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0" r:id="rId3"/>
    <p:sldId id="293" r:id="rId4"/>
    <p:sldId id="294" r:id="rId5"/>
    <p:sldId id="295" r:id="rId6"/>
    <p:sldId id="274" r:id="rId7"/>
    <p:sldId id="296" r:id="rId8"/>
    <p:sldId id="264" r:id="rId9"/>
    <p:sldId id="273" r:id="rId10"/>
    <p:sldId id="280" r:id="rId11"/>
    <p:sldId id="265" r:id="rId12"/>
    <p:sldId id="278" r:id="rId13"/>
    <p:sldId id="286" r:id="rId14"/>
    <p:sldId id="289" r:id="rId15"/>
    <p:sldId id="285" r:id="rId16"/>
    <p:sldId id="292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CEAA-A0D7-4433-A21A-C1031D9140DF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EC82C-DF91-4CC7-B06C-D5C192FAA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27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EC82C-DF91-4CC7-B06C-D5C192FAA48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241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65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3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4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18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4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44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74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82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76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4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36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EE45-72AF-4410-AFF7-1C3BF5D3F9E7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B1D7-285B-4E33-ACFD-09D323D11F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21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433729"/>
            <a:ext cx="7369592" cy="543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0" y="38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/>
              <a:t>Allergiassa </a:t>
            </a:r>
            <a:r>
              <a:rPr lang="fi-FI" sz="2000" b="1" dirty="0"/>
              <a:t>immuunipuolustus reagoi poikkeavalla tavalla</a:t>
            </a:r>
            <a:r>
              <a:rPr lang="fi-FI" sz="2000" dirty="0"/>
              <a:t> - tunnistaa aiheuttajan viholliseksi ja alkaa puolustautua </a:t>
            </a:r>
          </a:p>
          <a:p>
            <a:r>
              <a:rPr lang="fi-FI" sz="2000" dirty="0">
                <a:sym typeface="Wingdings" panose="05000000000000000000" pitchFamily="2" charset="2"/>
              </a:rPr>
              <a:t></a:t>
            </a:r>
            <a:r>
              <a:rPr lang="fi-FI" sz="2000" dirty="0"/>
              <a:t> allergisen elimistössä on </a:t>
            </a:r>
            <a:r>
              <a:rPr lang="fi-FI" sz="2000" b="1" dirty="0"/>
              <a:t>vasta-aineita tai herkistyneitä valkosoluja </a:t>
            </a:r>
            <a:r>
              <a:rPr lang="fi-FI" sz="2000" dirty="0"/>
              <a:t>allergiaa aiheuttavaa ainetta, allergeenia, kohtaan.</a:t>
            </a:r>
          </a:p>
        </p:txBody>
      </p:sp>
      <p:sp>
        <p:nvSpPr>
          <p:cNvPr id="3" name="Suorakulmio 2"/>
          <p:cNvSpPr/>
          <p:nvPr/>
        </p:nvSpPr>
        <p:spPr>
          <a:xfrm rot="20680022">
            <a:off x="339985" y="1946404"/>
            <a:ext cx="4860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b="1" dirty="0"/>
              <a:t>Taipumus oireisiin on periytyvä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Molemmat vanhemmat &gt; 60-80 %.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Toinen vanhemmista &gt; 30-50 %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Ei kumpikaan &gt; 10-15 %.</a:t>
            </a:r>
          </a:p>
        </p:txBody>
      </p:sp>
    </p:spTree>
    <p:extLst>
      <p:ext uri="{BB962C8B-B14F-4D97-AF65-F5344CB8AC3E}">
        <p14:creationId xmlns:p14="http://schemas.microsoft.com/office/powerpoint/2010/main" val="304345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23835" cy="56207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 err="1"/>
              <a:t>Anafylaksia</a:t>
            </a:r>
            <a:endParaRPr lang="fi-FI" sz="2000" b="1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55975" y="836712"/>
            <a:ext cx="4739915" cy="590465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i-FI" sz="2000" b="1" dirty="0">
                <a:solidFill>
                  <a:prstClr val="black"/>
                </a:solidFill>
              </a:rPr>
              <a:t>ENSIAPU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b="1" dirty="0">
                <a:solidFill>
                  <a:prstClr val="black"/>
                </a:solidFill>
              </a:rPr>
              <a:t/>
            </a:r>
            <a:br>
              <a:rPr lang="fi-FI" sz="1800" b="1" dirty="0">
                <a:solidFill>
                  <a:prstClr val="black"/>
                </a:solidFill>
              </a:rPr>
            </a:b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Adrenaliinipistos </a:t>
            </a:r>
          </a:p>
          <a:p>
            <a:pPr lvl="0">
              <a:spcBef>
                <a:spcPts val="0"/>
              </a:spcBef>
              <a:buFont typeface="Wingdings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Supistaa verisuonia, kiihdyttää sykettä , vp. nousee</a:t>
            </a:r>
          </a:p>
          <a:p>
            <a:pPr lvl="0">
              <a:spcBef>
                <a:spcPts val="0"/>
              </a:spcBef>
              <a:buFont typeface="Wingdings"/>
              <a:buChar char="Ø"/>
            </a:pPr>
            <a:r>
              <a:rPr lang="fi-FI" sz="1400" dirty="0">
                <a:solidFill>
                  <a:prstClr val="black"/>
                </a:solidFill>
              </a:rPr>
              <a:t>Rentouttaa keuhkojen lihaksia, ehkäisee turvotusta,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400" dirty="0">
                <a:solidFill>
                  <a:prstClr val="black"/>
                </a:solidFill>
              </a:rPr>
              <a:t>         helpottaa hengitystä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+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Antihistamiini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Astmasuihke tai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Kortisonitabletti (kyypakkaus)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fi-FI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</a:rPr>
              <a:t>Lääkäriin</a:t>
            </a:r>
          </a:p>
          <a:p>
            <a:pPr marL="0" lvl="0" indent="0">
              <a:spcBef>
                <a:spcPts val="0"/>
              </a:spcBef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fi-FI" sz="18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i-FI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prstClr val="black"/>
                </a:solidFill>
              </a:rPr>
              <a:t>Ilmoitus </a:t>
            </a:r>
            <a:r>
              <a:rPr lang="fi-FI" sz="1800" dirty="0" err="1">
                <a:solidFill>
                  <a:prstClr val="black"/>
                </a:solidFill>
              </a:rPr>
              <a:t>anafylaksiarekisteriin</a:t>
            </a:r>
            <a:r>
              <a:rPr lang="fi-FI" sz="1800" dirty="0">
                <a:solidFill>
                  <a:prstClr val="black"/>
                </a:solidFill>
              </a:rPr>
              <a:t> (HYKS)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8565"/>
            <a:ext cx="3672408" cy="612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80" y="836713"/>
            <a:ext cx="1095137" cy="109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77" y="2492896"/>
            <a:ext cx="1504240" cy="121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314" y="3933056"/>
            <a:ext cx="1479903" cy="12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9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rmAutofit fontScale="90000"/>
          </a:bodyPr>
          <a:lstStyle/>
          <a:p>
            <a:pPr algn="l"/>
            <a:r>
              <a:rPr lang="fi-FI" sz="2200" b="1" dirty="0"/>
              <a:t>Diagnosointi ja testit  </a:t>
            </a: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1. </a:t>
            </a:r>
            <a:r>
              <a:rPr lang="fi-FI" sz="2000" b="1" dirty="0" err="1"/>
              <a:t>Altisteen</a:t>
            </a:r>
            <a:r>
              <a:rPr lang="fi-FI" sz="2000" b="1" dirty="0"/>
              <a:t> ja oireen yhteys </a:t>
            </a:r>
            <a:r>
              <a:rPr lang="fi-FI" sz="2000" dirty="0"/>
              <a:t>selväksi, esim. altistus ja välttökoe</a:t>
            </a: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2. Ihopistokokeet; </a:t>
            </a:r>
            <a:r>
              <a:rPr lang="fi-FI" sz="2000" b="1" dirty="0" err="1"/>
              <a:t>Prick-testi</a:t>
            </a:r>
            <a:r>
              <a:rPr lang="fi-FI" sz="2000" b="1" dirty="0"/>
              <a:t> </a:t>
            </a:r>
            <a:r>
              <a:rPr lang="fi-FI" sz="2000" dirty="0"/>
              <a:t>(</a:t>
            </a:r>
            <a:r>
              <a:rPr lang="fi-FI" sz="2000" dirty="0" err="1"/>
              <a:t>IgE-määritykset</a:t>
            </a:r>
            <a:r>
              <a:rPr lang="fi-FI" sz="2000" dirty="0"/>
              <a:t>)</a:t>
            </a:r>
            <a:br>
              <a:rPr lang="fi-FI" sz="2000" dirty="0"/>
            </a:br>
            <a:r>
              <a:rPr lang="fi-FI" sz="2000" b="1" dirty="0"/>
              <a:t>3.</a:t>
            </a:r>
            <a:r>
              <a:rPr lang="fi-FI" sz="2000" dirty="0"/>
              <a:t> </a:t>
            </a:r>
            <a:r>
              <a:rPr lang="fi-FI" sz="2000" b="1" dirty="0"/>
              <a:t>Lappukoe; </a:t>
            </a:r>
            <a:r>
              <a:rPr lang="fi-FI" sz="2000" b="1" dirty="0" err="1"/>
              <a:t>Epikutaanitesti</a:t>
            </a:r>
            <a:r>
              <a:rPr lang="fi-FI" sz="2000" b="1" dirty="0"/>
              <a:t> </a:t>
            </a:r>
            <a:r>
              <a:rPr lang="fi-FI" sz="2000" dirty="0"/>
              <a:t>(soluvälitteinen allergia)</a:t>
            </a: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4. Verikokeet </a:t>
            </a:r>
            <a:r>
              <a:rPr lang="fi-FI" sz="2000" dirty="0"/>
              <a:t>(</a:t>
            </a:r>
            <a:r>
              <a:rPr lang="fi-FI" sz="2000" dirty="0" err="1"/>
              <a:t>IgE</a:t>
            </a:r>
            <a:r>
              <a:rPr lang="fi-FI" sz="2000" dirty="0"/>
              <a:t> ja </a:t>
            </a:r>
            <a:r>
              <a:rPr lang="fi-FI" sz="2000" dirty="0" err="1"/>
              <a:t>eosinofiilit</a:t>
            </a:r>
            <a:r>
              <a:rPr lang="fi-FI" sz="2000" dirty="0"/>
              <a:t>)</a:t>
            </a:r>
            <a:br>
              <a:rPr lang="fi-FI" sz="2000" dirty="0"/>
            </a:b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Mikään testimenetelmä ei  täysin kattava ja kaikissa testeissä virhemahdollisuuksia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2240"/>
            <a:ext cx="4038600" cy="39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0386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7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760"/>
            <a:ext cx="9144000" cy="4938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Allergian hoito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537475"/>
            <a:ext cx="9144000" cy="6320525"/>
          </a:xfrm>
        </p:spPr>
        <p:txBody>
          <a:bodyPr>
            <a:normAutofit fontScale="92500" lnSpcReduction="20000"/>
          </a:bodyPr>
          <a:lstStyle/>
          <a:p>
            <a:r>
              <a:rPr lang="fi-FI" sz="1700" dirty="0"/>
              <a:t>Oireita lievitetään - varsinaisia parantavia lääkkeitä ei ole</a:t>
            </a:r>
          </a:p>
          <a:p>
            <a:pPr marL="0" indent="0">
              <a:buNone/>
            </a:pPr>
            <a:endParaRPr lang="fi-FI" sz="1700" b="1" dirty="0"/>
          </a:p>
          <a:p>
            <a:r>
              <a:rPr lang="fi-FI" sz="1900" b="1" dirty="0"/>
              <a:t>Ennaltaehkäisy ?</a:t>
            </a:r>
          </a:p>
          <a:p>
            <a:pPr>
              <a:buFontTx/>
              <a:buChar char="-"/>
            </a:pPr>
            <a:r>
              <a:rPr lang="fi-FI" sz="1700" dirty="0"/>
              <a:t>vastustuskyky, liikunta, antibiootteja harkiten</a:t>
            </a:r>
          </a:p>
          <a:p>
            <a:pPr>
              <a:buFontTx/>
              <a:buChar char="-"/>
            </a:pPr>
            <a:r>
              <a:rPr lang="fi-FI" sz="1700" dirty="0"/>
              <a:t>tupakoimattomuus (raskausaika) + sisäilman laatu</a:t>
            </a:r>
          </a:p>
          <a:p>
            <a:pPr>
              <a:buFontTx/>
              <a:buChar char="-"/>
            </a:pPr>
            <a:r>
              <a:rPr lang="fi-FI" sz="1700" dirty="0"/>
              <a:t>monipuolinen ruokavalio (raskausaika) + </a:t>
            </a:r>
            <a:r>
              <a:rPr lang="fi-FI" sz="1700" dirty="0" err="1"/>
              <a:t>probiootit</a:t>
            </a:r>
            <a:endParaRPr lang="fi-FI" sz="1700" dirty="0"/>
          </a:p>
          <a:p>
            <a:pPr>
              <a:buFontTx/>
              <a:buChar char="-"/>
            </a:pPr>
            <a:r>
              <a:rPr lang="fi-FI" sz="1700" dirty="0"/>
              <a:t>imetys + kiinteän ruoan aloittaminen 4-6 kk</a:t>
            </a:r>
          </a:p>
          <a:p>
            <a:pPr>
              <a:buFontTx/>
              <a:buChar char="-"/>
            </a:pPr>
            <a:r>
              <a:rPr lang="fi-FI" sz="1700" u="sng" dirty="0"/>
              <a:t>luontoyhteys</a:t>
            </a:r>
          </a:p>
          <a:p>
            <a:pPr marL="0" indent="0">
              <a:buNone/>
            </a:pPr>
            <a:endParaRPr lang="fi-FI" sz="1700" dirty="0"/>
          </a:p>
          <a:p>
            <a:r>
              <a:rPr lang="fi-FI" sz="1900" b="1" dirty="0"/>
              <a:t>Täysvälttäminen </a:t>
            </a:r>
            <a:r>
              <a:rPr lang="fi-FI" sz="1700" b="1" dirty="0"/>
              <a:t> </a:t>
            </a:r>
            <a:r>
              <a:rPr lang="fi-FI" sz="1700" dirty="0"/>
              <a:t>(</a:t>
            </a:r>
            <a:r>
              <a:rPr lang="fi-FI" sz="1700" dirty="0" err="1"/>
              <a:t>anafylaksia</a:t>
            </a:r>
            <a:r>
              <a:rPr lang="fi-FI" sz="1700" dirty="0"/>
              <a:t>, kosketusallergia) </a:t>
            </a:r>
          </a:p>
          <a:p>
            <a:pPr marL="0" indent="0">
              <a:buNone/>
            </a:pPr>
            <a:endParaRPr lang="fi-FI" sz="1700" b="1" dirty="0"/>
          </a:p>
          <a:p>
            <a:pPr>
              <a:buFont typeface="Arial" charset="0"/>
              <a:buChar char="•"/>
            </a:pPr>
            <a:r>
              <a:rPr lang="fi-FI" sz="1900" b="1" dirty="0" err="1"/>
              <a:t>Täsmävälttäminen</a:t>
            </a:r>
            <a:endParaRPr lang="fi-FI" sz="1900" b="1" dirty="0"/>
          </a:p>
          <a:p>
            <a:pPr marL="0" indent="0">
              <a:buNone/>
            </a:pPr>
            <a:r>
              <a:rPr lang="fi-FI" sz="1700" dirty="0"/>
              <a:t>         - toleranssin kasvu</a:t>
            </a:r>
          </a:p>
          <a:p>
            <a:pPr marL="0" indent="0">
              <a:buNone/>
            </a:pPr>
            <a:endParaRPr lang="fi-FI" sz="1700" b="1" dirty="0"/>
          </a:p>
          <a:p>
            <a:r>
              <a:rPr lang="fi-FI" sz="1900" b="1" dirty="0"/>
              <a:t>Lääkitys</a:t>
            </a:r>
            <a:r>
              <a:rPr lang="fi-FI" sz="1700" b="1" dirty="0"/>
              <a:t>  </a:t>
            </a:r>
            <a:r>
              <a:rPr lang="fi-FI" sz="1700" dirty="0"/>
              <a:t>– itsehoito- tai reseptilääkkeenä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  <a:sym typeface="Wingdings" panose="05000000000000000000" pitchFamily="2" charset="2"/>
              </a:rPr>
              <a:t>oireenmukainen paikallishoito </a:t>
            </a:r>
            <a:r>
              <a:rPr lang="fi-FI" sz="1700" dirty="0">
                <a:solidFill>
                  <a:prstClr val="black"/>
                </a:solidFill>
              </a:rPr>
              <a:t>(nenäsuihke, silmätipat, ihovoide, keuhkosuihke …) 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tablettimuotoiset lääkkeet</a:t>
            </a: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</a:endParaRPr>
          </a:p>
          <a:p>
            <a:pPr lvl="0">
              <a:buFont typeface="Arial" charset="0"/>
              <a:buChar char="•"/>
            </a:pPr>
            <a:r>
              <a:rPr lang="fi-FI" sz="1900" b="1" dirty="0">
                <a:solidFill>
                  <a:prstClr val="black"/>
                </a:solidFill>
              </a:rPr>
              <a:t>Siedätyshoito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Siitepölyt, pistiäiset, kissa, koira, hevonen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Pistoshoito tai kielenalustabletti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Lääkärin valvonnassa, 3-5 vuotta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Alkuannostelu 1-2 </a:t>
            </a:r>
            <a:r>
              <a:rPr lang="fi-FI" sz="1700" dirty="0" err="1">
                <a:solidFill>
                  <a:prstClr val="black"/>
                </a:solidFill>
              </a:rPr>
              <a:t>vko</a:t>
            </a:r>
            <a:r>
              <a:rPr lang="fi-FI" sz="1700" dirty="0">
                <a:solidFill>
                  <a:prstClr val="black"/>
                </a:solidFill>
              </a:rPr>
              <a:t> välein – ylläpitoannos 4-8 </a:t>
            </a:r>
            <a:r>
              <a:rPr lang="fi-FI" sz="1700" dirty="0" err="1">
                <a:solidFill>
                  <a:prstClr val="black"/>
                </a:solidFill>
              </a:rPr>
              <a:t>vko</a:t>
            </a:r>
            <a:r>
              <a:rPr lang="fi-FI" sz="1700" dirty="0">
                <a:solidFill>
                  <a:prstClr val="black"/>
                </a:solidFill>
              </a:rPr>
              <a:t> välein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80-90%  hyötyy hoidosta</a:t>
            </a:r>
          </a:p>
          <a:p>
            <a:pPr lvl="0">
              <a:buFont typeface="Arial" charset="0"/>
              <a:buChar char="•"/>
            </a:pPr>
            <a:endParaRPr lang="fi-FI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i-FI" sz="1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53" y="3198936"/>
            <a:ext cx="1661170" cy="8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36" y="2084359"/>
            <a:ext cx="1889787" cy="106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23" y="4028295"/>
            <a:ext cx="1642354" cy="75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37" y="786154"/>
            <a:ext cx="874018" cy="126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92" y="4913774"/>
            <a:ext cx="2592288" cy="173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5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Astma – keuhkoputkien limakalvojen tulehduksellinen sairaus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98" y="2185954"/>
            <a:ext cx="4285501" cy="379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Kuvahaun tulos haulle ast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5" y="2041119"/>
            <a:ext cx="4822473" cy="313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2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Astman ohjattu omahoito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62128" y="836712"/>
            <a:ext cx="4781872" cy="60212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fi-FI" sz="1400" dirty="0"/>
          </a:p>
          <a:p>
            <a:pPr>
              <a:buFont typeface="Arial"/>
              <a:buChar char="•"/>
            </a:pPr>
            <a:r>
              <a:rPr lang="fi-FI" sz="1600" dirty="0"/>
              <a:t>Säännöllinen lääkkeiden otto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Arial"/>
              <a:buChar char="•"/>
            </a:pPr>
            <a:r>
              <a:rPr lang="fi-FI" sz="1600" dirty="0"/>
              <a:t>Voinnin seuraaminen ja oireiden tunnistaminen (yskä, yöoireet, rasitusastma, ahdistus, vinkuna)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Arial"/>
              <a:buChar char="•"/>
            </a:pPr>
            <a:r>
              <a:rPr lang="fi-FI" sz="1600" dirty="0"/>
              <a:t>Ärsykkeiden välttäminen, savuttomuus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Arial"/>
              <a:buChar char="•"/>
            </a:pPr>
            <a:r>
              <a:rPr lang="fi-FI" sz="1600" dirty="0"/>
              <a:t>PEF-arvot ja kirjanpito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Arial"/>
              <a:buChar char="•"/>
            </a:pPr>
            <a:r>
              <a:rPr lang="fi-FI" sz="1600" dirty="0"/>
              <a:t>Lääkityksen säätely ohjeiden mukaan esim. flunssa, </a:t>
            </a:r>
            <a:r>
              <a:rPr lang="fi-FI" sz="1600" dirty="0" err="1"/>
              <a:t>pakkas</a:t>
            </a:r>
            <a:r>
              <a:rPr lang="fi-FI" sz="1600" dirty="0"/>
              <a:t>- tai siitepölykaudella</a:t>
            </a:r>
          </a:p>
          <a:p>
            <a:pPr>
              <a:buFont typeface="Wingdings"/>
              <a:buChar char="Ø"/>
            </a:pPr>
            <a:r>
              <a:rPr lang="fi-FI" sz="1600" dirty="0"/>
              <a:t>Tulehdusta helpottavat lääkkeet</a:t>
            </a:r>
          </a:p>
          <a:p>
            <a:pPr>
              <a:buFont typeface="Wingdings"/>
              <a:buChar char="Ø"/>
            </a:pPr>
            <a:r>
              <a:rPr lang="fi-FI" sz="1600" dirty="0"/>
              <a:t>Keuhkoputkia avaavat lääkkeet</a:t>
            </a:r>
          </a:p>
          <a:p>
            <a:pPr>
              <a:buFont typeface="Wingdings"/>
              <a:buChar char="Ø"/>
            </a:pPr>
            <a:r>
              <a:rPr lang="fi-FI" sz="1600" dirty="0"/>
              <a:t>Kohtauslääke</a:t>
            </a:r>
          </a:p>
          <a:p>
            <a:pPr marL="0" indent="0">
              <a:buNone/>
            </a:pPr>
            <a:endParaRPr lang="fi-FI" sz="1600" dirty="0"/>
          </a:p>
          <a:p>
            <a:pPr>
              <a:buFont typeface="Arial"/>
              <a:buChar char="•"/>
            </a:pPr>
            <a:r>
              <a:rPr lang="fi-FI" sz="1600" dirty="0"/>
              <a:t>Milloin lääkäriin?</a:t>
            </a:r>
          </a:p>
          <a:p>
            <a:pPr marL="0" indent="0">
              <a:buNone/>
            </a:pPr>
            <a:endParaRPr lang="fi-FI" sz="1600" dirty="0"/>
          </a:p>
          <a:p>
            <a:r>
              <a:rPr lang="fi-FI" sz="1600" dirty="0"/>
              <a:t>Lääkäriltä </a:t>
            </a:r>
            <a:r>
              <a:rPr lang="fi-FI" sz="1600" b="1" u="sng" dirty="0"/>
              <a:t>kirjalliset ohjeet </a:t>
            </a:r>
            <a:r>
              <a:rPr lang="fi-FI" sz="1600" dirty="0"/>
              <a:t>omahoidon ja lääkehoidon tueksi. 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594"/>
            <a:ext cx="4362128" cy="36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1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/>
              <a:t>Allergisoitumista lisääviä tekijöitä???</a:t>
            </a:r>
            <a:br>
              <a:rPr lang="fi-FI" sz="2000" b="1" dirty="0"/>
            </a:br>
            <a:r>
              <a:rPr lang="fi-FI" sz="2000" b="1" dirty="0"/>
              <a:t/>
            </a:r>
            <a:br>
              <a:rPr lang="fi-FI" sz="2000" b="1" dirty="0"/>
            </a:br>
            <a:r>
              <a:rPr lang="fi-FI" sz="2000" b="1" dirty="0">
                <a:solidFill>
                  <a:prstClr val="black"/>
                </a:solidFill>
                <a:ea typeface="+mn-ea"/>
                <a:cs typeface="+mn-cs"/>
              </a:rPr>
              <a:t>Immuunijärjestelmän ohjautuminen allergialle altistavaan suuntaan…</a:t>
            </a:r>
            <a:br>
              <a:rPr lang="fi-FI" sz="20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fi-FI" sz="2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800" b="1" dirty="0"/>
          </a:p>
          <a:p>
            <a:pPr marL="0" indent="0" algn="ctr">
              <a:buNone/>
            </a:pPr>
            <a:endParaRPr lang="fi-FI" sz="1800" dirty="0"/>
          </a:p>
          <a:p>
            <a:pPr algn="ctr"/>
            <a:r>
              <a:rPr lang="fi-FI" sz="2000" dirty="0"/>
              <a:t>Imeväisten ruokinnan muutokset?</a:t>
            </a:r>
          </a:p>
          <a:p>
            <a:pPr algn="ctr"/>
            <a:r>
              <a:rPr lang="fi-FI" sz="2000" dirty="0"/>
              <a:t>Varhaislapsuuden rokotukset?</a:t>
            </a:r>
          </a:p>
          <a:p>
            <a:pPr algn="ctr"/>
            <a:r>
              <a:rPr lang="fi-FI" sz="2000" dirty="0"/>
              <a:t>Hygienian parantuminen?</a:t>
            </a:r>
          </a:p>
          <a:p>
            <a:pPr algn="ctr"/>
            <a:r>
              <a:rPr lang="fi-FI" sz="2000" dirty="0"/>
              <a:t>Virusinfektioiden leviäminen?</a:t>
            </a:r>
          </a:p>
          <a:p>
            <a:pPr algn="ctr"/>
            <a:r>
              <a:rPr lang="fi-FI" sz="2000" dirty="0"/>
              <a:t>Hengitysilman laatu?</a:t>
            </a:r>
          </a:p>
          <a:p>
            <a:pPr algn="ctr"/>
            <a:r>
              <a:rPr lang="fi-FI" sz="2000" dirty="0"/>
              <a:t>Lemmikkieläinten pito </a:t>
            </a:r>
            <a:r>
              <a:rPr lang="fi-FI" sz="2000" dirty="0" err="1"/>
              <a:t>asuinhuoneisssa</a:t>
            </a:r>
            <a:r>
              <a:rPr lang="fi-FI" sz="2000" dirty="0"/>
              <a:t>?</a:t>
            </a:r>
          </a:p>
          <a:p>
            <a:pPr algn="ctr"/>
            <a:r>
              <a:rPr lang="fi-FI" sz="2000" dirty="0"/>
              <a:t>Ravitsemustavat ja ravinnon koostumus?</a:t>
            </a:r>
          </a:p>
          <a:p>
            <a:pPr algn="ctr"/>
            <a:r>
              <a:rPr lang="fi-FI" sz="2000" dirty="0"/>
              <a:t>Elintarvikkeiden lisä- ja säilytysaineet?</a:t>
            </a:r>
          </a:p>
          <a:p>
            <a:pPr algn="ctr"/>
            <a:r>
              <a:rPr lang="fi-FI" sz="2000" dirty="0"/>
              <a:t>Elimistön kemiallinen kuormitus?</a:t>
            </a:r>
          </a:p>
          <a:p>
            <a:pPr algn="ctr"/>
            <a:r>
              <a:rPr lang="fi-FI" sz="2000" dirty="0"/>
              <a:t>Kaupungistuminen, </a:t>
            </a:r>
            <a:r>
              <a:rPr lang="fi-FI" sz="2000" b="1" u="sng" dirty="0"/>
              <a:t>luontoyhteyden puute!!!</a:t>
            </a:r>
          </a:p>
        </p:txBody>
      </p:sp>
    </p:spTree>
    <p:extLst>
      <p:ext uri="{BB962C8B-B14F-4D97-AF65-F5344CB8AC3E}">
        <p14:creationId xmlns:p14="http://schemas.microsoft.com/office/powerpoint/2010/main" val="202986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25771"/>
            <a:ext cx="9144000" cy="149981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fi-FI" sz="2000" b="1" dirty="0">
                <a:solidFill>
                  <a:prstClr val="black"/>
                </a:solidFill>
              </a:rPr>
              <a:t/>
            </a:r>
            <a:br>
              <a:rPr lang="fi-FI" sz="2000" b="1" dirty="0">
                <a:solidFill>
                  <a:prstClr val="black"/>
                </a:solidFill>
              </a:rPr>
            </a:br>
            <a:r>
              <a:rPr lang="fi-FI" sz="2000" b="1" dirty="0">
                <a:solidFill>
                  <a:prstClr val="black"/>
                </a:solidFill>
              </a:rPr>
              <a:t>Kansallinen allergiaohjelma 2008-2018</a:t>
            </a:r>
            <a:br>
              <a:rPr lang="fi-FI" sz="2000" b="1" dirty="0">
                <a:solidFill>
                  <a:prstClr val="black"/>
                </a:solidFill>
              </a:rPr>
            </a:br>
            <a:r>
              <a:rPr lang="fi-FI" sz="2000" b="1" dirty="0">
                <a:solidFill>
                  <a:prstClr val="black"/>
                </a:solidFill>
              </a:rPr>
              <a:t>– aika toimia ja muuttaa suuntaa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0" y="1525584"/>
            <a:ext cx="4495800" cy="533241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2000" b="1" dirty="0"/>
              <a:t>Ohjelman päätavoitteet</a:t>
            </a:r>
          </a:p>
          <a:p>
            <a:pPr>
              <a:buAutoNum type="arabicPeriod"/>
            </a:pPr>
            <a:r>
              <a:rPr lang="fi-FI" sz="2000" dirty="0"/>
              <a:t>Ehkäistä allergiaoireiden kehittymistä</a:t>
            </a:r>
          </a:p>
          <a:p>
            <a:pPr>
              <a:buAutoNum type="arabicPeriod"/>
            </a:pPr>
            <a:r>
              <a:rPr lang="fi-FI" sz="2000" dirty="0"/>
              <a:t>Lisätä väestön sietokykyä allergeeneille</a:t>
            </a:r>
          </a:p>
          <a:p>
            <a:pPr>
              <a:buAutoNum type="arabicPeriod"/>
            </a:pPr>
            <a:r>
              <a:rPr lang="fi-FI" sz="2000" dirty="0"/>
              <a:t>Parantaa allergian diagnostiikkaa</a:t>
            </a:r>
          </a:p>
          <a:p>
            <a:pPr>
              <a:buAutoNum type="arabicPeriod"/>
            </a:pPr>
            <a:r>
              <a:rPr lang="fi-FI" sz="2000" dirty="0"/>
              <a:t>Vähentää työperäisiä allergioita</a:t>
            </a:r>
          </a:p>
          <a:p>
            <a:pPr>
              <a:buAutoNum type="arabicPeriod"/>
            </a:pPr>
            <a:r>
              <a:rPr lang="fi-FI" sz="2000" dirty="0"/>
              <a:t>Voimavaroja vaikeiden allergioiden hoitoon</a:t>
            </a:r>
          </a:p>
          <a:p>
            <a:pPr>
              <a:buAutoNum type="arabicPeriod"/>
            </a:pPr>
            <a:r>
              <a:rPr lang="fi-FI" sz="2000" dirty="0"/>
              <a:t>Vähentää allergisten sairauksien aiheuttamia kustannuksia</a:t>
            </a:r>
          </a:p>
          <a:p>
            <a:pPr marL="0" indent="0">
              <a:buNone/>
            </a:pPr>
            <a:endParaRPr lang="fi-FI" sz="2000" dirty="0"/>
          </a:p>
          <a:p>
            <a:pPr marL="0" indent="0" algn="ctr">
              <a:buNone/>
            </a:pPr>
            <a:r>
              <a:rPr lang="fi-FI" sz="2000" b="1" dirty="0"/>
              <a:t>”Älä ole yliherkkä allergialle”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149153" cy="133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18" y="56979"/>
            <a:ext cx="37798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56792"/>
            <a:ext cx="46482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1318"/>
            <a:ext cx="8208912" cy="496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19840" y="33151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Allergisten sairauksien </a:t>
            </a:r>
            <a:r>
              <a:rPr lang="fi-FI" b="1" dirty="0">
                <a:solidFill>
                  <a:prstClr val="black"/>
                </a:solidFill>
              </a:rPr>
              <a:t>esiintyvyys kasvanut </a:t>
            </a:r>
            <a:r>
              <a:rPr lang="fi-FI" dirty="0">
                <a:solidFill>
                  <a:prstClr val="black"/>
                </a:solidFill>
              </a:rPr>
              <a:t>viime vuosikymmeninä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Väestötutkimusten mukaan </a:t>
            </a:r>
            <a:r>
              <a:rPr lang="fi-FI" b="1" dirty="0">
                <a:solidFill>
                  <a:prstClr val="black"/>
                </a:solidFill>
              </a:rPr>
              <a:t>joka neljännellä aikuisella </a:t>
            </a:r>
            <a:r>
              <a:rPr lang="fi-FI" dirty="0">
                <a:solidFill>
                  <a:prstClr val="black"/>
                </a:solidFill>
              </a:rPr>
              <a:t>allergisia oireita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Ympäristön allergeeneille herkistyneiden (</a:t>
            </a:r>
            <a:r>
              <a:rPr lang="fi-FI" b="1" dirty="0">
                <a:solidFill>
                  <a:prstClr val="black"/>
                </a:solidFill>
              </a:rPr>
              <a:t>atooppisten) osuus kouluikäisistä </a:t>
            </a:r>
            <a:r>
              <a:rPr lang="fi-FI" dirty="0">
                <a:solidFill>
                  <a:prstClr val="black"/>
                </a:solidFill>
              </a:rPr>
              <a:t>jopa </a:t>
            </a:r>
            <a:r>
              <a:rPr lang="fi-FI" b="1" dirty="0">
                <a:solidFill>
                  <a:prstClr val="black"/>
                </a:solidFill>
              </a:rPr>
              <a:t>40 %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Allergiat ovat </a:t>
            </a:r>
            <a:r>
              <a:rPr lang="fi-FI" b="1" dirty="0">
                <a:solidFill>
                  <a:prstClr val="black"/>
                </a:solidFill>
              </a:rPr>
              <a:t>lasten ja nuorten yleisin pitkäaikaissairaus</a:t>
            </a:r>
            <a:endParaRPr lang="fi-FI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prstClr val="black"/>
                </a:solidFill>
              </a:rPr>
              <a:t>Astmaa</a:t>
            </a:r>
            <a:r>
              <a:rPr lang="fi-FI" dirty="0">
                <a:solidFill>
                  <a:prstClr val="black"/>
                </a:solidFill>
              </a:rPr>
              <a:t> sairastaa </a:t>
            </a:r>
            <a:r>
              <a:rPr lang="fi-FI" b="1" dirty="0">
                <a:solidFill>
                  <a:prstClr val="black"/>
                </a:solidFill>
              </a:rPr>
              <a:t>vajaa 10 % </a:t>
            </a:r>
            <a:r>
              <a:rPr lang="fi-FI" dirty="0">
                <a:solidFill>
                  <a:prstClr val="black"/>
                </a:solidFill>
              </a:rPr>
              <a:t>väestöstä + 5 % ajoittain astman kaltaisia oireita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4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allergian esiintyvy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60" y="3284984"/>
            <a:ext cx="772544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vahaun tulos haulle allergian määr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38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7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Copyright: ST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 rot="20375064">
            <a:off x="1900204" y="1098733"/>
            <a:ext cx="2048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Epäsuorat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Tuottavuus-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kustannukset</a:t>
            </a:r>
          </a:p>
        </p:txBody>
      </p:sp>
    </p:spTree>
    <p:extLst>
      <p:ext uri="{BB962C8B-B14F-4D97-AF65-F5344CB8AC3E}">
        <p14:creationId xmlns:p14="http://schemas.microsoft.com/office/powerpoint/2010/main" val="159480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uvahaun tulos haulle allergi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8"/>
            <a:ext cx="5818039" cy="436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uvahaun tulos haulle allergiakaav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97" y="4002287"/>
            <a:ext cx="3503290" cy="28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4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-21639"/>
            <a:ext cx="9144000" cy="62833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Erilaiset allergeenit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606698"/>
            <a:ext cx="9110662" cy="625130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fi-FI" sz="1600" b="1" dirty="0">
                <a:solidFill>
                  <a:prstClr val="black"/>
                </a:solidFill>
              </a:rPr>
              <a:t>Hengitettävät: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Siitepölyt ulko- ja sisäilmassa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Homesienten itiöt ulko- ja </a:t>
            </a:r>
            <a:r>
              <a:rPr lang="fi-FI" sz="1600" dirty="0" err="1">
                <a:solidFill>
                  <a:prstClr val="black"/>
                </a:solidFill>
              </a:rPr>
              <a:t>sisälmassa</a:t>
            </a:r>
            <a:endParaRPr lang="fi-FI" sz="1600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Eläinpölyt; lemmikit, hyötyeläimet, hyönteiset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Viherkasvipölyt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Kemikaalit työpaikoilla (ja kodeissa)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Kosteusvauriomikrobien tuottamat bakteeri- ja homemyrkyt</a:t>
            </a:r>
          </a:p>
          <a:p>
            <a:pPr lvl="0">
              <a:buFontTx/>
              <a:buChar char="-"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600" b="1" dirty="0">
                <a:solidFill>
                  <a:prstClr val="black"/>
                </a:solidFill>
              </a:rPr>
              <a:t>Syötävät: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Ruoka-aineet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Lisäaineet (</a:t>
            </a:r>
            <a:r>
              <a:rPr lang="fi-FI" sz="1600" dirty="0" err="1">
                <a:solidFill>
                  <a:prstClr val="black"/>
                </a:solidFill>
              </a:rPr>
              <a:t>atsovärit</a:t>
            </a:r>
            <a:r>
              <a:rPr lang="fi-FI" sz="1600" dirty="0">
                <a:solidFill>
                  <a:prstClr val="black"/>
                </a:solidFill>
              </a:rPr>
              <a:t>, sulfiitit, </a:t>
            </a:r>
            <a:r>
              <a:rPr lang="fi-FI" sz="1600" dirty="0" err="1">
                <a:solidFill>
                  <a:prstClr val="black"/>
                </a:solidFill>
              </a:rPr>
              <a:t>bentsoaatit</a:t>
            </a:r>
            <a:r>
              <a:rPr lang="fi-FI" sz="1600" dirty="0">
                <a:solidFill>
                  <a:prstClr val="black"/>
                </a:solidFill>
              </a:rPr>
              <a:t>)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Lääkkeet; särkylääkkeet (asetyylisalisyylihappo), antibiootit (penisilliinit, </a:t>
            </a:r>
            <a:r>
              <a:rPr lang="fi-FI" sz="1600" dirty="0" err="1">
                <a:solidFill>
                  <a:prstClr val="black"/>
                </a:solidFill>
              </a:rPr>
              <a:t>kefalosporiinit</a:t>
            </a:r>
            <a:r>
              <a:rPr lang="fi-FI" sz="1600" dirty="0">
                <a:solidFill>
                  <a:prstClr val="black"/>
                </a:solidFill>
              </a:rPr>
              <a:t>, sulfat jne.)</a:t>
            </a:r>
          </a:p>
          <a:p>
            <a:pPr lvl="0">
              <a:buFontTx/>
              <a:buChar char="-"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600" b="1" dirty="0">
                <a:solidFill>
                  <a:prstClr val="black"/>
                </a:solidFill>
              </a:rPr>
              <a:t>Pistävät: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Hyttyset, mäkärät, paarmat, polttiaiset, mehiläiset, ampiaiset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Hirvikärpänen, muurahaiset, kirput, perhoset, kovakuoriaiset, torakat, surviaissääsket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Pistettävät lääkkeet, puudutteet, rokotteet</a:t>
            </a:r>
          </a:p>
          <a:p>
            <a:pPr lvl="0">
              <a:buFontTx/>
              <a:buChar char="-"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700" b="1" dirty="0">
                <a:solidFill>
                  <a:prstClr val="black"/>
                </a:solidFill>
              </a:rPr>
              <a:t>Ihoa ja limakalvoa koskettavat: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Tuoreiden hedelmien, vihannesten, juuresten kasviainekset, luonnonkumi, viherkasvit, huone-esikko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Kasvien kemikaalit ja auringonvalo, jättiputket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Hajusteet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Lääkkeet, </a:t>
            </a:r>
            <a:r>
              <a:rPr lang="fi-FI" sz="1700" dirty="0" err="1">
                <a:solidFill>
                  <a:prstClr val="black"/>
                </a:solidFill>
              </a:rPr>
              <a:t>kortikoidit</a:t>
            </a:r>
            <a:r>
              <a:rPr lang="fi-FI" sz="1700" dirty="0">
                <a:solidFill>
                  <a:prstClr val="black"/>
                </a:solidFill>
              </a:rPr>
              <a:t>, paikallishoitoaineet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Siemenneste, sperma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1770846" cy="11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164" y="836711"/>
            <a:ext cx="872404" cy="146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37" y="836711"/>
            <a:ext cx="1475706" cy="110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496" y="2397725"/>
            <a:ext cx="1140718" cy="92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39" y="2403024"/>
            <a:ext cx="1117476" cy="67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99" y="2408826"/>
            <a:ext cx="1442433" cy="89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54" y="2298559"/>
            <a:ext cx="1043610" cy="104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320" y="3689183"/>
            <a:ext cx="851925" cy="6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6822" y="3678445"/>
            <a:ext cx="1036374" cy="6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69" y="3673538"/>
            <a:ext cx="953490" cy="6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3" y="3689183"/>
            <a:ext cx="616959" cy="61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92" y="4509120"/>
            <a:ext cx="880983" cy="64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80" y="5644755"/>
            <a:ext cx="1152550" cy="11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874" y="5660981"/>
            <a:ext cx="848506" cy="113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74" y="5875947"/>
            <a:ext cx="1574932" cy="88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46" y="5900524"/>
            <a:ext cx="1536548" cy="88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3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303748" y="3228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/>
              <a:t>Allergian synty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79512" y="473541"/>
            <a:ext cx="871296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/>
              <a:t>ALLERGEENI</a:t>
            </a:r>
            <a:r>
              <a:rPr lang="fi-FI" sz="1600" dirty="0"/>
              <a:t>; allergiaa aiheuttava aine (proteiini, molekyyli, hiukkanen)</a:t>
            </a:r>
          </a:p>
          <a:p>
            <a:pPr algn="ctr"/>
            <a:r>
              <a:rPr lang="fi-FI" sz="1600" dirty="0"/>
              <a:t>Hengitettävät / Syötävät / Pistävät / Iho- ja limakalvokontakti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47557" y="238697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Ei allergista </a:t>
            </a:r>
          </a:p>
          <a:p>
            <a:r>
              <a:rPr lang="fi-FI" sz="1400" dirty="0"/>
              <a:t>reaktiota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40066" y="384279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Ei oireita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915817" y="2068133"/>
            <a:ext cx="37667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HERKISTYMINEN </a:t>
            </a:r>
            <a:r>
              <a:rPr lang="fi-FI" sz="1600" dirty="0">
                <a:sym typeface="Wingdings" panose="05000000000000000000" pitchFamily="2" charset="2"/>
              </a:rPr>
              <a:t></a:t>
            </a:r>
            <a:r>
              <a:rPr lang="fi-FI" sz="1600" dirty="0"/>
              <a:t> immuunivaste; </a:t>
            </a:r>
          </a:p>
          <a:p>
            <a:r>
              <a:rPr lang="fi-FI" sz="1600" dirty="0"/>
              <a:t>muisti, </a:t>
            </a:r>
            <a:r>
              <a:rPr lang="fi-FI" sz="1600" dirty="0" err="1"/>
              <a:t>tunnistamis</a:t>
            </a:r>
            <a:r>
              <a:rPr lang="fi-FI" sz="1600" dirty="0"/>
              <a:t>- ja hyökkäysvalmius: muodostuu vasta-aineita ja valkosoluja </a:t>
            </a:r>
          </a:p>
          <a:p>
            <a:r>
              <a:rPr lang="fi-FI" sz="1600" dirty="0"/>
              <a:t>&gt; </a:t>
            </a:r>
            <a:r>
              <a:rPr lang="fi-FI" sz="1600" dirty="0" err="1"/>
              <a:t>IgE</a:t>
            </a:r>
            <a:r>
              <a:rPr lang="fi-FI" sz="1600" dirty="0"/>
              <a:t> ja </a:t>
            </a:r>
            <a:r>
              <a:rPr lang="fi-FI" sz="1600" dirty="0" err="1"/>
              <a:t>eosinofiilit</a:t>
            </a:r>
            <a:endParaRPr lang="fi-FI" sz="160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88507" y="224893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Perimä</a:t>
            </a:r>
          </a:p>
        </p:txBody>
      </p:sp>
      <p:sp>
        <p:nvSpPr>
          <p:cNvPr id="9" name="Tekstiruutu 8"/>
          <p:cNvSpPr txBox="1"/>
          <p:nvPr/>
        </p:nvSpPr>
        <p:spPr>
          <a:xfrm rot="20179628">
            <a:off x="1681396" y="2430091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Atopia</a:t>
            </a:r>
          </a:p>
        </p:txBody>
      </p:sp>
      <p:sp>
        <p:nvSpPr>
          <p:cNvPr id="10" name="Tekstiruutu 9"/>
          <p:cNvSpPr txBox="1"/>
          <p:nvPr/>
        </p:nvSpPr>
        <p:spPr>
          <a:xfrm rot="1387365">
            <a:off x="1717400" y="166620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Ympäristö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331511" y="3747891"/>
            <a:ext cx="21602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Uudelleen altistuminen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2918502" y="1482686"/>
            <a:ext cx="216312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Ensikohtaaminen 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929679" y="3743610"/>
            <a:ext cx="17528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Allerginen reaktio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02843" y="4449812"/>
            <a:ext cx="3200803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NOPEA ALLERGINEN REAKTIO</a:t>
            </a:r>
          </a:p>
          <a:p>
            <a:pPr lvl="0"/>
            <a:r>
              <a:rPr lang="fi-FI" sz="1600" dirty="0"/>
              <a:t>Allergeeni reagoi </a:t>
            </a:r>
            <a:r>
              <a:rPr lang="fi-FI" sz="1600" dirty="0" err="1"/>
              <a:t>IgE</a:t>
            </a:r>
            <a:r>
              <a:rPr lang="fi-FI" sz="1600" dirty="0"/>
              <a:t> vasta-aineiden kanssa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>
                <a:solidFill>
                  <a:prstClr val="black"/>
                </a:solidFill>
              </a:rPr>
              <a:t>Erittyy histamiinia ja muita tulehduksenvälittäjäaineita 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635584" y="5699355"/>
            <a:ext cx="166806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Välittömät oireet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080829" y="5699355"/>
            <a:ext cx="7920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Lievät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3889686" y="6208101"/>
            <a:ext cx="120413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Voimakkaat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2114661" y="6207027"/>
            <a:ext cx="114609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 err="1"/>
              <a:t>Anafylaksia</a:t>
            </a:r>
            <a:endParaRPr lang="fi-FI" sz="1600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696652" y="4481488"/>
            <a:ext cx="2979804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HIDAS ALLERGINEN REAKTIO</a:t>
            </a:r>
            <a:endParaRPr lang="fi-FI" dirty="0"/>
          </a:p>
          <a:p>
            <a:r>
              <a:rPr lang="fi-FI" sz="1600" dirty="0"/>
              <a:t>Herkistyneet valkosolut, T-solut </a:t>
            </a:r>
          </a:p>
          <a:p>
            <a:pPr lvl="0"/>
            <a:r>
              <a:rPr lang="fi-FI" sz="1600" dirty="0"/>
              <a:t>tunnistavat allergeenin 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>
                <a:solidFill>
                  <a:prstClr val="black"/>
                </a:solidFill>
              </a:rPr>
              <a:t>Aiheutuu tulehdus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5692988" y="5699355"/>
            <a:ext cx="17946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b="1" dirty="0"/>
              <a:t>Viivästyneet oireet</a:t>
            </a:r>
          </a:p>
        </p:txBody>
      </p:sp>
      <p:sp>
        <p:nvSpPr>
          <p:cNvPr id="27" name="Alanuoli 26"/>
          <p:cNvSpPr/>
          <p:nvPr/>
        </p:nvSpPr>
        <p:spPr>
          <a:xfrm>
            <a:off x="295177" y="1148541"/>
            <a:ext cx="504056" cy="1252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Alanuoli 27"/>
          <p:cNvSpPr/>
          <p:nvPr/>
        </p:nvSpPr>
        <p:spPr>
          <a:xfrm>
            <a:off x="277172" y="2932636"/>
            <a:ext cx="504056" cy="814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Alanuoli 28"/>
          <p:cNvSpPr/>
          <p:nvPr/>
        </p:nvSpPr>
        <p:spPr>
          <a:xfrm>
            <a:off x="4000063" y="1093066"/>
            <a:ext cx="338072" cy="32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/>
          <p:cNvSpPr txBox="1"/>
          <p:nvPr/>
        </p:nvSpPr>
        <p:spPr>
          <a:xfrm>
            <a:off x="5432806" y="1482649"/>
            <a:ext cx="9235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/>
              <a:t>Ei oireita</a:t>
            </a:r>
          </a:p>
        </p:txBody>
      </p:sp>
      <p:cxnSp>
        <p:nvCxnSpPr>
          <p:cNvPr id="35" name="Suora yhdysviiva 34"/>
          <p:cNvCxnSpPr>
            <a:stCxn id="12" idx="3"/>
            <a:endCxn id="30" idx="1"/>
          </p:cNvCxnSpPr>
          <p:nvPr/>
        </p:nvCxnSpPr>
        <p:spPr>
          <a:xfrm flipV="1">
            <a:off x="5081624" y="1651926"/>
            <a:ext cx="351182" cy="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uora yhdysviiva 36"/>
          <p:cNvCxnSpPr>
            <a:stCxn id="12" idx="2"/>
          </p:cNvCxnSpPr>
          <p:nvPr/>
        </p:nvCxnSpPr>
        <p:spPr>
          <a:xfrm>
            <a:off x="4000063" y="1821240"/>
            <a:ext cx="0" cy="238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Alanuoli 43"/>
          <p:cNvSpPr/>
          <p:nvPr/>
        </p:nvSpPr>
        <p:spPr>
          <a:xfrm>
            <a:off x="3934912" y="3324823"/>
            <a:ext cx="338072" cy="32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46" name="Suora yhdysviiva 45"/>
          <p:cNvCxnSpPr>
            <a:stCxn id="11" idx="3"/>
            <a:endCxn id="13" idx="1"/>
          </p:cNvCxnSpPr>
          <p:nvPr/>
        </p:nvCxnSpPr>
        <p:spPr>
          <a:xfrm flipV="1">
            <a:off x="4491751" y="3912887"/>
            <a:ext cx="437928" cy="4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lanuoli 48"/>
          <p:cNvSpPr/>
          <p:nvPr/>
        </p:nvSpPr>
        <p:spPr>
          <a:xfrm rot="1874514">
            <a:off x="3406185" y="4206516"/>
            <a:ext cx="338072" cy="32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Alanuoli 50"/>
          <p:cNvSpPr/>
          <p:nvPr/>
        </p:nvSpPr>
        <p:spPr>
          <a:xfrm rot="19546404">
            <a:off x="5319209" y="4209353"/>
            <a:ext cx="338072" cy="324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Kaarinuoli oikealle 59"/>
          <p:cNvSpPr/>
          <p:nvPr/>
        </p:nvSpPr>
        <p:spPr>
          <a:xfrm>
            <a:off x="781228" y="5636533"/>
            <a:ext cx="504056" cy="5087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61" name="Kaarinuoli vasemmalle 60"/>
          <p:cNvSpPr/>
          <p:nvPr/>
        </p:nvSpPr>
        <p:spPr>
          <a:xfrm>
            <a:off x="7792958" y="5699355"/>
            <a:ext cx="648072" cy="5087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cxnSp>
        <p:nvCxnSpPr>
          <p:cNvPr id="63" name="Suora yhdysviiva 62"/>
          <p:cNvCxnSpPr>
            <a:stCxn id="19" idx="3"/>
            <a:endCxn id="18" idx="1"/>
          </p:cNvCxnSpPr>
          <p:nvPr/>
        </p:nvCxnSpPr>
        <p:spPr>
          <a:xfrm>
            <a:off x="3260759" y="6376304"/>
            <a:ext cx="628927" cy="1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uora nuoliyhdysviiva 64"/>
          <p:cNvCxnSpPr/>
          <p:nvPr/>
        </p:nvCxnSpPr>
        <p:spPr>
          <a:xfrm>
            <a:off x="2567321" y="1972012"/>
            <a:ext cx="316362" cy="225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uora nuoliyhdysviiva 66"/>
          <p:cNvCxnSpPr/>
          <p:nvPr/>
        </p:nvCxnSpPr>
        <p:spPr>
          <a:xfrm flipV="1">
            <a:off x="2422787" y="2362600"/>
            <a:ext cx="431241" cy="6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uora nuoliyhdysviiva 68"/>
          <p:cNvCxnSpPr/>
          <p:nvPr/>
        </p:nvCxnSpPr>
        <p:spPr>
          <a:xfrm>
            <a:off x="2422787" y="2597936"/>
            <a:ext cx="460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05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728663"/>
            <a:ext cx="5400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3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" y="-30498"/>
            <a:ext cx="9076077" cy="46954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i-FI" sz="2000" b="1" dirty="0"/>
              <a:t>Allergiset oireet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" y="439044"/>
            <a:ext cx="9076076" cy="6361122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Hengitysteissä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astma ja astmankaltaiset oireet, homepölykeuhko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allerginen nuha, heinänuha, ympärivuotinen nuha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nenän sivuonteloiden tulehdus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kurkunpään tulehdus, äänen menetys</a:t>
            </a:r>
          </a:p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Silmissä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sidekalvontulehdus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silmänympäryksen ihottumat</a:t>
            </a:r>
          </a:p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Iholla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atooppinen ihottuma (ekseema), maitorupi, taiveihottuma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nokkosihottuma, nokkosrokko (urtikaria)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ihon turvotus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kosketusallergia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valoyliherkkyys</a:t>
            </a:r>
          </a:p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Ruuansulatuskanavassa – suolisto-oireet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vatsakipu, ilmavaivat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ärtynyt paksusuoli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ripuli &gt; &lt; ummetus</a:t>
            </a:r>
          </a:p>
          <a:p>
            <a:pPr lvl="0">
              <a:buFontTx/>
              <a:buChar char="-"/>
            </a:pPr>
            <a:r>
              <a:rPr lang="fi-FI" sz="1600" dirty="0">
                <a:solidFill>
                  <a:prstClr val="black"/>
                </a:solidFill>
              </a:rPr>
              <a:t>peräaukon kutina ja ihottuma</a:t>
            </a:r>
          </a:p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Keskushermosto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päänsärky</a:t>
            </a:r>
          </a:p>
          <a:p>
            <a:pPr lvl="0">
              <a:buFontTx/>
              <a:buChar char="-"/>
            </a:pPr>
            <a:r>
              <a:rPr lang="fi-FI" sz="1700" dirty="0">
                <a:solidFill>
                  <a:prstClr val="black"/>
                </a:solidFill>
              </a:rPr>
              <a:t>väsymys</a:t>
            </a: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sz="1400" dirty="0">
              <a:solidFill>
                <a:prstClr val="black"/>
              </a:solidFill>
            </a:endParaRPr>
          </a:p>
          <a:p>
            <a:pPr lvl="0">
              <a:buFont typeface="Wingdings"/>
              <a:buChar char="Ø"/>
            </a:pPr>
            <a:r>
              <a:rPr lang="fi-FI" sz="1900" b="1" dirty="0">
                <a:solidFill>
                  <a:prstClr val="black"/>
                </a:solidFill>
              </a:rPr>
              <a:t>Allerginen yleisreaktio; allerginen sokki, </a:t>
            </a:r>
            <a:r>
              <a:rPr lang="fi-FI" sz="1900" b="1" dirty="0" err="1">
                <a:solidFill>
                  <a:prstClr val="black"/>
                </a:solidFill>
              </a:rPr>
              <a:t>anafylaksia</a:t>
            </a:r>
            <a:endParaRPr lang="fi-FI" sz="1900" b="1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75" y="447379"/>
            <a:ext cx="941860" cy="90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025" y="438048"/>
            <a:ext cx="1131116" cy="11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86" y="445798"/>
            <a:ext cx="853245" cy="115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06" y="434342"/>
            <a:ext cx="1492385" cy="111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42" y="1486032"/>
            <a:ext cx="919829" cy="9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25" y="1610531"/>
            <a:ext cx="2702770" cy="76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215" y="2247156"/>
            <a:ext cx="977862" cy="13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2" y="2503394"/>
            <a:ext cx="1402143" cy="105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48" y="2471296"/>
            <a:ext cx="1382064" cy="108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63" y="2863138"/>
            <a:ext cx="1383093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82425" y="3950216"/>
            <a:ext cx="1647695" cy="9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95" y="3908950"/>
            <a:ext cx="2132952" cy="149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09" y="4996010"/>
            <a:ext cx="1240852" cy="9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22" y="4996009"/>
            <a:ext cx="1371188" cy="97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16" y="5718526"/>
            <a:ext cx="1400929" cy="103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619621"/>
            <a:ext cx="1701025" cy="113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80" y="3939815"/>
            <a:ext cx="1163605" cy="116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87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564</Words>
  <Application>Microsoft Office PowerPoint</Application>
  <PresentationFormat>Näytössä katseltava diaesitys (4:3)</PresentationFormat>
  <Paragraphs>181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Erilaiset allergeenit</vt:lpstr>
      <vt:lpstr>PowerPoint-esitys</vt:lpstr>
      <vt:lpstr>PowerPoint-esitys</vt:lpstr>
      <vt:lpstr>Allergiset oireet </vt:lpstr>
      <vt:lpstr>Anafylaksia</vt:lpstr>
      <vt:lpstr>Diagnosointi ja testit    1. Altisteen ja oireen yhteys selväksi, esim. altistus ja välttökoe 2. Ihopistokokeet; Prick-testi (IgE-määritykset) 3. Lappukoe; Epikutaanitesti (soluvälitteinen allergia) 4. Verikokeet (IgE ja eosinofiilit)   Mikään testimenetelmä ei  täysin kattava ja kaikissa testeissä virhemahdollisuuksia </vt:lpstr>
      <vt:lpstr>Allergian hoito</vt:lpstr>
      <vt:lpstr>Astma – keuhkoputkien limakalvojen tulehduksellinen sairaus</vt:lpstr>
      <vt:lpstr>Astman ohjattu omahoito</vt:lpstr>
      <vt:lpstr> Allergisoitumista lisääviä tekijöitä???  Immuunijärjestelmän ohjautuminen allergialle altistavaan suuntaan… </vt:lpstr>
      <vt:lpstr> Kansallinen allergiaohjelma 2008-2018 – aika toimia ja muuttaa suuntaa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Sannaleena Tuomikoski</dc:creator>
  <cp:lastModifiedBy>Pinterova Zuzana</cp:lastModifiedBy>
  <cp:revision>60</cp:revision>
  <dcterms:created xsi:type="dcterms:W3CDTF">2015-09-14T12:19:26Z</dcterms:created>
  <dcterms:modified xsi:type="dcterms:W3CDTF">2019-03-20T20:49:31Z</dcterms:modified>
</cp:coreProperties>
</file>