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63" r:id="rId3"/>
    <p:sldId id="267" r:id="rId4"/>
    <p:sldId id="258" r:id="rId5"/>
    <p:sldId id="280" r:id="rId6"/>
    <p:sldId id="279" r:id="rId7"/>
    <p:sldId id="278" r:id="rId8"/>
    <p:sldId id="257" r:id="rId9"/>
    <p:sldId id="275" r:id="rId10"/>
    <p:sldId id="276" r:id="rId11"/>
    <p:sldId id="269" r:id="rId12"/>
    <p:sldId id="265" r:id="rId13"/>
    <p:sldId id="266" r:id="rId14"/>
    <p:sldId id="277" r:id="rId15"/>
    <p:sldId id="272" r:id="rId1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63619960-1824-4B77-838F-6C5425A3EBA4}" type="datetimeFigureOut">
              <a:rPr lang="fi-FI" smtClean="0"/>
              <a:t>20.3.2019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BBFA04F-CB89-4CD7-B3AA-021C380B8B81}" type="slidenum">
              <a:rPr lang="fi-FI" smtClean="0"/>
              <a:t>‹#›</a:t>
            </a:fld>
            <a:endParaRPr lang="fi-FI"/>
          </a:p>
        </p:txBody>
      </p:sp>
    </p:spTree>
    <p:extLst>
      <p:ext uri="{BB962C8B-B14F-4D97-AF65-F5344CB8AC3E}">
        <p14:creationId xmlns:p14="http://schemas.microsoft.com/office/powerpoint/2010/main" val="397992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3619960-1824-4B77-838F-6C5425A3EBA4}" type="datetimeFigureOut">
              <a:rPr lang="fi-FI" smtClean="0"/>
              <a:t>20.3.2019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BBFA04F-CB89-4CD7-B3AA-021C380B8B81}" type="slidenum">
              <a:rPr lang="fi-FI" smtClean="0"/>
              <a:t>‹#›</a:t>
            </a:fld>
            <a:endParaRPr lang="fi-FI"/>
          </a:p>
        </p:txBody>
      </p:sp>
    </p:spTree>
    <p:extLst>
      <p:ext uri="{BB962C8B-B14F-4D97-AF65-F5344CB8AC3E}">
        <p14:creationId xmlns:p14="http://schemas.microsoft.com/office/powerpoint/2010/main" val="2563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3619960-1824-4B77-838F-6C5425A3EBA4}" type="datetimeFigureOut">
              <a:rPr lang="fi-FI" smtClean="0"/>
              <a:t>20.3.2019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BBFA04F-CB89-4CD7-B3AA-021C380B8B81}" type="slidenum">
              <a:rPr lang="fi-FI" smtClean="0"/>
              <a:t>‹#›</a:t>
            </a:fld>
            <a:endParaRPr lang="fi-FI"/>
          </a:p>
        </p:txBody>
      </p:sp>
    </p:spTree>
    <p:extLst>
      <p:ext uri="{BB962C8B-B14F-4D97-AF65-F5344CB8AC3E}">
        <p14:creationId xmlns:p14="http://schemas.microsoft.com/office/powerpoint/2010/main" val="4787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3619960-1824-4B77-838F-6C5425A3EBA4}" type="datetimeFigureOut">
              <a:rPr lang="fi-FI" smtClean="0"/>
              <a:t>20.3.2019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BBFA04F-CB89-4CD7-B3AA-021C380B8B81}" type="slidenum">
              <a:rPr lang="fi-FI" smtClean="0"/>
              <a:t>‹#›</a:t>
            </a:fld>
            <a:endParaRPr lang="fi-FI"/>
          </a:p>
        </p:txBody>
      </p:sp>
    </p:spTree>
    <p:extLst>
      <p:ext uri="{BB962C8B-B14F-4D97-AF65-F5344CB8AC3E}">
        <p14:creationId xmlns:p14="http://schemas.microsoft.com/office/powerpoint/2010/main" val="60577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63619960-1824-4B77-838F-6C5425A3EBA4}" type="datetimeFigureOut">
              <a:rPr lang="fi-FI" smtClean="0"/>
              <a:t>20.3.2019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BBFA04F-CB89-4CD7-B3AA-021C380B8B81}" type="slidenum">
              <a:rPr lang="fi-FI" smtClean="0"/>
              <a:t>‹#›</a:t>
            </a:fld>
            <a:endParaRPr lang="fi-FI"/>
          </a:p>
        </p:txBody>
      </p:sp>
    </p:spTree>
    <p:extLst>
      <p:ext uri="{BB962C8B-B14F-4D97-AF65-F5344CB8AC3E}">
        <p14:creationId xmlns:p14="http://schemas.microsoft.com/office/powerpoint/2010/main" val="11094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63619960-1824-4B77-838F-6C5425A3EBA4}" type="datetimeFigureOut">
              <a:rPr lang="fi-FI" smtClean="0"/>
              <a:t>20.3.2019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BBFA04F-CB89-4CD7-B3AA-021C380B8B81}" type="slidenum">
              <a:rPr lang="fi-FI" smtClean="0"/>
              <a:t>‹#›</a:t>
            </a:fld>
            <a:endParaRPr lang="fi-FI"/>
          </a:p>
        </p:txBody>
      </p:sp>
    </p:spTree>
    <p:extLst>
      <p:ext uri="{BB962C8B-B14F-4D97-AF65-F5344CB8AC3E}">
        <p14:creationId xmlns:p14="http://schemas.microsoft.com/office/powerpoint/2010/main" val="248828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63619960-1824-4B77-838F-6C5425A3EBA4}" type="datetimeFigureOut">
              <a:rPr lang="fi-FI" smtClean="0"/>
              <a:t>20.3.2019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CBBFA04F-CB89-4CD7-B3AA-021C380B8B81}" type="slidenum">
              <a:rPr lang="fi-FI" smtClean="0"/>
              <a:t>‹#›</a:t>
            </a:fld>
            <a:endParaRPr lang="fi-FI"/>
          </a:p>
        </p:txBody>
      </p:sp>
    </p:spTree>
    <p:extLst>
      <p:ext uri="{BB962C8B-B14F-4D97-AF65-F5344CB8AC3E}">
        <p14:creationId xmlns:p14="http://schemas.microsoft.com/office/powerpoint/2010/main" val="3358565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3619960-1824-4B77-838F-6C5425A3EBA4}" type="datetimeFigureOut">
              <a:rPr lang="fi-FI" smtClean="0"/>
              <a:t>20.3.2019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CBBFA04F-CB89-4CD7-B3AA-021C380B8B81}" type="slidenum">
              <a:rPr lang="fi-FI" smtClean="0"/>
              <a:t>‹#›</a:t>
            </a:fld>
            <a:endParaRPr lang="fi-FI"/>
          </a:p>
        </p:txBody>
      </p:sp>
    </p:spTree>
    <p:extLst>
      <p:ext uri="{BB962C8B-B14F-4D97-AF65-F5344CB8AC3E}">
        <p14:creationId xmlns:p14="http://schemas.microsoft.com/office/powerpoint/2010/main" val="97571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3619960-1824-4B77-838F-6C5425A3EBA4}" type="datetimeFigureOut">
              <a:rPr lang="fi-FI" smtClean="0"/>
              <a:t>20.3.2019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CBBFA04F-CB89-4CD7-B3AA-021C380B8B81}" type="slidenum">
              <a:rPr lang="fi-FI" smtClean="0"/>
              <a:t>‹#›</a:t>
            </a:fld>
            <a:endParaRPr lang="fi-FI"/>
          </a:p>
        </p:txBody>
      </p:sp>
    </p:spTree>
    <p:extLst>
      <p:ext uri="{BB962C8B-B14F-4D97-AF65-F5344CB8AC3E}">
        <p14:creationId xmlns:p14="http://schemas.microsoft.com/office/powerpoint/2010/main" val="247425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3619960-1824-4B77-838F-6C5425A3EBA4}" type="datetimeFigureOut">
              <a:rPr lang="fi-FI" smtClean="0"/>
              <a:t>20.3.2019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BBFA04F-CB89-4CD7-B3AA-021C380B8B81}" type="slidenum">
              <a:rPr lang="fi-FI" smtClean="0"/>
              <a:t>‹#›</a:t>
            </a:fld>
            <a:endParaRPr lang="fi-FI"/>
          </a:p>
        </p:txBody>
      </p:sp>
    </p:spTree>
    <p:extLst>
      <p:ext uri="{BB962C8B-B14F-4D97-AF65-F5344CB8AC3E}">
        <p14:creationId xmlns:p14="http://schemas.microsoft.com/office/powerpoint/2010/main" val="26502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3619960-1824-4B77-838F-6C5425A3EBA4}" type="datetimeFigureOut">
              <a:rPr lang="fi-FI" smtClean="0"/>
              <a:t>20.3.2019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BBFA04F-CB89-4CD7-B3AA-021C380B8B81}" type="slidenum">
              <a:rPr lang="fi-FI" smtClean="0"/>
              <a:t>‹#›</a:t>
            </a:fld>
            <a:endParaRPr lang="fi-FI"/>
          </a:p>
        </p:txBody>
      </p:sp>
    </p:spTree>
    <p:extLst>
      <p:ext uri="{BB962C8B-B14F-4D97-AF65-F5344CB8AC3E}">
        <p14:creationId xmlns:p14="http://schemas.microsoft.com/office/powerpoint/2010/main" val="66843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19960-1824-4B77-838F-6C5425A3EBA4}" type="datetimeFigureOut">
              <a:rPr lang="fi-FI" smtClean="0"/>
              <a:t>20.3.2019</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FA04F-CB89-4CD7-B3AA-021C380B8B81}" type="slidenum">
              <a:rPr lang="fi-FI" smtClean="0"/>
              <a:t>‹#›</a:t>
            </a:fld>
            <a:endParaRPr lang="fi-FI"/>
          </a:p>
        </p:txBody>
      </p:sp>
    </p:spTree>
    <p:extLst>
      <p:ext uri="{BB962C8B-B14F-4D97-AF65-F5344CB8AC3E}">
        <p14:creationId xmlns:p14="http://schemas.microsoft.com/office/powerpoint/2010/main" val="3070914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kaikkisyovasta.fi/hoito-ja-kuntoutus/sadehoito/" TargetMode="External"/><Relationship Id="rId2" Type="http://schemas.openxmlformats.org/officeDocument/2006/relationships/hyperlink" Target="https://www.kaikkisyovasta.fi/hoito-ja-kuntoutus/syovan-leikkaus/" TargetMode="External"/><Relationship Id="rId1" Type="http://schemas.openxmlformats.org/officeDocument/2006/relationships/slideLayout" Target="../slideLayouts/slideLayout2.xml"/><Relationship Id="rId5" Type="http://schemas.openxmlformats.org/officeDocument/2006/relationships/hyperlink" Target="https://www.kaikkisyovasta.fi/hoito-ja-kuntoutus/muut-hoitomuodot/" TargetMode="External"/><Relationship Id="rId4" Type="http://schemas.openxmlformats.org/officeDocument/2006/relationships/hyperlink" Target="https://www.kaikkisyovasta.fi/hoito-ja-kuntoutus/solunsalpaajat-eli-sytostaati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xmlns="" id="{2886187A-C45B-400A-B6D1-CA0E36E7FFC1}"/>
              </a:ext>
            </a:extLst>
          </p:cNvPr>
          <p:cNvPicPr>
            <a:picLocks noChangeAspect="1"/>
          </p:cNvPicPr>
          <p:nvPr/>
        </p:nvPicPr>
        <p:blipFill>
          <a:blip r:embed="rId2"/>
          <a:stretch>
            <a:fillRect/>
          </a:stretch>
        </p:blipFill>
        <p:spPr>
          <a:xfrm>
            <a:off x="11495" y="116633"/>
            <a:ext cx="9025001" cy="6768752"/>
          </a:xfrm>
          <a:prstGeom prst="rect">
            <a:avLst/>
          </a:prstGeom>
        </p:spPr>
      </p:pic>
    </p:spTree>
    <p:extLst>
      <p:ext uri="{BB962C8B-B14F-4D97-AF65-F5344CB8AC3E}">
        <p14:creationId xmlns:p14="http://schemas.microsoft.com/office/powerpoint/2010/main" val="2135512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0"/>
            <a:ext cx="9144000" cy="2348880"/>
          </a:xfrm>
          <a:solidFill>
            <a:schemeClr val="accent3">
              <a:lumMod val="20000"/>
              <a:lumOff val="80000"/>
            </a:schemeClr>
          </a:solidFill>
        </p:spPr>
        <p:txBody>
          <a:bodyPr>
            <a:normAutofit fontScale="90000"/>
          </a:bodyPr>
          <a:lstStyle/>
          <a:p>
            <a:pPr lvl="0">
              <a:spcBef>
                <a:spcPct val="20000"/>
              </a:spcBef>
            </a:pPr>
            <a:r>
              <a:rPr lang="fi-FI" sz="2200" b="1" dirty="0">
                <a:solidFill>
                  <a:prstClr val="black"/>
                </a:solidFill>
              </a:rPr>
              <a:t/>
            </a:r>
            <a:br>
              <a:rPr lang="fi-FI" sz="2200" b="1" dirty="0">
                <a:solidFill>
                  <a:prstClr val="black"/>
                </a:solidFill>
              </a:rPr>
            </a:br>
            <a:r>
              <a:rPr lang="fi-FI" sz="2200" b="1" dirty="0">
                <a:solidFill>
                  <a:prstClr val="black"/>
                </a:solidFill>
              </a:rPr>
              <a:t/>
            </a:r>
            <a:br>
              <a:rPr lang="fi-FI" sz="2200" b="1" dirty="0">
                <a:solidFill>
                  <a:prstClr val="black"/>
                </a:solidFill>
              </a:rPr>
            </a:br>
            <a:r>
              <a:rPr lang="fi-FI" sz="2200" b="1" dirty="0">
                <a:solidFill>
                  <a:prstClr val="black"/>
                </a:solidFill>
              </a:rPr>
              <a:t/>
            </a:r>
            <a:br>
              <a:rPr lang="fi-FI" sz="2200" b="1" dirty="0">
                <a:solidFill>
                  <a:prstClr val="black"/>
                </a:solidFill>
              </a:rPr>
            </a:br>
            <a:r>
              <a:rPr lang="fi-FI" sz="2700" b="1" dirty="0">
                <a:solidFill>
                  <a:prstClr val="black"/>
                </a:solidFill>
                <a:ea typeface="+mn-ea"/>
                <a:cs typeface="+mn-cs"/>
              </a:rPr>
              <a:t>Syöpä vaurioittaa elimistöä:</a:t>
            </a:r>
            <a:r>
              <a:rPr lang="fi-FI" sz="2200" dirty="0">
                <a:solidFill>
                  <a:prstClr val="black"/>
                </a:solidFill>
                <a:ea typeface="+mn-ea"/>
                <a:cs typeface="+mn-cs"/>
              </a:rPr>
              <a:t/>
            </a:r>
            <a:br>
              <a:rPr lang="fi-FI" sz="2200" dirty="0">
                <a:solidFill>
                  <a:prstClr val="black"/>
                </a:solidFill>
                <a:ea typeface="+mn-ea"/>
                <a:cs typeface="+mn-cs"/>
              </a:rPr>
            </a:br>
            <a:r>
              <a:rPr lang="fi-FI" sz="2200" dirty="0">
                <a:solidFill>
                  <a:prstClr val="black"/>
                </a:solidFill>
                <a:ea typeface="+mn-ea"/>
                <a:cs typeface="+mn-cs"/>
              </a:rPr>
              <a:t>&gt; paikallinen kasvu vahingoittaa elimen toimintaa</a:t>
            </a:r>
            <a:br>
              <a:rPr lang="fi-FI" sz="2200" dirty="0">
                <a:solidFill>
                  <a:prstClr val="black"/>
                </a:solidFill>
                <a:ea typeface="+mn-ea"/>
                <a:cs typeface="+mn-cs"/>
              </a:rPr>
            </a:br>
            <a:r>
              <a:rPr lang="fi-FI" sz="2200" dirty="0">
                <a:solidFill>
                  <a:prstClr val="black"/>
                </a:solidFill>
                <a:ea typeface="+mn-ea"/>
                <a:cs typeface="+mn-cs"/>
              </a:rPr>
              <a:t>&gt; valtaa tilaa lähielimiltä</a:t>
            </a:r>
            <a:br>
              <a:rPr lang="fi-FI" sz="2200" dirty="0">
                <a:solidFill>
                  <a:prstClr val="black"/>
                </a:solidFill>
                <a:ea typeface="+mn-ea"/>
                <a:cs typeface="+mn-cs"/>
              </a:rPr>
            </a:br>
            <a:r>
              <a:rPr lang="fi-FI" sz="2200" dirty="0">
                <a:solidFill>
                  <a:prstClr val="black"/>
                </a:solidFill>
                <a:ea typeface="+mn-ea"/>
                <a:cs typeface="+mn-cs"/>
              </a:rPr>
              <a:t>&gt; lähettää etäpesäkkeitä </a:t>
            </a:r>
            <a:br>
              <a:rPr lang="fi-FI" sz="2200" dirty="0">
                <a:solidFill>
                  <a:prstClr val="black"/>
                </a:solidFill>
                <a:ea typeface="+mn-ea"/>
                <a:cs typeface="+mn-cs"/>
              </a:rPr>
            </a:br>
            <a:r>
              <a:rPr lang="fi-FI" sz="2200" dirty="0">
                <a:solidFill>
                  <a:prstClr val="black"/>
                </a:solidFill>
                <a:ea typeface="+mn-ea"/>
                <a:cs typeface="+mn-cs"/>
              </a:rPr>
              <a:t>&gt; yleisoireita; kipu, paine, väsymys</a:t>
            </a:r>
            <a:br>
              <a:rPr lang="fi-FI" sz="2200" dirty="0">
                <a:solidFill>
                  <a:prstClr val="black"/>
                </a:solidFill>
                <a:ea typeface="+mn-ea"/>
                <a:cs typeface="+mn-cs"/>
              </a:rPr>
            </a:br>
            <a:r>
              <a:rPr lang="fi-FI" sz="2200" dirty="0">
                <a:solidFill>
                  <a:prstClr val="black"/>
                </a:solidFill>
                <a:ea typeface="+mn-ea"/>
                <a:cs typeface="+mn-cs"/>
              </a:rPr>
              <a:t/>
            </a:r>
            <a:br>
              <a:rPr lang="fi-FI" sz="2200" dirty="0">
                <a:solidFill>
                  <a:prstClr val="black"/>
                </a:solidFill>
                <a:ea typeface="+mn-ea"/>
                <a:cs typeface="+mn-cs"/>
              </a:rPr>
            </a:br>
            <a:r>
              <a:rPr lang="fi-FI" sz="2500" dirty="0">
                <a:solidFill>
                  <a:prstClr val="black"/>
                </a:solidFill>
                <a:ea typeface="+mn-ea"/>
                <a:cs typeface="+mn-cs"/>
              </a:rPr>
              <a:t/>
            </a:r>
            <a:br>
              <a:rPr lang="fi-FI" sz="2500" dirty="0">
                <a:solidFill>
                  <a:prstClr val="black"/>
                </a:solidFill>
                <a:ea typeface="+mn-ea"/>
                <a:cs typeface="+mn-cs"/>
              </a:rPr>
            </a:br>
            <a:endParaRPr lang="fi-FI" dirty="0"/>
          </a:p>
        </p:txBody>
      </p:sp>
      <p:sp>
        <p:nvSpPr>
          <p:cNvPr id="3" name="Sisällön paikkamerkki 2"/>
          <p:cNvSpPr>
            <a:spLocks noGrp="1"/>
          </p:cNvSpPr>
          <p:nvPr>
            <p:ph sz="half" idx="1"/>
          </p:nvPr>
        </p:nvSpPr>
        <p:spPr>
          <a:xfrm>
            <a:off x="0" y="2564904"/>
            <a:ext cx="4423792" cy="4293096"/>
          </a:xfrm>
          <a:solidFill>
            <a:schemeClr val="accent3">
              <a:lumMod val="20000"/>
              <a:lumOff val="80000"/>
            </a:schemeClr>
          </a:solidFill>
        </p:spPr>
        <p:txBody>
          <a:bodyPr>
            <a:normAutofit lnSpcReduction="10000"/>
          </a:bodyPr>
          <a:lstStyle/>
          <a:p>
            <a:pPr marL="0" lvl="0" indent="0">
              <a:buNone/>
            </a:pPr>
            <a:r>
              <a:rPr lang="fi-FI" sz="2400" b="1" dirty="0">
                <a:solidFill>
                  <a:prstClr val="black"/>
                </a:solidFill>
              </a:rPr>
              <a:t>Levinneisyysaste - TNM-luokitus:</a:t>
            </a:r>
          </a:p>
          <a:p>
            <a:pPr marL="0" lvl="0" indent="0">
              <a:buNone/>
            </a:pPr>
            <a:endParaRPr lang="fi-FI" sz="2000" b="1" dirty="0">
              <a:solidFill>
                <a:prstClr val="black"/>
              </a:solidFill>
            </a:endParaRPr>
          </a:p>
          <a:p>
            <a:pPr marL="0" lvl="0" indent="0">
              <a:buNone/>
            </a:pPr>
            <a:r>
              <a:rPr lang="fi-FI" sz="2000" b="1" dirty="0">
                <a:solidFill>
                  <a:prstClr val="black"/>
                </a:solidFill>
              </a:rPr>
              <a:t>T</a:t>
            </a:r>
            <a:r>
              <a:rPr lang="fi-FI" sz="2000" dirty="0">
                <a:solidFill>
                  <a:prstClr val="black"/>
                </a:solidFill>
              </a:rPr>
              <a:t> </a:t>
            </a:r>
            <a:r>
              <a:rPr lang="fi-FI" sz="2000" b="1" dirty="0">
                <a:solidFill>
                  <a:prstClr val="black"/>
                </a:solidFill>
              </a:rPr>
              <a:t>(</a:t>
            </a:r>
            <a:r>
              <a:rPr lang="fi-FI" sz="2000" b="1" dirty="0" err="1">
                <a:solidFill>
                  <a:prstClr val="black"/>
                </a:solidFill>
              </a:rPr>
              <a:t>tumor</a:t>
            </a:r>
            <a:r>
              <a:rPr lang="fi-FI" sz="2000" b="1" dirty="0">
                <a:solidFill>
                  <a:prstClr val="black"/>
                </a:solidFill>
              </a:rPr>
              <a:t>)  - </a:t>
            </a:r>
            <a:r>
              <a:rPr lang="fi-FI" sz="2000" dirty="0">
                <a:solidFill>
                  <a:prstClr val="black"/>
                </a:solidFill>
              </a:rPr>
              <a:t>emokasvaimen koko</a:t>
            </a:r>
          </a:p>
          <a:p>
            <a:pPr marL="0" lvl="0" indent="0">
              <a:buNone/>
            </a:pPr>
            <a:endParaRPr lang="fi-FI" sz="2000" dirty="0">
              <a:solidFill>
                <a:prstClr val="black"/>
              </a:solidFill>
            </a:endParaRPr>
          </a:p>
          <a:p>
            <a:pPr marL="0" lvl="0" indent="0">
              <a:buNone/>
            </a:pPr>
            <a:r>
              <a:rPr lang="fi-FI" sz="2000" b="1" dirty="0">
                <a:solidFill>
                  <a:prstClr val="black"/>
                </a:solidFill>
              </a:rPr>
              <a:t>N  (</a:t>
            </a:r>
            <a:r>
              <a:rPr lang="fi-FI" sz="2000" b="1" dirty="0" err="1">
                <a:solidFill>
                  <a:prstClr val="black"/>
                </a:solidFill>
              </a:rPr>
              <a:t>node</a:t>
            </a:r>
            <a:r>
              <a:rPr lang="fi-FI" sz="2000" b="1" dirty="0">
                <a:solidFill>
                  <a:prstClr val="black"/>
                </a:solidFill>
              </a:rPr>
              <a:t>)</a:t>
            </a:r>
            <a:r>
              <a:rPr lang="fi-FI" sz="2000" dirty="0">
                <a:solidFill>
                  <a:prstClr val="black"/>
                </a:solidFill>
              </a:rPr>
              <a:t> - leviäminen  imusolmukkeisiin </a:t>
            </a:r>
          </a:p>
          <a:p>
            <a:pPr marL="0" lvl="0" indent="0">
              <a:buNone/>
            </a:pPr>
            <a:endParaRPr lang="fi-FI" sz="2000" dirty="0">
              <a:solidFill>
                <a:prstClr val="black"/>
              </a:solidFill>
            </a:endParaRPr>
          </a:p>
          <a:p>
            <a:pPr marL="0" lvl="0" indent="0">
              <a:buNone/>
            </a:pPr>
            <a:r>
              <a:rPr lang="fi-FI" sz="2000" b="1" dirty="0">
                <a:solidFill>
                  <a:prstClr val="black"/>
                </a:solidFill>
              </a:rPr>
              <a:t>M (metastaasi) - </a:t>
            </a:r>
            <a:r>
              <a:rPr lang="fi-FI" sz="2000" dirty="0">
                <a:solidFill>
                  <a:prstClr val="black"/>
                </a:solidFill>
              </a:rPr>
              <a:t>etäpesäkkeet</a:t>
            </a:r>
          </a:p>
          <a:p>
            <a:pPr marL="0" lvl="0" indent="0">
              <a:buNone/>
            </a:pPr>
            <a:endParaRPr lang="fi-FI" sz="3200" dirty="0">
              <a:solidFill>
                <a:prstClr val="black"/>
              </a:solidFill>
            </a:endParaRPr>
          </a:p>
          <a:p>
            <a:endParaRPr lang="fi-FI" dirty="0"/>
          </a:p>
        </p:txBody>
      </p:sp>
      <p:sp>
        <p:nvSpPr>
          <p:cNvPr id="4" name="Sisällön paikkamerkki 3"/>
          <p:cNvSpPr>
            <a:spLocks noGrp="1"/>
          </p:cNvSpPr>
          <p:nvPr>
            <p:ph sz="half" idx="2"/>
          </p:nvPr>
        </p:nvSpPr>
        <p:spPr>
          <a:xfrm>
            <a:off x="4644008" y="2564904"/>
            <a:ext cx="4499992" cy="4293096"/>
          </a:xfrm>
          <a:solidFill>
            <a:schemeClr val="accent3">
              <a:lumMod val="20000"/>
              <a:lumOff val="80000"/>
            </a:schemeClr>
          </a:solidFill>
        </p:spPr>
        <p:txBody>
          <a:bodyPr>
            <a:normAutofit lnSpcReduction="10000"/>
          </a:bodyPr>
          <a:lstStyle/>
          <a:p>
            <a:pPr marL="0" lvl="0" indent="0">
              <a:buNone/>
            </a:pPr>
            <a:r>
              <a:rPr lang="fi-FI" sz="2400" b="1" dirty="0">
                <a:solidFill>
                  <a:prstClr val="black"/>
                </a:solidFill>
              </a:rPr>
              <a:t>Syövän erilaistumisaste:</a:t>
            </a:r>
          </a:p>
          <a:p>
            <a:pPr marL="0" lvl="0" indent="0">
              <a:buNone/>
            </a:pPr>
            <a:endParaRPr lang="fi-FI" sz="1800" b="1" dirty="0">
              <a:solidFill>
                <a:prstClr val="black"/>
              </a:solidFill>
            </a:endParaRPr>
          </a:p>
          <a:p>
            <a:pPr marL="0" lvl="0" indent="0">
              <a:buNone/>
            </a:pPr>
            <a:r>
              <a:rPr lang="fi-FI" sz="1800" b="1" dirty="0">
                <a:solidFill>
                  <a:prstClr val="black"/>
                </a:solidFill>
              </a:rPr>
              <a:t>Hyvin erilaistuneet, </a:t>
            </a:r>
            <a:r>
              <a:rPr lang="fi-FI" sz="1800" dirty="0" err="1">
                <a:solidFill>
                  <a:prstClr val="black"/>
                </a:solidFill>
              </a:rPr>
              <a:t>gradus</a:t>
            </a:r>
            <a:r>
              <a:rPr lang="fi-FI" sz="1800" dirty="0">
                <a:solidFill>
                  <a:prstClr val="black"/>
                </a:solidFill>
              </a:rPr>
              <a:t> I</a:t>
            </a:r>
          </a:p>
          <a:p>
            <a:pPr lvl="0">
              <a:buFontTx/>
              <a:buChar char="-"/>
            </a:pPr>
            <a:r>
              <a:rPr lang="fi-FI" sz="1800" dirty="0">
                <a:solidFill>
                  <a:prstClr val="black"/>
                </a:solidFill>
              </a:rPr>
              <a:t>muistuttaa eniten normaalia kudosta ja on yleensä hyväennusteinen</a:t>
            </a:r>
          </a:p>
          <a:p>
            <a:pPr marL="0" lvl="0" indent="0">
              <a:buNone/>
            </a:pPr>
            <a:endParaRPr lang="fi-FI" sz="1800" dirty="0">
              <a:solidFill>
                <a:prstClr val="black"/>
              </a:solidFill>
            </a:endParaRPr>
          </a:p>
          <a:p>
            <a:pPr marL="0" lvl="0" indent="0">
              <a:buNone/>
            </a:pPr>
            <a:r>
              <a:rPr lang="fi-FI" sz="1800" b="1" dirty="0">
                <a:solidFill>
                  <a:prstClr val="black"/>
                </a:solidFill>
              </a:rPr>
              <a:t>Kohtalaisesti erilaistuneet, </a:t>
            </a:r>
            <a:r>
              <a:rPr lang="fi-FI" sz="1800" dirty="0" err="1">
                <a:solidFill>
                  <a:prstClr val="black"/>
                </a:solidFill>
              </a:rPr>
              <a:t>gradus</a:t>
            </a:r>
            <a:r>
              <a:rPr lang="fi-FI" sz="1800" dirty="0">
                <a:solidFill>
                  <a:prstClr val="black"/>
                </a:solidFill>
              </a:rPr>
              <a:t> II</a:t>
            </a:r>
          </a:p>
          <a:p>
            <a:pPr lvl="0">
              <a:buFontTx/>
              <a:buChar char="-"/>
            </a:pPr>
            <a:r>
              <a:rPr lang="fi-FI" sz="1800" dirty="0">
                <a:solidFill>
                  <a:prstClr val="black"/>
                </a:solidFill>
              </a:rPr>
              <a:t>hyvän ja huonon ennusteen kasvainten välimuotoja</a:t>
            </a:r>
          </a:p>
          <a:p>
            <a:pPr marL="0" lvl="0" indent="0">
              <a:buNone/>
            </a:pPr>
            <a:endParaRPr lang="fi-FI" sz="1800" dirty="0">
              <a:solidFill>
                <a:prstClr val="black"/>
              </a:solidFill>
            </a:endParaRPr>
          </a:p>
          <a:p>
            <a:pPr marL="0" lvl="0" indent="0">
              <a:buNone/>
            </a:pPr>
            <a:r>
              <a:rPr lang="fi-FI" sz="1800" b="1" dirty="0">
                <a:solidFill>
                  <a:prstClr val="black"/>
                </a:solidFill>
              </a:rPr>
              <a:t>Huonosti erilaistuneet, </a:t>
            </a:r>
            <a:r>
              <a:rPr lang="fi-FI" sz="1800" dirty="0" err="1">
                <a:solidFill>
                  <a:prstClr val="black"/>
                </a:solidFill>
              </a:rPr>
              <a:t>gradus</a:t>
            </a:r>
            <a:r>
              <a:rPr lang="fi-FI" sz="1800" dirty="0">
                <a:solidFill>
                  <a:prstClr val="black"/>
                </a:solidFill>
              </a:rPr>
              <a:t> III ja </a:t>
            </a:r>
            <a:r>
              <a:rPr lang="fi-FI" sz="1800" dirty="0" err="1">
                <a:solidFill>
                  <a:prstClr val="black"/>
                </a:solidFill>
              </a:rPr>
              <a:t>gradus</a:t>
            </a:r>
            <a:r>
              <a:rPr lang="fi-FI" sz="1800" dirty="0">
                <a:solidFill>
                  <a:prstClr val="black"/>
                </a:solidFill>
              </a:rPr>
              <a:t> IV</a:t>
            </a:r>
          </a:p>
          <a:p>
            <a:pPr lvl="0">
              <a:buFontTx/>
              <a:buChar char="-"/>
            </a:pPr>
            <a:r>
              <a:rPr lang="fi-FI" sz="1800" dirty="0">
                <a:solidFill>
                  <a:prstClr val="black"/>
                </a:solidFill>
              </a:rPr>
              <a:t>kasvaimet leviävät muita helpommin, ja niiden ennuste on jonkin verran muita huonompi</a:t>
            </a:r>
          </a:p>
          <a:p>
            <a:pPr marL="0" lvl="0" indent="0">
              <a:buNone/>
            </a:pPr>
            <a:endParaRPr lang="fi-FI" sz="1400" dirty="0">
              <a:solidFill>
                <a:prstClr val="black"/>
              </a:solidFill>
            </a:endParaRPr>
          </a:p>
          <a:p>
            <a:pPr lvl="0"/>
            <a:endParaRPr lang="fi-FI" sz="1400" dirty="0">
              <a:solidFill>
                <a:prstClr val="black"/>
              </a:solidFill>
            </a:endParaRPr>
          </a:p>
          <a:p>
            <a:endParaRPr lang="fi-FI" sz="1400" dirty="0"/>
          </a:p>
        </p:txBody>
      </p:sp>
    </p:spTree>
    <p:extLst>
      <p:ext uri="{BB962C8B-B14F-4D97-AF65-F5344CB8AC3E}">
        <p14:creationId xmlns:p14="http://schemas.microsoft.com/office/powerpoint/2010/main" val="309776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0"/>
            <a:ext cx="9144000" cy="678706"/>
          </a:xfrm>
          <a:solidFill>
            <a:schemeClr val="accent2">
              <a:lumMod val="20000"/>
              <a:lumOff val="80000"/>
            </a:schemeClr>
          </a:solidFill>
          <a:ln>
            <a:solidFill>
              <a:schemeClr val="bg1"/>
            </a:solidFill>
          </a:ln>
        </p:spPr>
        <p:txBody>
          <a:bodyPr>
            <a:normAutofit fontScale="90000"/>
          </a:bodyPr>
          <a:lstStyle/>
          <a:p>
            <a:r>
              <a:rPr lang="fi-FI" sz="2000" dirty="0"/>
              <a:t/>
            </a:r>
            <a:br>
              <a:rPr lang="fi-FI" sz="2000" dirty="0"/>
            </a:br>
            <a:r>
              <a:rPr lang="fi-FI" sz="3100" b="1" dirty="0"/>
              <a:t>Syövän oireet</a:t>
            </a:r>
            <a:r>
              <a:rPr lang="fi-FI" sz="2000" dirty="0"/>
              <a:t/>
            </a:r>
            <a:br>
              <a:rPr lang="fi-FI" sz="2000" dirty="0"/>
            </a:br>
            <a:endParaRPr lang="fi-FI" sz="2000" dirty="0"/>
          </a:p>
        </p:txBody>
      </p:sp>
      <p:sp>
        <p:nvSpPr>
          <p:cNvPr id="3" name="Sisällön paikkamerkki 2"/>
          <p:cNvSpPr>
            <a:spLocks noGrp="1"/>
          </p:cNvSpPr>
          <p:nvPr>
            <p:ph idx="1"/>
          </p:nvPr>
        </p:nvSpPr>
        <p:spPr>
          <a:xfrm>
            <a:off x="0" y="764704"/>
            <a:ext cx="9144000" cy="6093296"/>
          </a:xfrm>
          <a:solidFill>
            <a:schemeClr val="accent2">
              <a:lumMod val="20000"/>
              <a:lumOff val="80000"/>
            </a:schemeClr>
          </a:solidFill>
        </p:spPr>
        <p:txBody>
          <a:bodyPr>
            <a:normAutofit lnSpcReduction="10000"/>
          </a:bodyPr>
          <a:lstStyle/>
          <a:p>
            <a:pPr marL="0" indent="0">
              <a:buNone/>
            </a:pPr>
            <a:r>
              <a:rPr lang="fi-FI" sz="2000" b="1" dirty="0">
                <a:solidFill>
                  <a:prstClr val="black"/>
                </a:solidFill>
              </a:rPr>
              <a:t>Vaihtelevat</a:t>
            </a:r>
            <a:endParaRPr lang="fi-FI" sz="2000" b="1" dirty="0"/>
          </a:p>
          <a:p>
            <a:pPr>
              <a:buFontTx/>
              <a:buChar char="-"/>
            </a:pPr>
            <a:r>
              <a:rPr lang="fi-FI" sz="2000" dirty="0"/>
              <a:t>voi olla pitkään oireeton tai vain yleisoireita – väsymystä, laihtumista</a:t>
            </a:r>
          </a:p>
          <a:p>
            <a:pPr>
              <a:buFontTx/>
              <a:buChar char="-"/>
            </a:pPr>
            <a:r>
              <a:rPr lang="fi-FI" sz="2000" dirty="0"/>
              <a:t>yleensä pahenevat ajan kuluessa</a:t>
            </a:r>
          </a:p>
          <a:p>
            <a:pPr>
              <a:buFontTx/>
              <a:buChar char="-"/>
            </a:pPr>
            <a:r>
              <a:rPr lang="fi-FI" sz="2000" dirty="0"/>
              <a:t>levinneisyys vaikuttaa</a:t>
            </a:r>
          </a:p>
          <a:p>
            <a:pPr>
              <a:buFontTx/>
              <a:buChar char="-"/>
            </a:pPr>
            <a:r>
              <a:rPr lang="fi-FI" sz="2000" dirty="0"/>
              <a:t>voi kestää vuosia, ennekuin kasvaimen voi huomata tunnustelemalla</a:t>
            </a:r>
          </a:p>
          <a:p>
            <a:pPr marL="0" indent="0">
              <a:buNone/>
            </a:pPr>
            <a:endParaRPr lang="fi-FI" sz="2000" dirty="0"/>
          </a:p>
          <a:p>
            <a:pPr marL="0" indent="0">
              <a:buNone/>
            </a:pPr>
            <a:r>
              <a:rPr lang="fi-FI" sz="2000" b="1" dirty="0"/>
              <a:t>Muistuttavat monen muun sairauden oireita:</a:t>
            </a:r>
          </a:p>
          <a:p>
            <a:pPr>
              <a:buFont typeface="Wingdings"/>
              <a:buChar char="Ø"/>
            </a:pPr>
            <a:r>
              <a:rPr lang="fi-FI" sz="2000" dirty="0"/>
              <a:t>parantumaton kyhmy tai haavauma</a:t>
            </a:r>
          </a:p>
          <a:p>
            <a:pPr>
              <a:buFont typeface="Wingdings"/>
              <a:buChar char="Ø"/>
            </a:pPr>
            <a:r>
              <a:rPr lang="fi-FI" sz="2000" dirty="0"/>
              <a:t>luomi - muuttaa muotoaan, kokoaan tai väriään</a:t>
            </a:r>
          </a:p>
          <a:p>
            <a:pPr>
              <a:buFont typeface="Wingdings"/>
              <a:buChar char="Ø"/>
            </a:pPr>
            <a:r>
              <a:rPr lang="fi-FI" sz="2000" dirty="0"/>
              <a:t>uusi tai kasvava ihomuutos tai -vaurio</a:t>
            </a:r>
          </a:p>
          <a:p>
            <a:pPr>
              <a:buFont typeface="Wingdings"/>
              <a:buChar char="Ø"/>
            </a:pPr>
            <a:r>
              <a:rPr lang="fi-FI" sz="2000" dirty="0"/>
              <a:t>verinen oksennus, uloste, virtsa tai yskä</a:t>
            </a:r>
          </a:p>
          <a:p>
            <a:pPr>
              <a:buFont typeface="Wingdings"/>
              <a:buChar char="Ø"/>
            </a:pPr>
            <a:r>
              <a:rPr lang="fi-FI" sz="2000" dirty="0"/>
              <a:t>pitkään kestänyt käheä kurkku, jatkuva yskä</a:t>
            </a:r>
          </a:p>
          <a:p>
            <a:pPr lvl="0">
              <a:buFont typeface="Wingdings"/>
              <a:buChar char="Ø"/>
            </a:pPr>
            <a:r>
              <a:rPr lang="fi-FI" sz="2000" dirty="0" err="1">
                <a:solidFill>
                  <a:prstClr val="black"/>
                </a:solidFill>
              </a:rPr>
              <a:t>ulostamis</a:t>
            </a:r>
            <a:r>
              <a:rPr lang="fi-FI" sz="2000" dirty="0">
                <a:solidFill>
                  <a:prstClr val="black"/>
                </a:solidFill>
              </a:rPr>
              <a:t>- tai virtsaamismuutokset</a:t>
            </a:r>
            <a:endParaRPr lang="fi-FI" sz="2000" dirty="0"/>
          </a:p>
          <a:p>
            <a:pPr>
              <a:buFont typeface="Wingdings"/>
              <a:buChar char="Ø"/>
            </a:pPr>
            <a:r>
              <a:rPr lang="fi-FI" sz="2000" dirty="0"/>
              <a:t>väsymys</a:t>
            </a:r>
          </a:p>
          <a:p>
            <a:pPr>
              <a:buFont typeface="Wingdings"/>
              <a:buChar char="Ø"/>
            </a:pPr>
            <a:r>
              <a:rPr lang="fi-FI" sz="2000" dirty="0"/>
              <a:t>selittämätön laihtuminen</a:t>
            </a:r>
          </a:p>
          <a:p>
            <a:pPr>
              <a:buFont typeface="Wingdings"/>
              <a:buChar char="Ø"/>
            </a:pPr>
            <a:r>
              <a:rPr lang="fi-FI" sz="2000" dirty="0"/>
              <a:t>kipu</a:t>
            </a:r>
          </a:p>
          <a:p>
            <a:pPr>
              <a:buFont typeface="Wingdings"/>
              <a:buChar char="Ø"/>
            </a:pPr>
            <a:r>
              <a:rPr lang="fi-FI" sz="2000" dirty="0"/>
              <a:t>keltaisuus</a:t>
            </a:r>
          </a:p>
          <a:p>
            <a:pPr marL="0" indent="0">
              <a:buNone/>
            </a:pPr>
            <a:r>
              <a:rPr lang="fi-FI" sz="2000" b="1" dirty="0">
                <a:sym typeface="Wingdings" panose="05000000000000000000" pitchFamily="2" charset="2"/>
              </a:rPr>
              <a:t> </a:t>
            </a:r>
            <a:r>
              <a:rPr lang="fi-FI" sz="2000" b="1" dirty="0"/>
              <a:t>Aina yllä kuvatut oireet eivät ole merkki syövästä!</a:t>
            </a:r>
          </a:p>
          <a:p>
            <a:endParaRPr lang="fi-FI" dirty="0"/>
          </a:p>
        </p:txBody>
      </p:sp>
    </p:spTree>
    <p:extLst>
      <p:ext uri="{BB962C8B-B14F-4D97-AF65-F5344CB8AC3E}">
        <p14:creationId xmlns:p14="http://schemas.microsoft.com/office/powerpoint/2010/main" val="364595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0"/>
            <a:ext cx="9144000" cy="836712"/>
          </a:xfrm>
          <a:solidFill>
            <a:schemeClr val="accent2">
              <a:lumMod val="20000"/>
              <a:lumOff val="80000"/>
            </a:schemeClr>
          </a:solidFill>
        </p:spPr>
        <p:txBody>
          <a:bodyPr>
            <a:normAutofit/>
          </a:bodyPr>
          <a:lstStyle/>
          <a:p>
            <a:r>
              <a:rPr lang="fi-FI" sz="2800" b="1" dirty="0"/>
              <a:t>Syövän seulonta ja toteaminen</a:t>
            </a:r>
          </a:p>
        </p:txBody>
      </p:sp>
      <p:sp>
        <p:nvSpPr>
          <p:cNvPr id="3" name="Sisällön paikkamerkki 2"/>
          <p:cNvSpPr>
            <a:spLocks noGrp="1"/>
          </p:cNvSpPr>
          <p:nvPr>
            <p:ph idx="1"/>
          </p:nvPr>
        </p:nvSpPr>
        <p:spPr>
          <a:xfrm>
            <a:off x="0" y="980728"/>
            <a:ext cx="9144000" cy="5877272"/>
          </a:xfrm>
          <a:solidFill>
            <a:schemeClr val="accent2">
              <a:lumMod val="20000"/>
              <a:lumOff val="80000"/>
            </a:schemeClr>
          </a:solidFill>
        </p:spPr>
        <p:txBody>
          <a:bodyPr>
            <a:normAutofit/>
          </a:bodyPr>
          <a:lstStyle/>
          <a:p>
            <a:pPr marL="0" indent="0">
              <a:buNone/>
            </a:pPr>
            <a:endParaRPr lang="fi-FI" sz="2400" dirty="0"/>
          </a:p>
          <a:p>
            <a:pPr marL="0" indent="0">
              <a:buNone/>
            </a:pPr>
            <a:r>
              <a:rPr lang="fi-FI" sz="2400" dirty="0"/>
              <a:t>Tarkoituksena löytää syöpä </a:t>
            </a:r>
            <a:r>
              <a:rPr lang="fi-FI" sz="2400" b="1" dirty="0"/>
              <a:t>varhaisessa vaiheessa</a:t>
            </a:r>
            <a:r>
              <a:rPr lang="fi-FI" sz="2400" dirty="0"/>
              <a:t>. Suomessa seulotaan: </a:t>
            </a:r>
          </a:p>
          <a:p>
            <a:pPr>
              <a:buFontTx/>
              <a:buChar char="-"/>
            </a:pPr>
            <a:r>
              <a:rPr lang="fi-FI" sz="2400" dirty="0"/>
              <a:t>kohdunkaulan syöpää</a:t>
            </a:r>
          </a:p>
          <a:p>
            <a:pPr>
              <a:buFontTx/>
              <a:buChar char="-"/>
            </a:pPr>
            <a:r>
              <a:rPr lang="fi-FI" sz="2400" dirty="0"/>
              <a:t>rintasyöpää </a:t>
            </a:r>
          </a:p>
          <a:p>
            <a:pPr>
              <a:buFontTx/>
              <a:buChar char="-"/>
            </a:pPr>
            <a:r>
              <a:rPr lang="fi-FI" sz="2400" dirty="0"/>
              <a:t>suolistosyöpää</a:t>
            </a:r>
          </a:p>
          <a:p>
            <a:pPr marL="0" indent="0">
              <a:buNone/>
            </a:pPr>
            <a:endParaRPr lang="fi-FI" sz="2400" dirty="0"/>
          </a:p>
          <a:p>
            <a:pPr marL="0" indent="0">
              <a:buNone/>
            </a:pPr>
            <a:r>
              <a:rPr lang="fi-FI" sz="2400" dirty="0"/>
              <a:t>Syövän </a:t>
            </a:r>
            <a:r>
              <a:rPr lang="fi-FI" sz="2400" b="1" dirty="0"/>
              <a:t>toteaminen eli diagnoosi </a:t>
            </a:r>
            <a:r>
              <a:rPr lang="fi-FI" sz="2400" dirty="0"/>
              <a:t>vaatii tarkkoja tutkimuksia ja on monivaiheinen prosessi:</a:t>
            </a:r>
          </a:p>
          <a:p>
            <a:r>
              <a:rPr lang="fi-FI" sz="2400" dirty="0"/>
              <a:t>Oire</a:t>
            </a:r>
          </a:p>
          <a:p>
            <a:r>
              <a:rPr lang="fi-FI" sz="2400" dirty="0"/>
              <a:t>Sattumalöydös</a:t>
            </a:r>
          </a:p>
          <a:p>
            <a:r>
              <a:rPr lang="fi-FI" sz="2400" dirty="0"/>
              <a:t>Seulontalöydös </a:t>
            </a:r>
          </a:p>
          <a:p>
            <a:r>
              <a:rPr lang="fi-FI" sz="2400" dirty="0"/>
              <a:t>Kudosnäyte</a:t>
            </a:r>
          </a:p>
        </p:txBody>
      </p:sp>
    </p:spTree>
    <p:extLst>
      <p:ext uri="{BB962C8B-B14F-4D97-AF65-F5344CB8AC3E}">
        <p14:creationId xmlns:p14="http://schemas.microsoft.com/office/powerpoint/2010/main" val="2255773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0"/>
            <a:ext cx="9144000" cy="562074"/>
          </a:xfrm>
          <a:solidFill>
            <a:schemeClr val="accent2">
              <a:lumMod val="20000"/>
              <a:lumOff val="80000"/>
            </a:schemeClr>
          </a:solidFill>
        </p:spPr>
        <p:txBody>
          <a:bodyPr>
            <a:normAutofit fontScale="90000"/>
          </a:bodyPr>
          <a:lstStyle/>
          <a:p>
            <a:r>
              <a:rPr lang="fi-FI" sz="2000" dirty="0"/>
              <a:t/>
            </a:r>
            <a:br>
              <a:rPr lang="fi-FI" sz="2000" dirty="0"/>
            </a:br>
            <a:r>
              <a:rPr lang="fi-FI" sz="2200" b="1" dirty="0"/>
              <a:t>Syövän hoito</a:t>
            </a:r>
            <a:r>
              <a:rPr lang="fi-FI" sz="2000" dirty="0"/>
              <a:t/>
            </a:r>
            <a:br>
              <a:rPr lang="fi-FI" sz="2000" dirty="0"/>
            </a:br>
            <a:endParaRPr lang="fi-FI" sz="2000" dirty="0"/>
          </a:p>
        </p:txBody>
      </p:sp>
      <p:sp>
        <p:nvSpPr>
          <p:cNvPr id="3" name="Sisällön paikkamerkki 2"/>
          <p:cNvSpPr>
            <a:spLocks noGrp="1"/>
          </p:cNvSpPr>
          <p:nvPr>
            <p:ph idx="1"/>
          </p:nvPr>
        </p:nvSpPr>
        <p:spPr>
          <a:xfrm>
            <a:off x="0" y="562074"/>
            <a:ext cx="9144000" cy="6295926"/>
          </a:xfrm>
          <a:solidFill>
            <a:schemeClr val="accent2">
              <a:lumMod val="20000"/>
              <a:lumOff val="80000"/>
            </a:schemeClr>
          </a:solidFill>
        </p:spPr>
        <p:txBody>
          <a:bodyPr>
            <a:noAutofit/>
          </a:bodyPr>
          <a:lstStyle/>
          <a:p>
            <a:pPr marL="0" indent="0">
              <a:buNone/>
            </a:pPr>
            <a:r>
              <a:rPr lang="fi-FI" sz="2000" b="1" dirty="0"/>
              <a:t>Tavoitteena on, että sairaus</a:t>
            </a:r>
            <a:endParaRPr lang="fi-FI" sz="2000" dirty="0"/>
          </a:p>
          <a:p>
            <a:pPr marL="0" indent="0">
              <a:buNone/>
            </a:pPr>
            <a:r>
              <a:rPr lang="fi-FI" sz="1800" dirty="0">
                <a:sym typeface="Wingdings" panose="05000000000000000000" pitchFamily="2" charset="2"/>
              </a:rPr>
              <a:t> </a:t>
            </a:r>
            <a:r>
              <a:rPr lang="fi-FI" sz="1800" dirty="0"/>
              <a:t>paranee / saadaan hallintaan / uusiutuminen ehkäistään  / oireet lievittyvät</a:t>
            </a:r>
          </a:p>
          <a:p>
            <a:pPr marL="0" indent="0">
              <a:buNone/>
            </a:pPr>
            <a:r>
              <a:rPr lang="fi-FI" sz="2000" b="1" dirty="0"/>
              <a:t>Tärkeimmät hoitomuodot </a:t>
            </a:r>
          </a:p>
          <a:p>
            <a:pPr>
              <a:buFont typeface="Wingdings"/>
              <a:buChar char="Ø"/>
            </a:pPr>
            <a:r>
              <a:rPr lang="fi-FI" sz="1800" u="sng" dirty="0">
                <a:hlinkClick r:id="rId2"/>
              </a:rPr>
              <a:t>leikkaus</a:t>
            </a:r>
            <a:r>
              <a:rPr lang="fi-FI" sz="1800" u="sng" dirty="0"/>
              <a:t>  </a:t>
            </a:r>
            <a:r>
              <a:rPr lang="fi-FI" sz="1800" dirty="0"/>
              <a:t>; kirurginen hoito – yleensä primaarikasvain, paikalliset imusolmukkeet, säästävä kirurgia</a:t>
            </a:r>
          </a:p>
          <a:p>
            <a:pPr>
              <a:buFont typeface="Wingdings"/>
              <a:buChar char="Ø"/>
            </a:pPr>
            <a:r>
              <a:rPr lang="fi-FI" sz="1800" u="sng" dirty="0">
                <a:hlinkClick r:id="rId3"/>
              </a:rPr>
              <a:t>sädehoito</a:t>
            </a:r>
            <a:r>
              <a:rPr lang="fi-FI" sz="1800" u="sng" dirty="0"/>
              <a:t>; </a:t>
            </a:r>
            <a:r>
              <a:rPr lang="fi-FI" sz="1800" dirty="0"/>
              <a:t>laite tai kudoksen sisäinen säteilylähde – jakautumisen häirintä, kasvaimen tuhoaminen</a:t>
            </a:r>
          </a:p>
          <a:p>
            <a:pPr>
              <a:buFont typeface="Wingdings"/>
              <a:buChar char="Ø"/>
            </a:pPr>
            <a:r>
              <a:rPr lang="fi-FI" sz="1800" u="sng" dirty="0">
                <a:hlinkClick r:id="rId4"/>
              </a:rPr>
              <a:t>solunsalpaajahoidot</a:t>
            </a:r>
            <a:r>
              <a:rPr lang="fi-FI" sz="1800" u="sng" dirty="0"/>
              <a:t>; </a:t>
            </a:r>
            <a:r>
              <a:rPr lang="fi-FI" sz="1800" dirty="0"/>
              <a:t>kemoterapia, </a:t>
            </a:r>
            <a:r>
              <a:rPr lang="fi-FI" sz="1800" dirty="0" err="1"/>
              <a:t>sytostaatit</a:t>
            </a:r>
            <a:r>
              <a:rPr lang="fi-FI" sz="1800" dirty="0"/>
              <a:t> – tabletteina tai tiputuksessa – jakautumisen häirintä, sivuvaikutukset</a:t>
            </a:r>
          </a:p>
          <a:p>
            <a:pPr>
              <a:buFont typeface="Wingdings"/>
              <a:buChar char="Ø"/>
            </a:pPr>
            <a:r>
              <a:rPr lang="fi-FI" sz="1800" u="sng" dirty="0">
                <a:hlinkClick r:id="rId5"/>
              </a:rPr>
              <a:t>hormonaaliset hoidot</a:t>
            </a:r>
            <a:r>
              <a:rPr lang="fi-FI" sz="1800" u="sng" dirty="0"/>
              <a:t>; </a:t>
            </a:r>
            <a:r>
              <a:rPr lang="fi-FI" sz="1800" dirty="0"/>
              <a:t>lääkitys </a:t>
            </a:r>
          </a:p>
          <a:p>
            <a:pPr>
              <a:buFont typeface="Wingdings"/>
              <a:buChar char="Ø"/>
            </a:pPr>
            <a:r>
              <a:rPr lang="fi-FI" sz="1800" u="sng" dirty="0">
                <a:solidFill>
                  <a:srgbClr val="0070C0"/>
                </a:solidFill>
              </a:rPr>
              <a:t>immunologiset hoidot </a:t>
            </a:r>
            <a:r>
              <a:rPr lang="fi-FI" sz="1800" dirty="0"/>
              <a:t>; interferonihoito – vasta-ainehoito</a:t>
            </a:r>
          </a:p>
          <a:p>
            <a:pPr>
              <a:buFont typeface="Wingdings"/>
              <a:buChar char="Ø"/>
            </a:pPr>
            <a:r>
              <a:rPr lang="fi-FI" sz="1800" u="sng" dirty="0">
                <a:solidFill>
                  <a:srgbClr val="0070C0"/>
                </a:solidFill>
              </a:rPr>
              <a:t>täsmälääkkeet</a:t>
            </a:r>
            <a:r>
              <a:rPr lang="fi-FI" sz="1800" u="sng" dirty="0"/>
              <a:t> </a:t>
            </a:r>
            <a:r>
              <a:rPr lang="fi-FI" sz="1800" dirty="0"/>
              <a:t>– vaikutus suoraan solun kasvumolekyyliin, esim. verisuonituksen estäminen</a:t>
            </a:r>
          </a:p>
          <a:p>
            <a:pPr marL="0" indent="0">
              <a:buNone/>
            </a:pPr>
            <a:r>
              <a:rPr lang="fi-FI" sz="2000" b="1" dirty="0"/>
              <a:t>Hoito on aina yksilöllistä </a:t>
            </a:r>
          </a:p>
          <a:p>
            <a:pPr>
              <a:buFont typeface="Wingdings"/>
              <a:buChar char="Ø"/>
            </a:pPr>
            <a:r>
              <a:rPr lang="fi-FI" sz="1800" dirty="0"/>
              <a:t>kasvaimen sijainti, levinneisyys, solutyyppi,  potilaan ikä, yleiskunto, muut sairaudet</a:t>
            </a:r>
          </a:p>
          <a:p>
            <a:pPr>
              <a:buFont typeface="Wingdings"/>
              <a:buChar char="Ø"/>
            </a:pPr>
            <a:r>
              <a:rPr lang="fi-FI" sz="1800" dirty="0"/>
              <a:t>hoitojen yhdistelmät, annossuunnittelu</a:t>
            </a:r>
          </a:p>
          <a:p>
            <a:pPr>
              <a:buFont typeface="Wingdings"/>
              <a:buChar char="Ø"/>
            </a:pPr>
            <a:r>
              <a:rPr lang="fi-FI" sz="1800" dirty="0"/>
              <a:t>hyödyt ja haitat arvioidaan </a:t>
            </a:r>
          </a:p>
          <a:p>
            <a:pPr>
              <a:buFont typeface="Wingdings"/>
              <a:buChar char="Ø"/>
            </a:pPr>
            <a:r>
              <a:rPr lang="fi-FI" sz="1800" dirty="0"/>
              <a:t>hoidot henkisesti ja fyysisesti raskaita - pahoinvointi, hiustenlähtö, veriarvojen aleneminen, väsymys, alaraajaturvotus</a:t>
            </a:r>
          </a:p>
          <a:p>
            <a:pPr>
              <a:buFont typeface="Wingdings"/>
              <a:buChar char="Ø"/>
            </a:pPr>
            <a:r>
              <a:rPr lang="fi-FI" sz="1800" dirty="0"/>
              <a:t>hoitovasteen ja haittojen seuranta</a:t>
            </a:r>
          </a:p>
        </p:txBody>
      </p:sp>
    </p:spTree>
    <p:extLst>
      <p:ext uri="{BB962C8B-B14F-4D97-AF65-F5344CB8AC3E}">
        <p14:creationId xmlns:p14="http://schemas.microsoft.com/office/powerpoint/2010/main" val="1720981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0"/>
            <a:ext cx="9144000" cy="634082"/>
          </a:xfrm>
          <a:solidFill>
            <a:schemeClr val="accent2">
              <a:lumMod val="20000"/>
              <a:lumOff val="80000"/>
            </a:schemeClr>
          </a:solidFill>
        </p:spPr>
        <p:txBody>
          <a:bodyPr>
            <a:normAutofit/>
          </a:bodyPr>
          <a:lstStyle/>
          <a:p>
            <a:r>
              <a:rPr lang="fi-FI" sz="2400" b="1" dirty="0"/>
              <a:t>Suomessa korkeatasoinen syövän hoito</a:t>
            </a:r>
          </a:p>
        </p:txBody>
      </p:sp>
      <p:sp>
        <p:nvSpPr>
          <p:cNvPr id="3" name="Sisällön paikkamerkki 2"/>
          <p:cNvSpPr>
            <a:spLocks noGrp="1"/>
          </p:cNvSpPr>
          <p:nvPr>
            <p:ph idx="1"/>
          </p:nvPr>
        </p:nvSpPr>
        <p:spPr>
          <a:xfrm>
            <a:off x="0" y="634082"/>
            <a:ext cx="9144000" cy="6223918"/>
          </a:xfrm>
          <a:solidFill>
            <a:schemeClr val="accent2">
              <a:lumMod val="20000"/>
              <a:lumOff val="80000"/>
            </a:schemeClr>
          </a:solidFill>
        </p:spPr>
        <p:txBody>
          <a:bodyPr>
            <a:noAutofit/>
          </a:bodyPr>
          <a:lstStyle/>
          <a:p>
            <a:pPr marL="0" indent="0" algn="ctr">
              <a:buNone/>
            </a:pPr>
            <a:endParaRPr lang="fi-FI" sz="2000" dirty="0"/>
          </a:p>
          <a:p>
            <a:r>
              <a:rPr lang="fi-FI" sz="2000" dirty="0"/>
              <a:t>Syöpäkuolemien määrä </a:t>
            </a:r>
            <a:r>
              <a:rPr lang="fi-FI" sz="2000" b="1" dirty="0"/>
              <a:t>miehillä </a:t>
            </a:r>
            <a:r>
              <a:rPr lang="fi-FI" sz="2000" dirty="0"/>
              <a:t>laskenut</a:t>
            </a:r>
          </a:p>
          <a:p>
            <a:r>
              <a:rPr lang="fi-FI" sz="2000" dirty="0"/>
              <a:t>Syöpäkuolleisuus </a:t>
            </a:r>
            <a:r>
              <a:rPr lang="fi-FI" sz="2000" b="1" dirty="0"/>
              <a:t>naisilla</a:t>
            </a:r>
            <a:r>
              <a:rPr lang="fi-FI" sz="2000" dirty="0"/>
              <a:t> ei ole noussut</a:t>
            </a:r>
          </a:p>
          <a:p>
            <a:r>
              <a:rPr lang="fi-FI" sz="2000" dirty="0"/>
              <a:t>Eloonjäämisennuste </a:t>
            </a:r>
            <a:r>
              <a:rPr lang="fi-FI" sz="2000" b="1" dirty="0"/>
              <a:t>eurooppalaisittain </a:t>
            </a:r>
            <a:r>
              <a:rPr lang="fi-FI" sz="2000" dirty="0"/>
              <a:t>hyvä</a:t>
            </a:r>
          </a:p>
          <a:p>
            <a:r>
              <a:rPr lang="fi-FI" sz="2000" dirty="0"/>
              <a:t>Suomen </a:t>
            </a:r>
            <a:r>
              <a:rPr lang="fi-FI" sz="2000" b="1" dirty="0"/>
              <a:t>eri alueilla  </a:t>
            </a:r>
            <a:r>
              <a:rPr lang="fi-FI" sz="2000" dirty="0"/>
              <a:t>eloonjäämisennuste samanlainen</a:t>
            </a:r>
          </a:p>
          <a:p>
            <a:r>
              <a:rPr lang="fi-FI" sz="2000" b="1" dirty="0"/>
              <a:t>Ennuste paranee </a:t>
            </a:r>
            <a:r>
              <a:rPr lang="fi-FI" sz="2000" dirty="0"/>
              <a:t>edelleen</a:t>
            </a:r>
          </a:p>
          <a:p>
            <a:pPr marL="0" indent="0">
              <a:buNone/>
            </a:pPr>
            <a:endParaRPr lang="fi-FI" sz="2000" dirty="0"/>
          </a:p>
          <a:p>
            <a:pPr marL="0" indent="0">
              <a:buNone/>
            </a:pPr>
            <a:r>
              <a:rPr lang="fi-FI" sz="2000" b="1" dirty="0"/>
              <a:t>Syöpäkuolemien vähentäminen:</a:t>
            </a:r>
          </a:p>
          <a:p>
            <a:pPr>
              <a:buAutoNum type="arabicPeriod"/>
            </a:pPr>
            <a:r>
              <a:rPr lang="fi-FI" sz="2000" b="1" dirty="0"/>
              <a:t>EHKÄISY</a:t>
            </a:r>
          </a:p>
          <a:p>
            <a:pPr>
              <a:buFontTx/>
              <a:buChar char="-"/>
            </a:pPr>
            <a:r>
              <a:rPr lang="fi-FI" sz="2000" dirty="0"/>
              <a:t>Riskitekijät ja suojaavat tekijät – valistus</a:t>
            </a:r>
          </a:p>
          <a:p>
            <a:pPr>
              <a:buFontTx/>
              <a:buChar char="-"/>
            </a:pPr>
            <a:r>
              <a:rPr lang="fi-FI" sz="2000" dirty="0"/>
              <a:t>Syövän esiasteiden hoito</a:t>
            </a:r>
          </a:p>
          <a:p>
            <a:pPr marL="0" indent="0">
              <a:buNone/>
            </a:pPr>
            <a:r>
              <a:rPr lang="fi-FI" sz="2000" b="1" dirty="0"/>
              <a:t>2. VARHAINEN TOTEAMINEN</a:t>
            </a:r>
          </a:p>
          <a:p>
            <a:pPr>
              <a:buFontTx/>
              <a:buChar char="-"/>
            </a:pPr>
            <a:r>
              <a:rPr lang="fi-FI" sz="2000" dirty="0"/>
              <a:t>Varhaisoireet, omatarkkailu, tutkimukset, seulonnat</a:t>
            </a:r>
          </a:p>
          <a:p>
            <a:pPr>
              <a:buFontTx/>
              <a:buChar char="-"/>
            </a:pPr>
            <a:r>
              <a:rPr lang="fi-FI" sz="2000" dirty="0"/>
              <a:t>Geenivirheiden kantajien tunnistaminen</a:t>
            </a:r>
          </a:p>
          <a:p>
            <a:pPr marL="0" indent="0">
              <a:buNone/>
            </a:pPr>
            <a:r>
              <a:rPr lang="fi-FI" sz="2000" b="1" dirty="0"/>
              <a:t>3. HOITO, HOIDON KEHITTÄMINEN</a:t>
            </a:r>
          </a:p>
          <a:p>
            <a:pPr marL="0" indent="0">
              <a:buNone/>
            </a:pPr>
            <a:r>
              <a:rPr lang="fi-FI" sz="2000" dirty="0"/>
              <a:t>- Uuden tiedon soveltaminen, tutkimus</a:t>
            </a:r>
          </a:p>
        </p:txBody>
      </p:sp>
    </p:spTree>
    <p:extLst>
      <p:ext uri="{BB962C8B-B14F-4D97-AF65-F5344CB8AC3E}">
        <p14:creationId xmlns:p14="http://schemas.microsoft.com/office/powerpoint/2010/main" val="169024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6" y="332656"/>
            <a:ext cx="9159868"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610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1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0"/>
            <a:ext cx="9144000" cy="504056"/>
          </a:xfrm>
          <a:solidFill>
            <a:schemeClr val="accent2">
              <a:lumMod val="40000"/>
              <a:lumOff val="60000"/>
            </a:schemeClr>
          </a:solidFill>
        </p:spPr>
        <p:txBody>
          <a:bodyPr>
            <a:normAutofit/>
          </a:bodyPr>
          <a:lstStyle/>
          <a:p>
            <a:r>
              <a:rPr lang="fi-FI" sz="2400" b="1" dirty="0"/>
              <a:t>Syövän synnystä…</a:t>
            </a:r>
          </a:p>
        </p:txBody>
      </p:sp>
      <p:sp>
        <p:nvSpPr>
          <p:cNvPr id="3" name="Sisällön paikkamerkki 2"/>
          <p:cNvSpPr>
            <a:spLocks noGrp="1"/>
          </p:cNvSpPr>
          <p:nvPr>
            <p:ph idx="1"/>
          </p:nvPr>
        </p:nvSpPr>
        <p:spPr>
          <a:xfrm>
            <a:off x="0" y="620688"/>
            <a:ext cx="9144000" cy="6237312"/>
          </a:xfrm>
          <a:solidFill>
            <a:schemeClr val="accent2">
              <a:lumMod val="20000"/>
              <a:lumOff val="80000"/>
            </a:schemeClr>
          </a:solidFill>
        </p:spPr>
        <p:txBody>
          <a:bodyPr>
            <a:normAutofit/>
          </a:bodyPr>
          <a:lstStyle/>
          <a:p>
            <a:pPr lvl="0"/>
            <a:r>
              <a:rPr lang="fi-FI" sz="1600" b="1" dirty="0">
                <a:solidFill>
                  <a:prstClr val="black"/>
                </a:solidFill>
              </a:rPr>
              <a:t>Joukko sairauksia - </a:t>
            </a:r>
            <a:r>
              <a:rPr lang="fi-FI" sz="1600" dirty="0">
                <a:solidFill>
                  <a:prstClr val="black"/>
                </a:solidFill>
              </a:rPr>
              <a:t>syyt, luonne ja ilmeneminen erilaisia </a:t>
            </a:r>
          </a:p>
          <a:p>
            <a:pPr marL="0" lvl="0" indent="0">
              <a:buNone/>
            </a:pPr>
            <a:endParaRPr lang="fi-FI" sz="1600" dirty="0">
              <a:solidFill>
                <a:prstClr val="black"/>
              </a:solidFill>
            </a:endParaRPr>
          </a:p>
          <a:p>
            <a:pPr lvl="0"/>
            <a:r>
              <a:rPr lang="fi-FI" sz="1600" dirty="0">
                <a:solidFill>
                  <a:prstClr val="black"/>
                </a:solidFill>
              </a:rPr>
              <a:t>Joka 3. suomalainen sairastuu &gt; vuosittain n. 30 000  &gt; lähes 2/3 paranee</a:t>
            </a:r>
          </a:p>
          <a:p>
            <a:pPr marL="0" lvl="0" indent="0">
              <a:buNone/>
            </a:pPr>
            <a:endParaRPr lang="fi-FI" sz="1600" dirty="0">
              <a:solidFill>
                <a:prstClr val="black"/>
              </a:solidFill>
            </a:endParaRPr>
          </a:p>
          <a:p>
            <a:r>
              <a:rPr lang="fi-FI" sz="1600" b="1" dirty="0"/>
              <a:t>Solun perimäaineksen vaurio, geenivirhe, mutaatio &gt; </a:t>
            </a:r>
            <a:r>
              <a:rPr lang="fi-FI" sz="1600" dirty="0"/>
              <a:t>normaali solu pahanlaatuiseksi &lt; </a:t>
            </a:r>
            <a:r>
              <a:rPr lang="fi-FI" sz="1600" b="1" dirty="0">
                <a:solidFill>
                  <a:prstClr val="black"/>
                </a:solidFill>
              </a:rPr>
              <a:t>sattuma </a:t>
            </a:r>
            <a:r>
              <a:rPr lang="fi-FI" sz="1600" dirty="0">
                <a:solidFill>
                  <a:prstClr val="black"/>
                </a:solidFill>
              </a:rPr>
              <a:t>tai </a:t>
            </a:r>
            <a:r>
              <a:rPr lang="fi-FI" sz="1600" b="1" dirty="0">
                <a:solidFill>
                  <a:prstClr val="black"/>
                </a:solidFill>
              </a:rPr>
              <a:t>karsinogeenialtistus</a:t>
            </a:r>
          </a:p>
          <a:p>
            <a:pPr marL="0" indent="0">
              <a:buNone/>
            </a:pPr>
            <a:endParaRPr lang="fi-FI" sz="1600" b="1" dirty="0"/>
          </a:p>
          <a:p>
            <a:pPr lvl="0"/>
            <a:r>
              <a:rPr lang="fi-FI" sz="1600" dirty="0">
                <a:solidFill>
                  <a:prstClr val="black"/>
                </a:solidFill>
              </a:rPr>
              <a:t>Soluissa vaurioita jatkuvasti &gt; puolustusjärjestelmä korjaa &gt;&lt; jos jakautumista säätelevä järjestelmä pettää &gt; hallitsematon jakautuminen &gt; syöpä</a:t>
            </a:r>
          </a:p>
          <a:p>
            <a:pPr marL="0" lvl="0" indent="0">
              <a:buNone/>
            </a:pPr>
            <a:endParaRPr lang="fi-FI" sz="1600" dirty="0">
              <a:solidFill>
                <a:prstClr val="black"/>
              </a:solidFill>
            </a:endParaRPr>
          </a:p>
          <a:p>
            <a:pPr lvl="0"/>
            <a:r>
              <a:rPr lang="fi-FI" sz="1600" dirty="0">
                <a:solidFill>
                  <a:prstClr val="black"/>
                </a:solidFill>
              </a:rPr>
              <a:t>Yksi geenivirhe ei yleensä riitä &gt; mutaatioita useissa solun kasvua, jakautumista ja erilaistumista säätelevissä  geeneissä</a:t>
            </a:r>
          </a:p>
          <a:p>
            <a:pPr marL="0" lvl="0" indent="0">
              <a:buNone/>
            </a:pPr>
            <a:endParaRPr lang="fi-FI" sz="1600" dirty="0"/>
          </a:p>
          <a:p>
            <a:r>
              <a:rPr lang="fi-FI" sz="1600" b="1" dirty="0"/>
              <a:t>Syöpägeenit </a:t>
            </a:r>
            <a:r>
              <a:rPr lang="fi-FI" sz="1600" dirty="0"/>
              <a:t>ovat normaaleja solun toimintaa ohjaavia geenejä, jotka vain ovat vaurioituneet, niitä on kahdenlaisia:</a:t>
            </a:r>
          </a:p>
          <a:p>
            <a:pPr>
              <a:buAutoNum type="alphaLcParenR"/>
            </a:pPr>
            <a:r>
              <a:rPr lang="fi-FI" sz="1600" b="1" dirty="0"/>
              <a:t>onkogeenit eli syöpää synnyttävät geenit – </a:t>
            </a:r>
            <a:r>
              <a:rPr lang="fi-FI" sz="1600" dirty="0"/>
              <a:t>aktivoituminen </a:t>
            </a:r>
          </a:p>
          <a:p>
            <a:pPr marL="0" indent="0">
              <a:buNone/>
            </a:pPr>
            <a:r>
              <a:rPr lang="fi-FI" sz="1600" b="1" dirty="0"/>
              <a:t>b)</a:t>
            </a:r>
            <a:r>
              <a:rPr lang="fi-FI" sz="1600" dirty="0"/>
              <a:t>    </a:t>
            </a:r>
            <a:r>
              <a:rPr lang="fi-FI" sz="1600" b="1" dirty="0"/>
              <a:t>kasvunrajoitegeenit tai syövänestogeenit – </a:t>
            </a:r>
            <a:r>
              <a:rPr lang="fi-FI" sz="1600" dirty="0"/>
              <a:t>toiminta loppuu</a:t>
            </a:r>
          </a:p>
          <a:p>
            <a:pPr marL="0" indent="0">
              <a:buNone/>
            </a:pPr>
            <a:endParaRPr lang="fi-FI" sz="1600" dirty="0"/>
          </a:p>
          <a:p>
            <a:r>
              <a:rPr lang="fi-FI" sz="1600" dirty="0"/>
              <a:t>Kasvaimessa on miljardeja syöpäsoluja. Syöpäsolun pitää jakautua monta tuhatta kertaa, ennen kuin kasvain on edes herneen kokoinen. Saattaa kestää vuosia, ennen kuin kasvain näkyy röntgenkuvassa tai on käsin tunnettavissa, mutta se voi kasvaa myös paljon nopeammin.</a:t>
            </a:r>
          </a:p>
          <a:p>
            <a:endParaRPr lang="fi-FI" sz="1400" dirty="0"/>
          </a:p>
        </p:txBody>
      </p:sp>
    </p:spTree>
    <p:extLst>
      <p:ext uri="{BB962C8B-B14F-4D97-AF65-F5344CB8AC3E}">
        <p14:creationId xmlns:p14="http://schemas.microsoft.com/office/powerpoint/2010/main" val="3902467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731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xmlns="" id="{D47F0E63-0F9F-4BBE-8FDB-1ACA1A1635CF}"/>
              </a:ext>
            </a:extLst>
          </p:cNvPr>
          <p:cNvPicPr>
            <a:picLocks noChangeAspect="1"/>
          </p:cNvPicPr>
          <p:nvPr/>
        </p:nvPicPr>
        <p:blipFill>
          <a:blip r:embed="rId2"/>
          <a:stretch>
            <a:fillRect/>
          </a:stretch>
        </p:blipFill>
        <p:spPr>
          <a:xfrm>
            <a:off x="0" y="801556"/>
            <a:ext cx="9144000" cy="4394332"/>
          </a:xfrm>
          <a:prstGeom prst="rect">
            <a:avLst/>
          </a:prstGeom>
        </p:spPr>
      </p:pic>
    </p:spTree>
    <p:extLst>
      <p:ext uri="{BB962C8B-B14F-4D97-AF65-F5344CB8AC3E}">
        <p14:creationId xmlns:p14="http://schemas.microsoft.com/office/powerpoint/2010/main" val="65849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xmlns="" id="{54612A2E-A4A7-4AAB-BB2B-584330EF5CA1}"/>
              </a:ext>
            </a:extLst>
          </p:cNvPr>
          <p:cNvPicPr>
            <a:picLocks noChangeAspect="1"/>
          </p:cNvPicPr>
          <p:nvPr/>
        </p:nvPicPr>
        <p:blipFill>
          <a:blip r:embed="rId2"/>
          <a:stretch>
            <a:fillRect/>
          </a:stretch>
        </p:blipFill>
        <p:spPr>
          <a:xfrm>
            <a:off x="0" y="1"/>
            <a:ext cx="9143999" cy="6857999"/>
          </a:xfrm>
          <a:prstGeom prst="rect">
            <a:avLst/>
          </a:prstGeom>
        </p:spPr>
      </p:pic>
    </p:spTree>
    <p:extLst>
      <p:ext uri="{BB962C8B-B14F-4D97-AF65-F5344CB8AC3E}">
        <p14:creationId xmlns:p14="http://schemas.microsoft.com/office/powerpoint/2010/main" val="267939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xmlns="" id="{64AC4936-9AC1-4A1C-B0AE-646AD127100A}"/>
              </a:ext>
            </a:extLst>
          </p:cNvPr>
          <p:cNvPicPr>
            <a:picLocks noChangeAspect="1"/>
          </p:cNvPicPr>
          <p:nvPr/>
        </p:nvPicPr>
        <p:blipFill>
          <a:blip r:embed="rId2"/>
          <a:stretch>
            <a:fillRect/>
          </a:stretch>
        </p:blipFill>
        <p:spPr>
          <a:xfrm>
            <a:off x="1" y="0"/>
            <a:ext cx="9105600" cy="6858000"/>
          </a:xfrm>
          <a:prstGeom prst="rect">
            <a:avLst/>
          </a:prstGeom>
        </p:spPr>
      </p:pic>
    </p:spTree>
    <p:extLst>
      <p:ext uri="{BB962C8B-B14F-4D97-AF65-F5344CB8AC3E}">
        <p14:creationId xmlns:p14="http://schemas.microsoft.com/office/powerpoint/2010/main" val="3830505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iruutu 1">
            <a:extLst>
              <a:ext uri="{FF2B5EF4-FFF2-40B4-BE49-F238E27FC236}">
                <a16:creationId xmlns:a16="http://schemas.microsoft.com/office/drawing/2014/main" xmlns="" id="{56F22709-03D7-4C05-B6B8-DA3101A51023}"/>
              </a:ext>
            </a:extLst>
          </p:cNvPr>
          <p:cNvSpPr txBox="1"/>
          <p:nvPr/>
        </p:nvSpPr>
        <p:spPr>
          <a:xfrm>
            <a:off x="251520" y="1484784"/>
            <a:ext cx="2232248" cy="369332"/>
          </a:xfrm>
          <a:prstGeom prst="rect">
            <a:avLst/>
          </a:prstGeom>
          <a:noFill/>
        </p:spPr>
        <p:txBody>
          <a:bodyPr wrap="square" rtlCol="0">
            <a:spAutoFit/>
          </a:bodyPr>
          <a:lstStyle/>
          <a:p>
            <a:endParaRPr lang="fi-FI" dirty="0"/>
          </a:p>
        </p:txBody>
      </p:sp>
      <p:sp>
        <p:nvSpPr>
          <p:cNvPr id="3" name="Tekstiruutu 2">
            <a:extLst>
              <a:ext uri="{FF2B5EF4-FFF2-40B4-BE49-F238E27FC236}">
                <a16:creationId xmlns:a16="http://schemas.microsoft.com/office/drawing/2014/main" xmlns="" id="{E01B0787-7292-4FA9-AE94-FB14514B3564}"/>
              </a:ext>
            </a:extLst>
          </p:cNvPr>
          <p:cNvSpPr txBox="1"/>
          <p:nvPr/>
        </p:nvSpPr>
        <p:spPr>
          <a:xfrm>
            <a:off x="27395" y="3848226"/>
            <a:ext cx="2232248" cy="1015663"/>
          </a:xfrm>
          <a:prstGeom prst="rect">
            <a:avLst/>
          </a:prstGeom>
          <a:noFill/>
        </p:spPr>
        <p:txBody>
          <a:bodyPr wrap="square" rtlCol="0">
            <a:spAutoFit/>
          </a:bodyPr>
          <a:lstStyle/>
          <a:p>
            <a:r>
              <a:rPr lang="fi-FI" sz="2000" dirty="0"/>
              <a:t>* ulkoinen tai</a:t>
            </a:r>
          </a:p>
          <a:p>
            <a:r>
              <a:rPr lang="fi-FI" sz="2000" dirty="0"/>
              <a:t>solun sisäinen mutaatio </a:t>
            </a:r>
          </a:p>
        </p:txBody>
      </p:sp>
      <p:sp>
        <p:nvSpPr>
          <p:cNvPr id="5" name="Tekstiruutu 4">
            <a:extLst>
              <a:ext uri="{FF2B5EF4-FFF2-40B4-BE49-F238E27FC236}">
                <a16:creationId xmlns:a16="http://schemas.microsoft.com/office/drawing/2014/main" xmlns="" id="{BC24D0C2-FB21-4672-8A03-C1F763159A84}"/>
              </a:ext>
            </a:extLst>
          </p:cNvPr>
          <p:cNvSpPr txBox="1"/>
          <p:nvPr/>
        </p:nvSpPr>
        <p:spPr>
          <a:xfrm>
            <a:off x="4067944" y="1654061"/>
            <a:ext cx="1512168" cy="400110"/>
          </a:xfrm>
          <a:prstGeom prst="rect">
            <a:avLst/>
          </a:prstGeom>
          <a:noFill/>
        </p:spPr>
        <p:txBody>
          <a:bodyPr wrap="square" rtlCol="0">
            <a:spAutoFit/>
          </a:bodyPr>
          <a:lstStyle/>
          <a:p>
            <a:r>
              <a:rPr lang="fi-FI" sz="2000" dirty="0"/>
              <a:t>(apoptoosi)</a:t>
            </a:r>
          </a:p>
        </p:txBody>
      </p:sp>
    </p:spTree>
    <p:extLst>
      <p:ext uri="{BB962C8B-B14F-4D97-AF65-F5344CB8AC3E}">
        <p14:creationId xmlns:p14="http://schemas.microsoft.com/office/powerpoint/2010/main" val="33084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8" y="0"/>
            <a:ext cx="9143972" cy="1340768"/>
          </a:xfrm>
          <a:solidFill>
            <a:schemeClr val="accent2">
              <a:lumMod val="20000"/>
              <a:lumOff val="80000"/>
            </a:schemeClr>
          </a:solidFill>
        </p:spPr>
        <p:txBody>
          <a:bodyPr>
            <a:normAutofit/>
          </a:bodyPr>
          <a:lstStyle/>
          <a:p>
            <a:r>
              <a:rPr lang="fi-FI" sz="2800" b="1" dirty="0"/>
              <a:t>Syöpäsolun tunnusmerkit </a:t>
            </a:r>
          </a:p>
        </p:txBody>
      </p:sp>
      <p:sp>
        <p:nvSpPr>
          <p:cNvPr id="3" name="Sisällön paikkamerkki 2"/>
          <p:cNvSpPr>
            <a:spLocks noGrp="1"/>
          </p:cNvSpPr>
          <p:nvPr>
            <p:ph sz="half" idx="1"/>
          </p:nvPr>
        </p:nvSpPr>
        <p:spPr>
          <a:xfrm>
            <a:off x="0" y="1484784"/>
            <a:ext cx="4495800" cy="5373216"/>
          </a:xfrm>
          <a:solidFill>
            <a:schemeClr val="accent3">
              <a:lumMod val="20000"/>
              <a:lumOff val="80000"/>
            </a:schemeClr>
          </a:solidFill>
        </p:spPr>
        <p:txBody>
          <a:bodyPr>
            <a:normAutofit/>
          </a:bodyPr>
          <a:lstStyle/>
          <a:p>
            <a:pPr marL="0" indent="0">
              <a:buNone/>
            </a:pPr>
            <a:r>
              <a:rPr lang="fi-FI" b="1" dirty="0"/>
              <a:t>Hyvänlaatuinen kasvain</a:t>
            </a:r>
          </a:p>
          <a:p>
            <a:pPr>
              <a:buFont typeface="Arial" charset="0"/>
              <a:buChar char="•"/>
            </a:pPr>
            <a:r>
              <a:rPr lang="fi-FI" sz="2400" dirty="0"/>
              <a:t>Kapseloitunut</a:t>
            </a:r>
          </a:p>
          <a:p>
            <a:pPr>
              <a:buFont typeface="Arial" charset="0"/>
              <a:buChar char="•"/>
            </a:pPr>
            <a:r>
              <a:rPr lang="fi-FI" sz="2400" dirty="0"/>
              <a:t>Hyvin erilaistunut</a:t>
            </a:r>
          </a:p>
          <a:p>
            <a:pPr>
              <a:buFont typeface="Arial" charset="0"/>
              <a:buChar char="•"/>
            </a:pPr>
            <a:r>
              <a:rPr lang="fi-FI" sz="2400" dirty="0"/>
              <a:t>Vähän solunjakautumisia</a:t>
            </a:r>
          </a:p>
          <a:p>
            <a:pPr>
              <a:buFont typeface="Arial" charset="0"/>
              <a:buChar char="•"/>
            </a:pPr>
            <a:r>
              <a:rPr lang="fi-FI" sz="2400" dirty="0"/>
              <a:t>Hidaskasvuinen</a:t>
            </a:r>
          </a:p>
          <a:p>
            <a:pPr>
              <a:buFont typeface="Arial" charset="0"/>
              <a:buChar char="•"/>
            </a:pPr>
            <a:r>
              <a:rPr lang="fi-FI" sz="2400" dirty="0"/>
              <a:t>Ei etäpesäkkeitä</a:t>
            </a:r>
          </a:p>
          <a:p>
            <a:pPr marL="0" indent="0">
              <a:buNone/>
            </a:pPr>
            <a:endParaRPr lang="fi-FI" dirty="0"/>
          </a:p>
        </p:txBody>
      </p:sp>
      <p:sp>
        <p:nvSpPr>
          <p:cNvPr id="4" name="Sisällön paikkamerkki 3"/>
          <p:cNvSpPr>
            <a:spLocks noGrp="1"/>
          </p:cNvSpPr>
          <p:nvPr>
            <p:ph sz="half" idx="2"/>
          </p:nvPr>
        </p:nvSpPr>
        <p:spPr>
          <a:xfrm>
            <a:off x="4648202" y="1484784"/>
            <a:ext cx="4495798" cy="5373215"/>
          </a:xfrm>
          <a:solidFill>
            <a:schemeClr val="accent2">
              <a:lumMod val="20000"/>
              <a:lumOff val="80000"/>
            </a:schemeClr>
          </a:solidFill>
        </p:spPr>
        <p:txBody>
          <a:bodyPr>
            <a:normAutofit/>
          </a:bodyPr>
          <a:lstStyle/>
          <a:p>
            <a:pPr marL="0" indent="0">
              <a:buNone/>
            </a:pPr>
            <a:r>
              <a:rPr lang="fi-FI" b="1" dirty="0"/>
              <a:t>Pahanlaatuinen kasvain</a:t>
            </a:r>
          </a:p>
          <a:p>
            <a:pPr>
              <a:buFont typeface="Arial" charset="0"/>
              <a:buChar char="•"/>
            </a:pPr>
            <a:r>
              <a:rPr lang="fi-FI" sz="2400" dirty="0"/>
              <a:t>Kapseloitumaton</a:t>
            </a:r>
          </a:p>
          <a:p>
            <a:pPr>
              <a:buFont typeface="Arial" charset="0"/>
              <a:buChar char="•"/>
            </a:pPr>
            <a:r>
              <a:rPr lang="fi-FI" sz="2400" dirty="0"/>
              <a:t>Vähemmän erilaistunut</a:t>
            </a:r>
          </a:p>
          <a:p>
            <a:pPr>
              <a:buFont typeface="Arial" charset="0"/>
              <a:buChar char="•"/>
            </a:pPr>
            <a:r>
              <a:rPr lang="fi-FI" sz="2400" dirty="0"/>
              <a:t>Kiivas solunjakautuminen</a:t>
            </a:r>
          </a:p>
          <a:p>
            <a:pPr>
              <a:buFont typeface="Arial" charset="0"/>
              <a:buChar char="•"/>
            </a:pPr>
            <a:r>
              <a:rPr lang="fi-FI" sz="2400" dirty="0"/>
              <a:t>Kasvaa nopeasti, hallitsematon lisääntyminen</a:t>
            </a:r>
          </a:p>
          <a:p>
            <a:pPr>
              <a:buFont typeface="Arial" charset="0"/>
              <a:buChar char="•"/>
            </a:pPr>
            <a:r>
              <a:rPr lang="fi-FI" sz="2400" dirty="0"/>
              <a:t>Etäpesäkkeitä &gt; leviäminen</a:t>
            </a:r>
          </a:p>
          <a:p>
            <a:pPr>
              <a:buFont typeface="Arial" charset="0"/>
              <a:buChar char="•"/>
            </a:pPr>
            <a:r>
              <a:rPr lang="fi-FI" sz="2400" dirty="0"/>
              <a:t>Verisuonten houkuttelu</a:t>
            </a:r>
          </a:p>
          <a:p>
            <a:pPr lvl="0">
              <a:buFont typeface="Arial" charset="0"/>
              <a:buChar char="•"/>
            </a:pPr>
            <a:r>
              <a:rPr lang="fi-FI" sz="2400" dirty="0">
                <a:solidFill>
                  <a:prstClr val="black"/>
                </a:solidFill>
              </a:rPr>
              <a:t>Tunkeutuu lähikudoksiin</a:t>
            </a:r>
          </a:p>
          <a:p>
            <a:pPr lvl="0">
              <a:buFont typeface="Arial" charset="0"/>
              <a:buChar char="•"/>
            </a:pPr>
            <a:r>
              <a:rPr lang="fi-FI" sz="2400" dirty="0">
                <a:solidFill>
                  <a:prstClr val="black"/>
                </a:solidFill>
              </a:rPr>
              <a:t>Tottelemattomuus (kudosten lopettamiskäskyt)</a:t>
            </a:r>
          </a:p>
          <a:p>
            <a:pPr>
              <a:buFont typeface="Arial" charset="0"/>
              <a:buChar char="•"/>
            </a:pPr>
            <a:endParaRPr lang="fi-FI" sz="1400" dirty="0"/>
          </a:p>
        </p:txBody>
      </p:sp>
    </p:spTree>
    <p:extLst>
      <p:ext uri="{BB962C8B-B14F-4D97-AF65-F5344CB8AC3E}">
        <p14:creationId xmlns:p14="http://schemas.microsoft.com/office/powerpoint/2010/main" val="2880962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572</Words>
  <Application>Microsoft Office PowerPoint</Application>
  <PresentationFormat>Näytössä katseltava diaesitys (4:3)</PresentationFormat>
  <Paragraphs>118</Paragraphs>
  <Slides>15</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15</vt:i4>
      </vt:variant>
    </vt:vector>
  </HeadingPairs>
  <TitlesOfParts>
    <vt:vector size="19" baseType="lpstr">
      <vt:lpstr>Arial</vt:lpstr>
      <vt:lpstr>Calibri</vt:lpstr>
      <vt:lpstr>Wingdings</vt:lpstr>
      <vt:lpstr>Office-teema</vt:lpstr>
      <vt:lpstr>PowerPoint-esitys</vt:lpstr>
      <vt:lpstr>PowerPoint-esitys</vt:lpstr>
      <vt:lpstr>Syövän synnystä…</vt:lpstr>
      <vt:lpstr>PowerPoint-esitys</vt:lpstr>
      <vt:lpstr>PowerPoint-esitys</vt:lpstr>
      <vt:lpstr>PowerPoint-esitys</vt:lpstr>
      <vt:lpstr>PowerPoint-esitys</vt:lpstr>
      <vt:lpstr>PowerPoint-esitys</vt:lpstr>
      <vt:lpstr>Syöpäsolun tunnusmerkit </vt:lpstr>
      <vt:lpstr>   Syöpä vaurioittaa elimistöä: &gt; paikallinen kasvu vahingoittaa elimen toimintaa &gt; valtaa tilaa lähielimiltä &gt; lähettää etäpesäkkeitä  &gt; yleisoireita; kipu, paine, väsymys   </vt:lpstr>
      <vt:lpstr> Syövän oireet </vt:lpstr>
      <vt:lpstr>Syövän seulonta ja toteaminen</vt:lpstr>
      <vt:lpstr> Syövän hoito </vt:lpstr>
      <vt:lpstr>Suomessa korkeatasoinen syövän hoito</vt:lpstr>
      <vt:lpstr>PowerPoint-esitys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Sannaleena Tuomikoski</dc:creator>
  <cp:lastModifiedBy>Pinterova Zuzana</cp:lastModifiedBy>
  <cp:revision>33</cp:revision>
  <dcterms:created xsi:type="dcterms:W3CDTF">2015-09-13T17:45:21Z</dcterms:created>
  <dcterms:modified xsi:type="dcterms:W3CDTF">2019-03-20T20:43:54Z</dcterms:modified>
</cp:coreProperties>
</file>