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04" r:id="rId3"/>
    <p:sldId id="305" r:id="rId4"/>
    <p:sldId id="299" r:id="rId5"/>
    <p:sldId id="315" r:id="rId6"/>
    <p:sldId id="281" r:id="rId7"/>
    <p:sldId id="320" r:id="rId8"/>
    <p:sldId id="317" r:id="rId9"/>
    <p:sldId id="284" r:id="rId10"/>
    <p:sldId id="279" r:id="rId11"/>
    <p:sldId id="274" r:id="rId12"/>
    <p:sldId id="276" r:id="rId13"/>
    <p:sldId id="278" r:id="rId14"/>
    <p:sldId id="287" r:id="rId15"/>
    <p:sldId id="271" r:id="rId16"/>
    <p:sldId id="321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66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9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464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44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79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54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38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84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8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028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707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B03E5-2848-47B1-B4CB-EBE4764A5380}" type="datetimeFigureOut">
              <a:rPr lang="fi-FI" smtClean="0"/>
              <a:t>11.9.2018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98FB-D9A7-45DC-93EA-DD2417DEAD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87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uvahaun tulos haulle immuunipuolus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312"/>
            <a:ext cx="9117034" cy="61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814101" y="1156"/>
            <a:ext cx="7488832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endParaRPr lang="fi-FI" sz="2400" b="1" dirty="0"/>
          </a:p>
          <a:p>
            <a:pPr algn="ctr"/>
            <a:r>
              <a:rPr lang="fi-FI" sz="2400" b="1" dirty="0"/>
              <a:t>Immuunijärjestelmä – lymfaattiset kudokset</a:t>
            </a:r>
          </a:p>
          <a:p>
            <a:pPr algn="ctr"/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403701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62900"/>
              </p:ext>
            </p:extLst>
          </p:nvPr>
        </p:nvGraphicFramePr>
        <p:xfrm>
          <a:off x="0" y="3"/>
          <a:ext cx="9144000" cy="685800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36879243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578">
                <a:tc gridSpan="5">
                  <a:txBody>
                    <a:bodyPr/>
                    <a:lstStyle/>
                    <a:p>
                      <a:r>
                        <a:rPr lang="fi-FI" sz="1400" b="1" dirty="0"/>
                        <a:t>Taulukko 1. Rokotuksilla ehkäistävien tautien esiintyvyys Suomessa.</a:t>
                      </a:r>
                    </a:p>
                  </a:txBody>
                  <a:tcPr marL="72999" marR="72999" marT="36500" marB="36500" anchor="ctr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78">
                <a:tc gridSpan="2">
                  <a:txBody>
                    <a:bodyPr/>
                    <a:lstStyle/>
                    <a:p>
                      <a:r>
                        <a:rPr lang="fi-FI" sz="1400" dirty="0"/>
                        <a:t>Tauti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fi-FI" sz="1400" dirty="0"/>
                        <a:t>Raportoituja tapauksia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i-FI" sz="1400" dirty="0"/>
                        <a:t>Raportoituja tapauksia</a:t>
                      </a:r>
                      <a:endParaRPr lang="fi-FI" dirty="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760">
                <a:tc gridSpan="5">
                  <a:txBody>
                    <a:bodyPr/>
                    <a:lstStyle/>
                    <a:p>
                      <a:r>
                        <a:rPr lang="fi-FI" sz="1400" dirty="0"/>
                        <a:t>Jäykkäkouristusrokotukset aloitettiin vuonna 1957, mutta tapausmääristä on tiedot vasta vuodesta 1969 alkaen.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endParaRPr lang="fi-FI" sz="1400" b="1" dirty="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 b="1"/>
                        <a:t>Ennen rokotuksia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 b="1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/>
                        <a:t>(vuosi)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/>
                        <a:t>v. 2012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/>
                        <a:t>Kurkkumätä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17 899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(1945)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0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/>
                        <a:t>Hinkuyskä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18 969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(1952)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532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/>
                        <a:t>Jäykkäkouristus</a:t>
                      </a:r>
                      <a:r>
                        <a:rPr lang="fi-FI" sz="1400" b="1" baseline="30000"/>
                        <a:t>1)</a:t>
                      </a:r>
                      <a:endParaRPr lang="fi-FI" sz="1400" b="1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7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(1969)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0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/>
                        <a:t>Polio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623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(1956)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0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/>
                        <a:t>Tuhkarokko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11 353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(1974)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5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/>
                        <a:t>Sikotauti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15 543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(1959)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3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/>
                        <a:t>Vihurirokko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6 418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(1979)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0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/>
                        <a:t>Tuberkuloosi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15 543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(1950)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270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96306">
                <a:tc>
                  <a:txBody>
                    <a:bodyPr/>
                    <a:lstStyle/>
                    <a:p>
                      <a:r>
                        <a:rPr lang="fi-FI" sz="1400" b="1"/>
                        <a:t>Hepatiitti B (akuutit tapaukset)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 dirty="0"/>
                        <a:t>286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 dirty="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(1992)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33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fi-FI" sz="1400" b="1" dirty="0" err="1"/>
                        <a:t>Hemofilustaudit</a:t>
                      </a:r>
                      <a:endParaRPr lang="fi-FI" sz="1400" b="1" dirty="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i-FI" sz="1400"/>
                        <a:t>174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 sz="1400"/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(1986)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4</a:t>
                      </a:r>
                    </a:p>
                  </a:txBody>
                  <a:tcPr marL="72999" marR="72999" marT="36500" marB="36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7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11"/>
            <a:ext cx="4499992" cy="337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80289"/>
            <a:ext cx="4621879" cy="347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" y="3431451"/>
            <a:ext cx="4563964" cy="34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03" y="18403"/>
            <a:ext cx="4545979" cy="34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7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26"/>
            <a:ext cx="4532386" cy="340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60" y="37494"/>
            <a:ext cx="4477132" cy="33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" y="3495514"/>
            <a:ext cx="4478635" cy="33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68" y="3398852"/>
            <a:ext cx="4607383" cy="345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4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0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0" y="32970"/>
            <a:ext cx="9144000" cy="77867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fi-FI" sz="2000" dirty="0"/>
          </a:p>
          <a:p>
            <a:pPr algn="ctr"/>
            <a:r>
              <a:rPr lang="fi-FI" sz="2400" b="1" dirty="0"/>
              <a:t>Haittavaikutusrekisteri </a:t>
            </a:r>
            <a:r>
              <a:rPr lang="fi-FI" sz="2400" dirty="0"/>
              <a:t>(THL)  </a:t>
            </a:r>
          </a:p>
          <a:p>
            <a:pPr algn="ctr"/>
            <a:r>
              <a:rPr lang="fi-FI" sz="2400" dirty="0">
                <a:sym typeface="Wingdings" panose="05000000000000000000" pitchFamily="2" charset="2"/>
              </a:rPr>
              <a:t> tiedot  </a:t>
            </a:r>
            <a:r>
              <a:rPr lang="fi-FI" sz="2400" dirty="0"/>
              <a:t>Lääkealan turvallisuus ja kehittämiskeskukselle (</a:t>
            </a:r>
            <a:r>
              <a:rPr lang="fi-FI" sz="2400" dirty="0" err="1"/>
              <a:t>Fimea</a:t>
            </a:r>
            <a:r>
              <a:rPr lang="fi-FI" sz="2400" dirty="0"/>
              <a:t>)</a:t>
            </a:r>
          </a:p>
          <a:p>
            <a:endParaRPr lang="fi-FI" sz="2000" b="1" dirty="0"/>
          </a:p>
          <a:p>
            <a:pPr lvl="0"/>
            <a:r>
              <a:rPr lang="fi-FI" sz="2000" b="1" dirty="0"/>
              <a:t>Lievät paikallisreaktiot </a:t>
            </a:r>
            <a:r>
              <a:rPr lang="fi-FI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i-FI" sz="2000" b="1" dirty="0">
                <a:solidFill>
                  <a:prstClr val="black"/>
                </a:solidFill>
              </a:rPr>
              <a:t>ei tarvitse ilmoittaa, ellei erityistä syytä:</a:t>
            </a:r>
            <a:endParaRPr lang="fi-FI" sz="2000" b="1" dirty="0"/>
          </a:p>
          <a:p>
            <a:r>
              <a:rPr lang="fi-FI" sz="2000" b="1" dirty="0"/>
              <a:t>* </a:t>
            </a:r>
            <a:r>
              <a:rPr lang="fi-FI" sz="2000" dirty="0"/>
              <a:t>Kuume, itkuisuus, väsymys, ruokahaluttomuus, huonovointisuus, päänsärky, unettomuus…</a:t>
            </a:r>
          </a:p>
          <a:p>
            <a:endParaRPr lang="fi-FI" sz="2000" dirty="0"/>
          </a:p>
          <a:p>
            <a:r>
              <a:rPr lang="fi-FI" sz="2000" b="1" dirty="0"/>
              <a:t>Vakava haittavaikutus ilmoitettava: </a:t>
            </a:r>
            <a:endParaRPr lang="fi-FI" sz="2000" dirty="0"/>
          </a:p>
          <a:p>
            <a:pPr>
              <a:buFont typeface="Arial"/>
              <a:buChar char="•"/>
            </a:pPr>
            <a:r>
              <a:rPr lang="fi-FI" sz="2000" dirty="0"/>
              <a:t>kuolema</a:t>
            </a:r>
          </a:p>
          <a:p>
            <a:pPr>
              <a:buFont typeface="Arial"/>
              <a:buChar char="•"/>
            </a:pPr>
            <a:r>
              <a:rPr lang="fi-FI" sz="2000" dirty="0"/>
              <a:t>hengenvaara</a:t>
            </a:r>
          </a:p>
          <a:p>
            <a:pPr>
              <a:buFont typeface="Arial"/>
              <a:buChar char="•"/>
            </a:pPr>
            <a:r>
              <a:rPr lang="fi-FI" sz="2000" dirty="0"/>
              <a:t>sairaalahoito </a:t>
            </a:r>
          </a:p>
          <a:p>
            <a:pPr>
              <a:buFont typeface="Arial"/>
              <a:buChar char="•"/>
            </a:pPr>
            <a:r>
              <a:rPr lang="fi-FI" sz="2000" dirty="0"/>
              <a:t>merkittävä toimintakyvyttömyys</a:t>
            </a:r>
          </a:p>
          <a:p>
            <a:pPr>
              <a:buFont typeface="Arial"/>
              <a:buChar char="•"/>
            </a:pPr>
            <a:r>
              <a:rPr lang="fi-FI" sz="2000" dirty="0"/>
              <a:t>synnynnäinen epämuodostuma</a:t>
            </a:r>
          </a:p>
          <a:p>
            <a:endParaRPr lang="fi-FI" sz="2000" dirty="0"/>
          </a:p>
          <a:p>
            <a:r>
              <a:rPr lang="fi-FI" sz="2000" b="1" dirty="0"/>
              <a:t>Ilmoitus myös, jos haittavaikutus:</a:t>
            </a:r>
            <a:endParaRPr lang="fi-FI" sz="2000" dirty="0"/>
          </a:p>
          <a:p>
            <a:pPr>
              <a:buFont typeface="Arial"/>
              <a:buChar char="•"/>
            </a:pPr>
            <a:r>
              <a:rPr lang="fi-FI" sz="2000" b="1" dirty="0"/>
              <a:t>odottamaton</a:t>
            </a:r>
            <a:r>
              <a:rPr lang="fi-FI" sz="2000" dirty="0"/>
              <a:t> vrt. valmisteyhteenveto </a:t>
            </a:r>
          </a:p>
          <a:p>
            <a:pPr>
              <a:buFont typeface="Arial"/>
              <a:buChar char="•"/>
            </a:pPr>
            <a:r>
              <a:rPr lang="fi-FI" sz="2000" b="1" dirty="0"/>
              <a:t>uuden </a:t>
            </a:r>
            <a:r>
              <a:rPr lang="fi-FI" sz="2000" dirty="0"/>
              <a:t>rokotteen aiheuttamaksi epäilty</a:t>
            </a:r>
          </a:p>
          <a:p>
            <a:pPr>
              <a:buFont typeface="Arial"/>
              <a:buChar char="•"/>
            </a:pPr>
            <a:r>
              <a:rPr lang="fi-FI" sz="2000" b="1" dirty="0"/>
              <a:t>esiintymistiheys lisääntyy</a:t>
            </a:r>
            <a:endParaRPr lang="fi-FI" sz="2000" dirty="0"/>
          </a:p>
          <a:p>
            <a:pPr>
              <a:buFont typeface="Arial"/>
              <a:buChar char="•"/>
            </a:pPr>
            <a:r>
              <a:rPr lang="fi-FI" sz="2000" b="1" dirty="0"/>
              <a:t>epäilys eräkohtaisesta ongelmasta</a:t>
            </a:r>
            <a:endParaRPr lang="fi-FI" sz="2000" dirty="0"/>
          </a:p>
          <a:p>
            <a:pPr>
              <a:buFont typeface="Arial"/>
              <a:buChar char="•"/>
            </a:pPr>
            <a:r>
              <a:rPr lang="fi-FI" sz="2000" b="1" dirty="0"/>
              <a:t>uusi tai laajennettu kohderyhmä</a:t>
            </a:r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511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2"/>
            <a:ext cx="9144000" cy="68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68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uvahaun tulos haulle rokotusohjelman tavo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507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755576" y="4869160"/>
            <a:ext cx="7488832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2000" b="1" dirty="0"/>
              <a:t>Rokoteohjelmassa olevan rokotteen täytettävä neljä ehtoa </a:t>
            </a:r>
            <a:r>
              <a:rPr lang="fi-FI" sz="2000" dirty="0"/>
              <a:t>s. 159</a:t>
            </a:r>
          </a:p>
          <a:p>
            <a:pPr marL="342900" indent="-342900">
              <a:buAutoNum type="arabicPeriod"/>
            </a:pPr>
            <a:r>
              <a:rPr lang="fi-FI" sz="2000" dirty="0"/>
              <a:t>Riittävän </a:t>
            </a:r>
            <a:r>
              <a:rPr lang="fi-FI" sz="2000" b="1" dirty="0"/>
              <a:t>tehokas </a:t>
            </a: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merkittävä tautien väheneminen</a:t>
            </a:r>
          </a:p>
          <a:p>
            <a:pPr marL="342900" indent="-342900">
              <a:buAutoNum type="arabicPeriod"/>
            </a:pPr>
            <a:r>
              <a:rPr lang="fi-FI" sz="2000" dirty="0"/>
              <a:t>Yksilötasolla </a:t>
            </a:r>
            <a:r>
              <a:rPr lang="fi-FI" sz="2000" b="1" dirty="0"/>
              <a:t>turvallinen</a:t>
            </a:r>
          </a:p>
          <a:p>
            <a:pPr marL="342900" indent="-342900">
              <a:buAutoNum type="arabicPeriod"/>
            </a:pPr>
            <a:r>
              <a:rPr lang="fi-FI" sz="2000" dirty="0"/>
              <a:t>Väestötasolla </a:t>
            </a:r>
            <a:r>
              <a:rPr lang="fi-FI" sz="2000" b="1" dirty="0"/>
              <a:t>turvallinen</a:t>
            </a:r>
          </a:p>
          <a:p>
            <a:pPr marL="342900" indent="-342900">
              <a:buAutoNum type="arabicPeriod"/>
            </a:pPr>
            <a:r>
              <a:rPr lang="fi-FI" sz="2000" dirty="0"/>
              <a:t>Kohtuullinen </a:t>
            </a:r>
            <a:r>
              <a:rPr lang="fi-FI" sz="2000" b="1" dirty="0"/>
              <a:t>hyöty</a:t>
            </a:r>
            <a:r>
              <a:rPr lang="fi-FI" sz="2000" dirty="0"/>
              <a:t> kustannuksiin nähden</a:t>
            </a:r>
          </a:p>
          <a:p>
            <a:pPr marL="342900" indent="-3429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26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fi-FI" sz="2200" b="1" dirty="0"/>
              <a:t>Synnynnäinen immuniteetti   </a:t>
            </a:r>
            <a:r>
              <a:rPr lang="fi-FI" sz="2200" dirty="0"/>
              <a:t>s.155 </a:t>
            </a:r>
            <a:r>
              <a:rPr lang="fi-FI" sz="2200" b="1" dirty="0"/>
              <a:t>        Hankittu immuniteetti </a:t>
            </a:r>
            <a:r>
              <a:rPr lang="fi-FI" sz="2200" dirty="0"/>
              <a:t>s. 156</a:t>
            </a:r>
            <a:br>
              <a:rPr lang="fi-FI" sz="2200" b="1" dirty="0"/>
            </a:br>
            <a:r>
              <a:rPr lang="fi-FI" sz="1800" dirty="0"/>
              <a:t>- alkuvaiheen nopea, epäspesifi </a:t>
            </a:r>
            <a:r>
              <a:rPr lang="fi-FI" sz="1800" u="sng" dirty="0"/>
              <a:t>yleispuolustus</a:t>
            </a:r>
            <a:r>
              <a:rPr lang="fi-FI" sz="1800" dirty="0"/>
              <a:t>       - hitaampi, tehokkaaksi </a:t>
            </a:r>
            <a:r>
              <a:rPr lang="fi-FI" sz="1800" u="sng" dirty="0"/>
              <a:t>oppiva täsmäase</a:t>
            </a:r>
            <a:br>
              <a:rPr lang="fi-FI" sz="1800" dirty="0"/>
            </a:br>
            <a:r>
              <a:rPr lang="fi-FI" sz="1800" dirty="0"/>
              <a:t>- ei vaadi aiempaa kontaktia mikrobiin                      - uusi mikrobi ensin tunnistettava</a:t>
            </a:r>
            <a:br>
              <a:rPr lang="fi-FI" sz="1800" dirty="0"/>
            </a:br>
            <a:r>
              <a:rPr lang="fi-FI" sz="1800" dirty="0">
                <a:solidFill>
                  <a:prstClr val="black"/>
                </a:solidFill>
              </a:rPr>
              <a:t>- toimii aina samalla tavalla                                         - aiempi kontakti tehostaa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9992" cy="558924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endParaRPr lang="fi-FI" sz="1800" dirty="0"/>
          </a:p>
          <a:p>
            <a:r>
              <a:rPr lang="fi-FI" sz="1800" b="1" dirty="0"/>
              <a:t>Mekaaniset ja kemialliset esteet</a:t>
            </a:r>
          </a:p>
          <a:p>
            <a:pPr>
              <a:buFontTx/>
              <a:buChar char="-"/>
            </a:pPr>
            <a:r>
              <a:rPr lang="fi-FI" sz="1800" dirty="0"/>
              <a:t>Esteet: iho ja limakalvot</a:t>
            </a:r>
          </a:p>
          <a:p>
            <a:pPr>
              <a:buFontTx/>
              <a:buChar char="-"/>
            </a:pPr>
            <a:r>
              <a:rPr lang="fi-FI" sz="1800" dirty="0"/>
              <a:t>Poisto: värekarvat, sylki, virtsa</a:t>
            </a:r>
          </a:p>
          <a:p>
            <a:pPr>
              <a:buFontTx/>
              <a:buChar char="-"/>
            </a:pPr>
            <a:r>
              <a:rPr lang="fi-FI" sz="1800" dirty="0"/>
              <a:t>Eritteet: vatsa- ja sappihapot, vaginan pH</a:t>
            </a:r>
          </a:p>
          <a:p>
            <a:pPr>
              <a:buFontTx/>
              <a:buChar char="-"/>
            </a:pPr>
            <a:r>
              <a:rPr lang="fi-FI" sz="1800" dirty="0"/>
              <a:t>Entsyymit: hiki, kyyneleet </a:t>
            </a:r>
          </a:p>
          <a:p>
            <a:r>
              <a:rPr lang="fi-FI" sz="1800" b="1" dirty="0"/>
              <a:t>Maksan tuottamat suojaavat proteiinit</a:t>
            </a:r>
          </a:p>
          <a:p>
            <a:r>
              <a:rPr lang="fi-FI" sz="1800" b="1" dirty="0"/>
              <a:t>Valkosolut - syöjäsolut ja luonnolliset tappajasolut</a:t>
            </a:r>
          </a:p>
          <a:p>
            <a:r>
              <a:rPr lang="fi-FI" sz="1800" b="1" dirty="0"/>
              <a:t>Tulehdusreaktio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Karkea tunnistus - ei muistia – ei merkittävästi voimistu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>
              <a:buFontTx/>
              <a:buChar char="-"/>
            </a:pPr>
            <a:endParaRPr lang="fi-FI" sz="1400" dirty="0"/>
          </a:p>
          <a:p>
            <a:pPr>
              <a:buFontTx/>
              <a:buChar char="-"/>
            </a:pPr>
            <a:endParaRPr lang="fi-FI" sz="14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644008" cy="558924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i-FI" sz="1800" b="1" dirty="0"/>
              <a:t>Eri tehtäviin erikoistuneet valkosolut:</a:t>
            </a:r>
          </a:p>
          <a:p>
            <a:pPr marL="0" indent="0">
              <a:buNone/>
            </a:pPr>
            <a:r>
              <a:rPr lang="fi-FI" sz="1800" b="1" dirty="0"/>
              <a:t>B-solut: vasta-aineet</a:t>
            </a:r>
          </a:p>
          <a:p>
            <a:pPr marL="0" indent="0">
              <a:buNone/>
            </a:pPr>
            <a:r>
              <a:rPr lang="fi-FI" sz="1800" b="1" dirty="0"/>
              <a:t>T-solut: auttaja-, tappaja- ja säätelijäsolut</a:t>
            </a:r>
          </a:p>
          <a:p>
            <a:pPr marL="0" indent="0">
              <a:buNone/>
            </a:pPr>
            <a:endParaRPr lang="fi-FI" sz="1800" b="1" dirty="0"/>
          </a:p>
          <a:p>
            <a:pPr>
              <a:buFontTx/>
              <a:buChar char="-"/>
            </a:pPr>
            <a:r>
              <a:rPr lang="fi-FI" sz="1800" i="1" dirty="0"/>
              <a:t>Mikrobien tunnistaminen</a:t>
            </a:r>
          </a:p>
          <a:p>
            <a:pPr marL="0" indent="0">
              <a:buNone/>
            </a:pPr>
            <a:r>
              <a:rPr lang="fi-FI" sz="1500" dirty="0"/>
              <a:t>&gt; T-auttajasolu herättää B-solut toimintaan</a:t>
            </a:r>
          </a:p>
          <a:p>
            <a:pPr marL="0" indent="0">
              <a:buNone/>
            </a:pPr>
            <a:r>
              <a:rPr lang="fi-FI" sz="1500" dirty="0"/>
              <a:t>&gt; B-solujen vasta-aineiden avulla tunkeilijat tunnistetaan</a:t>
            </a:r>
          </a:p>
          <a:p>
            <a:pPr marL="0" indent="0">
              <a:buNone/>
            </a:pPr>
            <a:r>
              <a:rPr lang="fi-FI" sz="1800" i="1" dirty="0"/>
              <a:t>- Soluvälitteinen </a:t>
            </a:r>
            <a:r>
              <a:rPr lang="fi-FI" sz="1800" dirty="0"/>
              <a:t>immuniteetti </a:t>
            </a:r>
            <a:r>
              <a:rPr lang="fi-FI" sz="1500" dirty="0"/>
              <a:t>&gt; tappaja T-solut</a:t>
            </a:r>
          </a:p>
          <a:p>
            <a:pPr marL="0" indent="0">
              <a:buNone/>
            </a:pPr>
            <a:r>
              <a:rPr lang="fi-FI" sz="1800" i="1" dirty="0"/>
              <a:t>- Vasta-ainevälitteinen</a:t>
            </a:r>
            <a:r>
              <a:rPr lang="fi-FI" sz="1800" dirty="0"/>
              <a:t> </a:t>
            </a:r>
            <a:r>
              <a:rPr lang="fi-FI" sz="1800" i="1" dirty="0"/>
              <a:t>immuniteetti</a:t>
            </a:r>
            <a:r>
              <a:rPr lang="fi-FI" sz="1800" dirty="0"/>
              <a:t> </a:t>
            </a:r>
            <a:r>
              <a:rPr lang="fi-FI" sz="1500" dirty="0"/>
              <a:t>&gt; tuhotaan vasta-aineiden avulla (B)</a:t>
            </a:r>
          </a:p>
          <a:p>
            <a:pPr marL="0" indent="0">
              <a:buNone/>
            </a:pPr>
            <a:r>
              <a:rPr lang="fi-FI" sz="1800" dirty="0"/>
              <a:t>- </a:t>
            </a:r>
            <a:r>
              <a:rPr lang="fi-FI" sz="1800" i="1" dirty="0"/>
              <a:t>Immunologinen muisti</a:t>
            </a:r>
            <a:r>
              <a:rPr lang="fi-FI" sz="1800" dirty="0"/>
              <a:t> </a:t>
            </a:r>
            <a:r>
              <a:rPr lang="fi-FI" sz="1500" dirty="0"/>
              <a:t>&gt; jää muistisoluja (T+B)</a:t>
            </a:r>
          </a:p>
          <a:p>
            <a:pPr marL="0" lvl="0" indent="0">
              <a:buNone/>
            </a:pPr>
            <a:r>
              <a:rPr lang="fi-FI" sz="1800" dirty="0">
                <a:solidFill>
                  <a:prstClr val="black"/>
                </a:solidFill>
                <a:sym typeface="Wingdings" panose="05000000000000000000" pitchFamily="2" charset="2"/>
              </a:rPr>
              <a:t>&gt;&lt; Jos mikrobit muuntautuvat, muistista ei hyötyä</a:t>
            </a:r>
            <a:endParaRPr lang="fi-FI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i-FI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800" dirty="0">
                <a:sym typeface="Wingdings" panose="05000000000000000000" pitchFamily="2" charset="2"/>
              </a:rPr>
              <a:t>Tarkka tunnistus – muisti – voimistuu seuraavan tapaamisen yhteydessä</a:t>
            </a:r>
          </a:p>
          <a:p>
            <a:pPr marL="0" indent="0">
              <a:buNone/>
            </a:pPr>
            <a:endParaRPr lang="fi-FI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800" dirty="0">
                <a:sym typeface="Wingdings" panose="05000000000000000000" pitchFamily="2" charset="2"/>
              </a:rPr>
              <a:t>Toimii yhteistyössä synnynnäisen immuniteetin kanssa</a:t>
            </a:r>
          </a:p>
          <a:p>
            <a:pPr marL="0" indent="0">
              <a:buNone/>
            </a:pPr>
            <a:endParaRPr lang="fi-FI" sz="1400" dirty="0">
              <a:sym typeface="Wingdings" panose="05000000000000000000" pitchFamily="2" charset="2"/>
            </a:endParaRPr>
          </a:p>
          <a:p>
            <a:endParaRPr lang="fi-FI" sz="1400" dirty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60352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455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sz="2800" b="1" dirty="0"/>
              <a:t>Autoimmuunisairaus </a:t>
            </a:r>
            <a:r>
              <a:rPr lang="fi-FI" sz="1800" dirty="0"/>
              <a:t>s. 157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624556"/>
            <a:ext cx="9144000" cy="6233443"/>
          </a:xfrm>
        </p:spPr>
        <p:txBody>
          <a:bodyPr>
            <a:normAutofit/>
          </a:bodyPr>
          <a:lstStyle/>
          <a:p>
            <a:r>
              <a:rPr lang="fi-FI" sz="1800" dirty="0"/>
              <a:t>5-8% - lisääntyneet - N&gt;M - kroonisia</a:t>
            </a:r>
          </a:p>
          <a:p>
            <a:r>
              <a:rPr lang="fi-FI" sz="1800" dirty="0"/>
              <a:t>Puolustusjärjestelmä aktivoituu liikaa &gt; virheellistä vihollisten tunnistamista </a:t>
            </a:r>
            <a:r>
              <a:rPr lang="fi-FI" sz="1800" dirty="0">
                <a:sym typeface="Wingdings" panose="05000000000000000000" pitchFamily="2" charset="2"/>
              </a:rPr>
              <a:t> </a:t>
            </a:r>
            <a:r>
              <a:rPr lang="fi-FI" sz="1800" dirty="0"/>
              <a:t>hyökkää omia soluja ja rakenteita vastaan &gt; kudosvaurio ja häiriintynyt toiminta</a:t>
            </a:r>
          </a:p>
          <a:p>
            <a:r>
              <a:rPr lang="fi-FI" sz="1800" dirty="0"/>
              <a:t>Perinnöllinen alttius + ulkoiset tekijä (virus – bakteeri – saasteet - ruokavalio???)</a:t>
            </a:r>
          </a:p>
          <a:p>
            <a:r>
              <a:rPr lang="fi-FI" sz="2000" b="1" dirty="0"/>
              <a:t>Hygieniahypoteesi</a:t>
            </a:r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1352"/>
            <a:ext cx="2616291" cy="159529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50" y="2337341"/>
            <a:ext cx="2239861" cy="136576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171" y="3642169"/>
            <a:ext cx="2084469" cy="138711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50" y="5267325"/>
            <a:ext cx="2381250" cy="15906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4741" y="4959802"/>
            <a:ext cx="2898788" cy="189001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046" y="4312596"/>
            <a:ext cx="3382954" cy="253721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6385" y="2073360"/>
            <a:ext cx="3329397" cy="2262369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733" y="1996127"/>
            <a:ext cx="2597772" cy="16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uvahaun tulos haulle immuuniv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31325"/>
            <a:ext cx="7514404" cy="4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0" y="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Rokotteet</a:t>
            </a:r>
          </a:p>
          <a:p>
            <a:r>
              <a:rPr lang="fi-FI" dirty="0"/>
              <a:t>Elimistön altistus antigeeneille &gt; </a:t>
            </a:r>
            <a:r>
              <a:rPr lang="fi-FI" dirty="0">
                <a:solidFill>
                  <a:prstClr val="black"/>
                </a:solidFill>
              </a:rPr>
              <a:t>Imusolujen aktivointi; antigeenin tunnistus antigeeni-reseptorin avulla &gt; </a:t>
            </a:r>
            <a:r>
              <a:rPr lang="fi-FI" dirty="0"/>
              <a:t>T-muistisolut muistavat taudinaiheuttajan</a:t>
            </a:r>
          </a:p>
          <a:p>
            <a:r>
              <a:rPr lang="fi-FI" b="1" u="sng" dirty="0"/>
              <a:t>Rokotteissa käytetyt antigeenit:</a:t>
            </a:r>
          </a:p>
          <a:p>
            <a:pPr marL="285750" indent="-285750">
              <a:buFontTx/>
              <a:buChar char="-"/>
            </a:pPr>
            <a:r>
              <a:rPr lang="fi-FI" dirty="0"/>
              <a:t>Bakteerien rakenneosat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Inaktivoidut</a:t>
            </a:r>
            <a:r>
              <a:rPr lang="fi-FI" dirty="0"/>
              <a:t> ”tapetut” virukset</a:t>
            </a:r>
          </a:p>
          <a:p>
            <a:pPr marL="285750" indent="-285750">
              <a:buFontTx/>
              <a:buChar char="-"/>
            </a:pPr>
            <a:r>
              <a:rPr lang="fi-FI" dirty="0"/>
              <a:t>Heikennetyt virukset</a:t>
            </a:r>
          </a:p>
        </p:txBody>
      </p:sp>
    </p:spTree>
    <p:extLst>
      <p:ext uri="{BB962C8B-B14F-4D97-AF65-F5344CB8AC3E}">
        <p14:creationId xmlns:p14="http://schemas.microsoft.com/office/powerpoint/2010/main" val="62164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61562" cy="402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4209" y="4025567"/>
            <a:ext cx="9129791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b="1" u="sng" dirty="0"/>
              <a:t>Lasten rokotteet</a:t>
            </a:r>
          </a:p>
          <a:p>
            <a:r>
              <a:rPr lang="fi-FI" b="1" dirty="0"/>
              <a:t>Rotavirus </a:t>
            </a:r>
            <a:r>
              <a:rPr lang="fi-FI" dirty="0"/>
              <a:t>	&gt; ripuli</a:t>
            </a:r>
          </a:p>
          <a:p>
            <a:r>
              <a:rPr lang="fi-FI" b="1" dirty="0"/>
              <a:t>PVC; Pneumokokki</a:t>
            </a:r>
            <a:r>
              <a:rPr lang="fi-FI" dirty="0"/>
              <a:t>	&gt; aivokalvontulehdus, keuhkokuume, verenmyrkytys, korvatulehdus</a:t>
            </a:r>
          </a:p>
          <a:p>
            <a:r>
              <a:rPr lang="fi-FI" b="1" dirty="0" err="1"/>
              <a:t>DTaO</a:t>
            </a:r>
            <a:r>
              <a:rPr lang="fi-FI" b="1" dirty="0"/>
              <a:t>-IPV-</a:t>
            </a:r>
            <a:r>
              <a:rPr lang="fi-FI" b="1" dirty="0" err="1"/>
              <a:t>Hib</a:t>
            </a:r>
            <a:r>
              <a:rPr lang="fi-FI" b="1" dirty="0"/>
              <a:t> </a:t>
            </a:r>
            <a:r>
              <a:rPr lang="fi-FI" dirty="0"/>
              <a:t>	&gt; kurkkumätä-jäykkäkouristus-hinkuyskä + polio + </a:t>
            </a:r>
            <a:r>
              <a:rPr lang="fi-FI" dirty="0" err="1"/>
              <a:t>Hib</a:t>
            </a:r>
            <a:r>
              <a:rPr lang="fi-FI" dirty="0"/>
              <a:t>-taudit </a:t>
            </a:r>
          </a:p>
          <a:p>
            <a:r>
              <a:rPr lang="fi-FI" dirty="0"/>
              <a:t>                                      (aivokalvontulehdus, kurkunkannentulehdus, verenmyrkytys)</a:t>
            </a:r>
          </a:p>
          <a:p>
            <a:r>
              <a:rPr lang="fi-FI" b="1" dirty="0"/>
              <a:t>Influenssa</a:t>
            </a:r>
            <a:r>
              <a:rPr lang="fi-FI" dirty="0"/>
              <a:t>	&gt; influenssa</a:t>
            </a:r>
          </a:p>
          <a:p>
            <a:r>
              <a:rPr lang="fi-FI" b="1" dirty="0"/>
              <a:t>MPR</a:t>
            </a:r>
            <a:r>
              <a:rPr lang="fi-FI" dirty="0"/>
              <a:t>		&gt; tuhkarokko-sikotauti-vihurirokko</a:t>
            </a:r>
          </a:p>
          <a:p>
            <a:r>
              <a:rPr lang="fi-FI" b="1" dirty="0"/>
              <a:t>HPV</a:t>
            </a:r>
            <a:r>
              <a:rPr lang="fi-FI" dirty="0"/>
              <a:t>		&gt; papilloomavirukset, kohdunkaulansyöpä </a:t>
            </a:r>
          </a:p>
          <a:p>
            <a:r>
              <a:rPr lang="fi-FI" b="1" dirty="0"/>
              <a:t>Vesirokko	</a:t>
            </a:r>
            <a:r>
              <a:rPr lang="fi-FI" dirty="0"/>
              <a:t>&gt; vesirokko, (vyöruusu)</a:t>
            </a:r>
          </a:p>
          <a:p>
            <a:r>
              <a:rPr lang="fi-FI" b="1" dirty="0"/>
              <a:t>TBE		</a:t>
            </a:r>
            <a:r>
              <a:rPr lang="fi-FI" dirty="0"/>
              <a:t>&gt; puutiaisaivokuume (Ahvenanmaa, Parainen, Simo)</a:t>
            </a:r>
          </a:p>
          <a:p>
            <a:r>
              <a:rPr lang="fi-FI" b="1" dirty="0"/>
              <a:t>Täydentävät</a:t>
            </a:r>
            <a:r>
              <a:rPr lang="fi-FI" dirty="0"/>
              <a:t>:</a:t>
            </a:r>
            <a:r>
              <a:rPr lang="fi-FI" dirty="0">
                <a:solidFill>
                  <a:prstClr val="black"/>
                </a:solidFill>
              </a:rPr>
              <a:t> tuberkuloosi (BCG),</a:t>
            </a:r>
            <a:r>
              <a:rPr lang="fi-FI" dirty="0"/>
              <a:t> hepatiitit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2267744" y="367939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SUOMEN KANSALLINEN ROKOTUSOHJELMA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D75150B-8212-490B-BE27-9300E30FD0F8}"/>
              </a:ext>
            </a:extLst>
          </p:cNvPr>
          <p:cNvSpPr txBox="1"/>
          <p:nvPr/>
        </p:nvSpPr>
        <p:spPr>
          <a:xfrm>
            <a:off x="5436096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2017 </a:t>
            </a:r>
            <a:r>
              <a:rPr lang="fi-FI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i-FI" sz="2400" b="1" dirty="0"/>
              <a:t>Aikuisten rokotteet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99992" cy="6021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u="sng" dirty="0"/>
              <a:t>Tehosteet:</a:t>
            </a:r>
          </a:p>
          <a:p>
            <a:pPr marL="0" indent="0">
              <a:buNone/>
            </a:pPr>
            <a:r>
              <a:rPr lang="fi-FI" sz="1800" b="1" dirty="0"/>
              <a:t>Kurkkumätä-jäykkäkouristusrokote, </a:t>
            </a:r>
            <a:r>
              <a:rPr lang="fi-FI" sz="1800" b="1" dirty="0" err="1"/>
              <a:t>dT</a:t>
            </a:r>
            <a:endParaRPr lang="fi-FI" sz="1800" b="1" dirty="0"/>
          </a:p>
          <a:p>
            <a:pPr marL="0" indent="0">
              <a:buNone/>
            </a:pPr>
            <a:r>
              <a:rPr lang="fi-FI" sz="1800" dirty="0">
                <a:sym typeface="Wingdings" panose="05000000000000000000" pitchFamily="2" charset="2"/>
              </a:rPr>
              <a:t></a:t>
            </a:r>
            <a:r>
              <a:rPr lang="fi-FI" sz="1800" dirty="0"/>
              <a:t> 10 v välein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b="1" dirty="0"/>
              <a:t>Poliorokote, IPV </a:t>
            </a:r>
            <a:r>
              <a:rPr lang="fi-FI" sz="1800" dirty="0"/>
              <a:t>	</a:t>
            </a:r>
          </a:p>
          <a:p>
            <a:pPr marL="0" indent="0">
              <a:buNone/>
            </a:pPr>
            <a:r>
              <a:rPr lang="fi-FI" sz="1800" dirty="0"/>
              <a:t>- Perussarjaa ei normaalisti tarvitse tehostaa aikuisiällä</a:t>
            </a:r>
          </a:p>
          <a:p>
            <a:pPr marL="0" indent="0">
              <a:buNone/>
            </a:pPr>
            <a:r>
              <a:rPr lang="fi-FI" sz="1800" dirty="0">
                <a:sym typeface="Wingdings" panose="05000000000000000000" pitchFamily="2" charset="2"/>
              </a:rPr>
              <a:t> </a:t>
            </a:r>
            <a:r>
              <a:rPr lang="fi-FI" sz="1800" dirty="0"/>
              <a:t>Tehostetta suositellaan riskialueille lähteville, sieltä saapuville ja heidän lähipiirilleen</a:t>
            </a:r>
          </a:p>
          <a:p>
            <a:pPr marL="0" indent="0">
              <a:buNone/>
            </a:pPr>
            <a:endParaRPr lang="fi-FI" sz="1800" dirty="0"/>
          </a:p>
          <a:p>
            <a:pPr marL="0" lvl="0" indent="0">
              <a:buNone/>
            </a:pPr>
            <a:r>
              <a:rPr lang="fi-FI" sz="1800" b="1" dirty="0">
                <a:solidFill>
                  <a:prstClr val="black"/>
                </a:solidFill>
              </a:rPr>
              <a:t>MPR </a:t>
            </a:r>
          </a:p>
          <a:p>
            <a:pPr marL="0" lvl="0" indent="0">
              <a:buNone/>
            </a:pPr>
            <a:r>
              <a:rPr lang="fi-FI" sz="1800" b="1" dirty="0"/>
              <a:t>Tuhkarokko-, sikotauti- ja vihurirokkorokote, </a:t>
            </a:r>
            <a:r>
              <a:rPr lang="fi-FI" sz="1800" dirty="0"/>
              <a:t>- Aikuisella tulee olla sairastettujen tautien tai kahden rokoteannoksen antama suoja </a:t>
            </a:r>
            <a:r>
              <a:rPr lang="fi-FI" sz="1800" dirty="0">
                <a:sym typeface="Wingdings" panose="05000000000000000000" pitchFamily="2" charset="2"/>
              </a:rPr>
              <a:t> </a:t>
            </a:r>
            <a:r>
              <a:rPr lang="fi-FI" sz="1800" dirty="0"/>
              <a:t>puutteellinen suoja täydennetään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99992" y="836712"/>
            <a:ext cx="4644008" cy="60212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u="sng" dirty="0"/>
              <a:t>Riskiryhmät:</a:t>
            </a:r>
          </a:p>
          <a:p>
            <a:pPr marL="0" lvl="0" indent="0">
              <a:buNone/>
            </a:pPr>
            <a:r>
              <a:rPr lang="fi-FI" sz="1800" b="1" dirty="0">
                <a:solidFill>
                  <a:prstClr val="black"/>
                </a:solidFill>
              </a:rPr>
              <a:t>Kausi-influenssa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/>
              <a:t>TBE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/>
              <a:t>Hepatiittirokotukset</a:t>
            </a:r>
          </a:p>
          <a:p>
            <a:pPr marL="0" indent="0">
              <a:buNone/>
            </a:pPr>
            <a:r>
              <a:rPr lang="fi-FI" sz="1800" dirty="0"/>
              <a:t>Hepatiitti A</a:t>
            </a:r>
          </a:p>
          <a:p>
            <a:pPr marL="0" indent="0">
              <a:buNone/>
            </a:pPr>
            <a:r>
              <a:rPr lang="fi-FI" sz="1800" dirty="0"/>
              <a:t>Hepatiitti B</a:t>
            </a:r>
          </a:p>
          <a:p>
            <a:pPr marL="0" indent="0">
              <a:buNone/>
            </a:pPr>
            <a:r>
              <a:rPr lang="fi-FI" sz="1800" dirty="0"/>
              <a:t>Yhdistelmärokote A+B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998" y="3880548"/>
            <a:ext cx="4213466" cy="29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8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Kuvahaun tulos haulle hpv-roko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7605"/>
            <a:ext cx="2351756" cy="29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Kuvahaun tulos haulle hpv-roko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90" y="3633282"/>
            <a:ext cx="5057052" cy="32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Kuvahaun tulos haulle hpv-roko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50" y="55183"/>
            <a:ext cx="2952329" cy="37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Kuvahaun tulos haulle hpv-infekt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2" y="-21339"/>
            <a:ext cx="2351755" cy="38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uvahaun tulos haulle puutiaisaivokuumerok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849" cy="488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uvahaun tulos haulle puutiaisaivokuumerok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0" y="0"/>
            <a:ext cx="5004170" cy="480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0" y="4880282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Ahvenanmaa, Parainen, Simo</a:t>
            </a:r>
            <a:r>
              <a:rPr lang="fi-FI" dirty="0"/>
              <a:t> 3v. täyttäneet &gt; maksutta 3 ensimmäistä annosta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Korkean ilmaantuvuuden alueita myös: </a:t>
            </a:r>
            <a:r>
              <a:rPr lang="fi-FI" i="1" dirty="0"/>
              <a:t>Kotkan saaristo</a:t>
            </a:r>
            <a:r>
              <a:rPr lang="fi-FI" dirty="0"/>
              <a:t>, Lappeenrannan Sammonlahti ja Kuopion Maaninka</a:t>
            </a:r>
          </a:p>
        </p:txBody>
      </p:sp>
      <p:sp>
        <p:nvSpPr>
          <p:cNvPr id="3" name="AutoShape 6" descr="Kuvahaun tulos haulle punkkirokote bussi"/>
          <p:cNvSpPr>
            <a:spLocks noChangeAspect="1" noChangeArrowheads="1"/>
          </p:cNvSpPr>
          <p:nvPr/>
        </p:nvSpPr>
        <p:spPr bwMode="auto">
          <a:xfrm>
            <a:off x="155576" y="-15553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5646080"/>
            <a:ext cx="3168352" cy="11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89398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88" y="3284984"/>
            <a:ext cx="505451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0802" y="-22375"/>
            <a:ext cx="913746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Hyvä rokotuskattavuus antaa laumaimmuniteetin</a:t>
            </a:r>
          </a:p>
          <a:p>
            <a:pPr algn="ctr"/>
            <a:r>
              <a:rPr lang="fi-FI" sz="2000" dirty="0"/>
              <a:t>Rokote suojaa myös väestötasolla, jos rokotuskattavuus on riittävä </a:t>
            </a:r>
          </a:p>
          <a:p>
            <a:pPr algn="ctr"/>
            <a:r>
              <a:rPr lang="fi-FI" sz="2000" dirty="0">
                <a:sym typeface="Wingdings" panose="05000000000000000000" pitchFamily="2" charset="2"/>
              </a:rPr>
              <a:t> Laumaimmuniteetti; rokotus suojaa myös rokottamattomia</a:t>
            </a:r>
            <a:endParaRPr lang="fi-FI" sz="20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38" y="1132296"/>
            <a:ext cx="2452270" cy="2448156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123728" y="5077716"/>
            <a:ext cx="34563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Laumaimmuniteetti ei kuitenkaan takaa rokottamattomien suojaa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971600" y="5860595"/>
            <a:ext cx="460851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Laumaimmuniteetti tärkeää rokotusohjelman mukaisissa lasten rokotteissa</a:t>
            </a:r>
          </a:p>
        </p:txBody>
      </p:sp>
    </p:spTree>
    <p:extLst>
      <p:ext uri="{BB962C8B-B14F-4D97-AF65-F5344CB8AC3E}">
        <p14:creationId xmlns:p14="http://schemas.microsoft.com/office/powerpoint/2010/main" val="219610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512</Words>
  <Application>Microsoft Office PowerPoint</Application>
  <PresentationFormat>Näytössä katseltava diaesitys (4:3)</PresentationFormat>
  <Paragraphs>159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Office-teema</vt:lpstr>
      <vt:lpstr>PowerPoint-esitys</vt:lpstr>
      <vt:lpstr>Synnynnäinen immuniteetti   s.155         Hankittu immuniteetti s. 156 - alkuvaiheen nopea, epäspesifi yleispuolustus       - hitaampi, tehokkaaksi oppiva täsmäase - ei vaadi aiempaa kontaktia mikrobiin                      - uusi mikrobi ensin tunnistettava - toimii aina samalla tavalla                                         - aiempi kontakti tehostaa</vt:lpstr>
      <vt:lpstr>Autoimmuunisairaus s. 157</vt:lpstr>
      <vt:lpstr>PowerPoint-esitys</vt:lpstr>
      <vt:lpstr>PowerPoint-esitys</vt:lpstr>
      <vt:lpstr>Aikuisten rokotteet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Tartuntataudit - infektiotaudit</dc:title>
  <dc:creator>Sannaleena Tuomikoski</dc:creator>
  <cp:lastModifiedBy>Sannaleena Sirola</cp:lastModifiedBy>
  <cp:revision>115</cp:revision>
  <dcterms:created xsi:type="dcterms:W3CDTF">2015-10-11T10:32:45Z</dcterms:created>
  <dcterms:modified xsi:type="dcterms:W3CDTF">2018-09-11T20:44:24Z</dcterms:modified>
</cp:coreProperties>
</file>