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58" r:id="rId5"/>
    <p:sldId id="257" r:id="rId6"/>
    <p:sldId id="263" r:id="rId7"/>
    <p:sldId id="259" r:id="rId8"/>
    <p:sldId id="260" r:id="rId9"/>
    <p:sldId id="264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8D2AA-00D3-4102-AA7A-C1DEC3037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9665FB4-1E46-47B5-AC68-5933D1670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F948F4-8631-44EE-8CB1-EAC4C369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14E85B-32C0-402C-8755-EEF697B3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62D805-5D51-4227-BCFE-83C63DFD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9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F3162C-BDA0-4A91-A7DD-4816F5EA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203251-E808-47B4-9A3E-98063A685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F870CB-A4E5-407A-AAC9-298041E7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74A509-C23A-4B2B-B0AF-3A553250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0040AE-E14C-4F1C-BAEE-CEB1A74F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5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B1C066D-69C4-4611-9EB4-2ADC35017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C4403B-7C62-441F-988C-76615F27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1308EA-C8E1-42F2-A6DF-B4DF78E6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F86EB0-07F6-4C13-94EE-BE3FD1ED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70478-EE8E-4741-B389-0B98EB82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73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51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185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02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52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82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17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07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33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619C7E-D67B-4E71-9A6C-C62D61F0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866C17-5A16-43BA-8D04-8DF7EE483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80252F-AC44-4275-BA69-D09EBC75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2B2E16-EFF7-4A57-8654-0A3A45E9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B0A4B3-D9BB-4A86-B38A-6B509372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002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923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362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9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27808-9B77-40F2-A90E-0C345FAB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9D65AF-AEB9-474F-A9FB-A67F09D7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08E286-CEEE-41D5-9AB4-5694FA57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AA9F8F-AEAF-4E41-A8A2-B98863B2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6D6F38-9265-4BF6-9C45-4EDD1FAD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92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44D02-F899-4F2B-922C-AD1E1B99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F22C0-BE1C-4F68-A568-F749D717E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908069-D929-4CDC-A5A5-1EDD1EA62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6BAE25-F7BF-42B0-95B5-A6A9EEC6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3BCAC6-0B22-48D2-B420-58049944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83E248-8527-40ED-BEDC-7B7448A8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3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E7F02B-7891-4082-92A4-CDA84BC1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789E0B-69B0-4C3A-82E8-63A6D8A9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54EA27-FCF0-4051-B1C6-6E10B13D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29F32D8-1487-4746-852C-4213D175E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4458009-3A9C-44B1-9425-B84D5D8CA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5AF3DDC-811B-4A18-AEAC-4C282466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825BC3-4AF0-4247-B394-8D1CD052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337C67A-A741-4AC5-AC25-299D5FB9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9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B9489-4684-4C52-8913-B3851F70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F9A75A2-A78C-457A-A1FE-E69205DE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171D47-A8EC-4E9A-8E03-9060E504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98EF0F-AA7B-4B81-9294-92F223A5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01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6EDA56-E6A7-46E3-8529-8D795D39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A4D123-2594-496D-93DE-C34E0F83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D9C39B-F996-429A-885E-D554DC25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2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F71F9-BFCF-47BD-9C76-86DE8520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A4B9DA-C5DD-48EB-B254-AE999411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A2D01-ED0F-461A-99A6-95E8B0F40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E42CA2-B1C5-4165-95E8-A4E29924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38DE26-99D1-47AF-A3FB-682497FE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5682BA-3F33-4155-AD20-A4B1DBAB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37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5A98B-7DEF-4D09-887E-E952CAA9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1B8DC6-C49D-4F39-A7BA-F63BC3D6F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42530A-9713-46B6-A843-E8A64E6C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35C63F-603C-4780-AC55-ED73A13C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73D6F1-4E6C-4635-8186-D2345B71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E6DD57-149E-441E-AA8D-C795530D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9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5BE281-21F9-4E0C-9709-1CCF55A2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845A6-F48F-45C6-A965-D9C766A54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BF25FA-FD74-4799-A97E-11F0CEDB9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8829-C378-4CF6-A669-03243B442844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4B28E4-3DEB-4383-A327-FFCFE3657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44D7E9-8C53-4E09-960D-A258B1B4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0782-B767-400B-ABD1-756B94F5C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5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3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2"/>
            <a:ext cx="9144000" cy="70258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i-FI" sz="2000" b="1" dirty="0"/>
              <a:t>Immuunikato</a:t>
            </a:r>
            <a:r>
              <a:rPr lang="fi-FI" sz="2000" dirty="0"/>
              <a:t>: HIV-infektio; Human </a:t>
            </a:r>
            <a:r>
              <a:rPr lang="fi-FI" sz="2000" dirty="0" err="1"/>
              <a:t>immunodeficiency</a:t>
            </a:r>
            <a:r>
              <a:rPr lang="fi-FI" sz="2000" dirty="0"/>
              <a:t> virus</a:t>
            </a:r>
            <a:br>
              <a:rPr lang="fi-FI" sz="2000" dirty="0"/>
            </a:br>
            <a:r>
              <a:rPr lang="fi-FI" sz="2000" dirty="0"/>
              <a:t>- eteneminen hoitamattomana</a:t>
            </a:r>
          </a:p>
        </p:txBody>
      </p:sp>
      <p:pic>
        <p:nvPicPr>
          <p:cNvPr id="10242" name="Picture 2" descr="Kuvahaun tulos haulle hiv etenemi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04865"/>
            <a:ext cx="9143999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1558407" y="2322148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prstClr val="black"/>
                </a:solidFill>
                <a:latin typeface="Calibri"/>
              </a:rPr>
              <a:t>Virukset asettuvat ja lisääntyvät puolustussoluissa CD4-T-auttajasolut)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558408" y="3731213"/>
            <a:ext cx="17292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prstClr val="black"/>
                </a:solidFill>
                <a:latin typeface="Calibri"/>
              </a:rPr>
              <a:t>Osalla ensioireisto: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kuume, kurkkukipu, kaulan imusolmukkeet, ihottuma, ripuli. Lihassärky, hermostollisia oireita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699792" y="1034670"/>
            <a:ext cx="2792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prstClr val="black"/>
                </a:solidFill>
                <a:latin typeface="Calibri"/>
              </a:rPr>
              <a:t>Oireeton/vähäoireinen jakso-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suurin osa infektoituneista soluista imukudoksiin, imusolmukkeisiin, pernaan ja suolistoon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904313" y="2204865"/>
            <a:ext cx="176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prstClr val="black"/>
                </a:solidFill>
                <a:latin typeface="Calibri"/>
              </a:rPr>
              <a:t>AIDS;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vaikeita infektioita ja neurologisia oireita &gt; keskimäärin 2-3 vuotta kuolemaan</a:t>
            </a:r>
          </a:p>
        </p:txBody>
      </p:sp>
    </p:spTree>
    <p:extLst>
      <p:ext uri="{BB962C8B-B14F-4D97-AF65-F5344CB8AC3E}">
        <p14:creationId xmlns:p14="http://schemas.microsoft.com/office/powerpoint/2010/main" val="390510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 haulle hiv oireet nais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74643" y="5038200"/>
            <a:ext cx="9886122" cy="1366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i-FI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Hoitona</a:t>
            </a: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i-FI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virusten lisääntymistä hidastava yhdistelmälääkitys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muuntautumiskykyinen virus   rokotteen kehittäminen vaikeaa   parantavaa hoitoa ei vielä ole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i-FI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</a:pPr>
            <a:r>
              <a:rPr lang="fi-FI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Ajoissa</a:t>
            </a: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i-FI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löydetty infektio ja aloitettu lääkitys </a:t>
            </a: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&gt; ei juuri lisää kuolleisuutta länsimaissa</a:t>
            </a:r>
          </a:p>
        </p:txBody>
      </p:sp>
    </p:spTree>
    <p:extLst>
      <p:ext uri="{BB962C8B-B14F-4D97-AF65-F5344CB8AC3E}">
        <p14:creationId xmlns:p14="http://schemas.microsoft.com/office/powerpoint/2010/main" val="212261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uvahaun tulos haulle tartuntatavat">
            <a:extLst>
              <a:ext uri="{FF2B5EF4-FFF2-40B4-BE49-F238E27FC236}">
                <a16:creationId xmlns:a16="http://schemas.microsoft.com/office/drawing/2014/main" id="{353D6E04-0A6A-4EF8-AAE5-FEBE0A34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9"/>
            <a:ext cx="7385627" cy="440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uvahaun tulos haulle hiv-tilasto">
            <a:extLst>
              <a:ext uri="{FF2B5EF4-FFF2-40B4-BE49-F238E27FC236}">
                <a16:creationId xmlns:a16="http://schemas.microsoft.com/office/drawing/2014/main" id="{DE8FCE42-AFB0-47B1-89FD-D29B8E49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27" y="2247285"/>
            <a:ext cx="5124773" cy="46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9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DD57C34-4EB4-4879-B441-034B901B48E2}"/>
              </a:ext>
            </a:extLst>
          </p:cNvPr>
          <p:cNvSpPr/>
          <p:nvPr/>
        </p:nvSpPr>
        <p:spPr>
          <a:xfrm>
            <a:off x="0" y="237662"/>
            <a:ext cx="18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HIV-tapaukset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tartuntaryhmän mukaan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Suomessa: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E7A7C73-9172-4C1A-8D4F-B000C6B5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66" y="237662"/>
            <a:ext cx="10492616" cy="6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vahaun tulos haulle hiv-tila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90" y="58272"/>
            <a:ext cx="9118211" cy="67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1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uvahaun tulos haulle hiv-tilasto">
            <a:extLst>
              <a:ext uri="{FF2B5EF4-FFF2-40B4-BE49-F238E27FC236}">
                <a16:creationId xmlns:a16="http://schemas.microsoft.com/office/drawing/2014/main" id="{26FF7B61-9CA4-4877-8174-0481AF3E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58" y="-1"/>
            <a:ext cx="9652139" cy="68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8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uvahaun tulos haulle hiv-tilasto">
            <a:extLst>
              <a:ext uri="{FF2B5EF4-FFF2-40B4-BE49-F238E27FC236}">
                <a16:creationId xmlns:a16="http://schemas.microsoft.com/office/drawing/2014/main" id="{8167F378-6502-4A21-82D2-510794F6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6" y="0"/>
            <a:ext cx="11188992" cy="629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0C25140-4732-45CB-A5AD-E0E387690349}"/>
              </a:ext>
            </a:extLst>
          </p:cNvPr>
          <p:cNvSpPr txBox="1"/>
          <p:nvPr/>
        </p:nvSpPr>
        <p:spPr>
          <a:xfrm>
            <a:off x="1510749" y="1272209"/>
            <a:ext cx="108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Epidemia</a:t>
            </a:r>
          </a:p>
        </p:txBody>
      </p:sp>
    </p:spTree>
    <p:extLst>
      <p:ext uri="{BB962C8B-B14F-4D97-AF65-F5344CB8AC3E}">
        <p14:creationId xmlns:p14="http://schemas.microsoft.com/office/powerpoint/2010/main" val="299885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uvahaun tulos haulle hiv-tilasto">
            <a:extLst>
              <a:ext uri="{FF2B5EF4-FFF2-40B4-BE49-F238E27FC236}">
                <a16:creationId xmlns:a16="http://schemas.microsoft.com/office/drawing/2014/main" id="{2CBFED5A-F036-4C9D-9C37-A8DF7EAC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63"/>
            <a:ext cx="9345935" cy="68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5149607-081B-498D-BF49-CDE57B8F2EBE}"/>
              </a:ext>
            </a:extLst>
          </p:cNvPr>
          <p:cNvSpPr txBox="1"/>
          <p:nvPr/>
        </p:nvSpPr>
        <p:spPr>
          <a:xfrm>
            <a:off x="9035512" y="1286359"/>
            <a:ext cx="300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Oppikirjan tehtävä 6. </a:t>
            </a:r>
          </a:p>
          <a:p>
            <a:r>
              <a:rPr lang="fi-FI" sz="2400" b="1" dirty="0"/>
              <a:t>s. 163</a:t>
            </a:r>
          </a:p>
        </p:txBody>
      </p:sp>
    </p:spTree>
    <p:extLst>
      <p:ext uri="{BB962C8B-B14F-4D97-AF65-F5344CB8AC3E}">
        <p14:creationId xmlns:p14="http://schemas.microsoft.com/office/powerpoint/2010/main" val="36581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uvahaun tulos haulle hiv-tila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75" y="0"/>
            <a:ext cx="2588220" cy="23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uvahaun tulos haulle hiv-test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8" y="3008626"/>
            <a:ext cx="3105124" cy="33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uvahaun tulos haulle hiv-testa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" y="0"/>
            <a:ext cx="3363070" cy="37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uvahaun tulos haulle hiv-testa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20" y="2014330"/>
            <a:ext cx="3561884" cy="48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-1" y="5233815"/>
            <a:ext cx="488224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i-FI" b="1" dirty="0" err="1">
                <a:solidFill>
                  <a:prstClr val="black"/>
                </a:solidFill>
                <a:latin typeface="Calibri"/>
              </a:rPr>
              <a:t>Walk</a:t>
            </a:r>
            <a:r>
              <a:rPr lang="fi-FI" b="1" dirty="0">
                <a:solidFill>
                  <a:prstClr val="black"/>
                </a:solidFill>
                <a:latin typeface="Calibri"/>
              </a:rPr>
              <a:t>-in hiv-testaus maahanmuuttajille</a:t>
            </a:r>
          </a:p>
          <a:p>
            <a:r>
              <a:rPr lang="fi-FI" sz="1600" dirty="0">
                <a:solidFill>
                  <a:prstClr val="black"/>
                </a:solidFill>
                <a:latin typeface="Calibri"/>
              </a:rPr>
              <a:t>Hiv-tukikeskus järjestää kuusi kertaa vuodessa. Testaus </a:t>
            </a:r>
            <a:r>
              <a:rPr lang="fi-FI" sz="1600" dirty="0">
                <a:solidFill>
                  <a:prstClr val="black"/>
                </a:solidFill>
                <a:latin typeface="Bodoni MT Condensed" panose="02070606080606020203" pitchFamily="18" charset="0"/>
              </a:rPr>
              <a:t>on</a:t>
            </a:r>
            <a:r>
              <a:rPr lang="fi-FI" sz="1600" dirty="0">
                <a:solidFill>
                  <a:prstClr val="black"/>
                </a:solidFill>
                <a:latin typeface="Calibri"/>
              </a:rPr>
              <a:t> anonyymia ja maksutonta. </a:t>
            </a:r>
          </a:p>
          <a:p>
            <a:r>
              <a:rPr lang="fi-FI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fi-FI" sz="1600" dirty="0" err="1">
                <a:solidFill>
                  <a:prstClr val="black"/>
                </a:solidFill>
                <a:latin typeface="Calibri"/>
              </a:rPr>
              <a:t>Hki</a:t>
            </a:r>
            <a:r>
              <a:rPr lang="fi-FI" sz="1600" dirty="0">
                <a:solidFill>
                  <a:prstClr val="black"/>
                </a:solidFill>
                <a:latin typeface="Calibri"/>
              </a:rPr>
              <a:t>, Tre, Oulu)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8905" y="3644085"/>
            <a:ext cx="475753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prstClr val="black"/>
                </a:solidFill>
                <a:latin typeface="Calibri"/>
              </a:rPr>
              <a:t>CHECKPOINT 2.0</a:t>
            </a:r>
          </a:p>
          <a:p>
            <a:pPr algn="just"/>
            <a:r>
              <a:rPr lang="fi-FI" sz="1600" dirty="0">
                <a:solidFill>
                  <a:prstClr val="black"/>
                </a:solidFill>
                <a:latin typeface="Calibri"/>
              </a:rPr>
              <a:t>Nimetön ja maksuton pikatestaus homo- ja </a:t>
            </a:r>
            <a:r>
              <a:rPr lang="fi-FI" sz="1600" dirty="0" err="1">
                <a:solidFill>
                  <a:prstClr val="black"/>
                </a:solidFill>
                <a:latin typeface="Calibri"/>
              </a:rPr>
              <a:t>bimiehille</a:t>
            </a:r>
            <a:r>
              <a:rPr lang="fi-FI" sz="1600" dirty="0">
                <a:solidFill>
                  <a:prstClr val="black"/>
                </a:solidFill>
                <a:latin typeface="Calibri"/>
              </a:rPr>
              <a:t> sekä muille miehille, joilla on seksiä miesten kanssa. HUOM! Testaus on tarkoitettu vain miehille, joilla on seksiä miesten kanssa. (</a:t>
            </a:r>
            <a:r>
              <a:rPr lang="fi-FI" sz="1600" dirty="0" err="1">
                <a:solidFill>
                  <a:prstClr val="black"/>
                </a:solidFill>
                <a:latin typeface="Calibri"/>
              </a:rPr>
              <a:t>Hki</a:t>
            </a:r>
            <a:r>
              <a:rPr lang="fi-FI" sz="1600" dirty="0">
                <a:solidFill>
                  <a:prstClr val="black"/>
                </a:solidFill>
                <a:latin typeface="Calibri"/>
              </a:rPr>
              <a:t>, Tre, Oulu)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246783" y="-10728"/>
            <a:ext cx="576629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b="1" dirty="0">
              <a:solidFill>
                <a:prstClr val="black"/>
              </a:solidFill>
              <a:latin typeface="Calibri"/>
            </a:endParaRPr>
          </a:p>
          <a:p>
            <a:r>
              <a:rPr lang="fi-FI" b="1" dirty="0">
                <a:solidFill>
                  <a:prstClr val="black"/>
                </a:solidFill>
                <a:latin typeface="Calibri"/>
              </a:rPr>
              <a:t>HIV-testi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  <a:latin typeface="Calibri"/>
              </a:rPr>
              <a:t>Veren vasta-ainetesti; varma tulos viimeistään 3 kk mahd. tartunnasta</a:t>
            </a:r>
          </a:p>
          <a:p>
            <a:pPr marL="285750" indent="-285750">
              <a:buFontTx/>
              <a:buChar char="-"/>
            </a:pPr>
            <a:r>
              <a:rPr lang="fi-FI" b="1" dirty="0">
                <a:solidFill>
                  <a:prstClr val="black"/>
                </a:solidFill>
                <a:latin typeface="Calibri"/>
              </a:rPr>
              <a:t>Pikatesti sormenpäästä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– tulos heti &gt; varmistetaan</a:t>
            </a:r>
          </a:p>
          <a:p>
            <a:pPr marL="285750" indent="-285750">
              <a:buFontTx/>
              <a:buChar char="-"/>
            </a:pPr>
            <a:r>
              <a:rPr lang="fi-FI" b="1" dirty="0">
                <a:solidFill>
                  <a:prstClr val="black"/>
                </a:solidFill>
                <a:latin typeface="Calibri"/>
              </a:rPr>
              <a:t>Suoniverinäyte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– tulos n. 1-2 vko 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  <a:latin typeface="Calibri"/>
              </a:rPr>
              <a:t>Anonymiteettimahdollisuus- tunnistenumero</a:t>
            </a:r>
          </a:p>
          <a:p>
            <a:endParaRPr lang="fi-FI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56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175</Words>
  <Application>Microsoft Office PowerPoint</Application>
  <PresentationFormat>Laajakuva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Bodoni MT Condensed</vt:lpstr>
      <vt:lpstr>Calibri</vt:lpstr>
      <vt:lpstr>Calibri Light</vt:lpstr>
      <vt:lpstr>Wingdings</vt:lpstr>
      <vt:lpstr>Office-teema</vt:lpstr>
      <vt:lpstr>1_Office-teema</vt:lpstr>
      <vt:lpstr>Immuunikato: HIV-infektio; Human immunodeficiency virus - eteneminen hoitamattomana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Immuunikato: HIV-infektio; Human immunodeficiency virus - eteneminen hoitamattomana</dc:title>
  <dc:creator>sannaleena.tuomikoski@gmail.com</dc:creator>
  <cp:lastModifiedBy>Sannaleena Sirola</cp:lastModifiedBy>
  <cp:revision>5</cp:revision>
  <dcterms:created xsi:type="dcterms:W3CDTF">2017-11-06T15:22:18Z</dcterms:created>
  <dcterms:modified xsi:type="dcterms:W3CDTF">2018-03-08T18:42:24Z</dcterms:modified>
</cp:coreProperties>
</file>