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8" r:id="rId6"/>
    <p:sldId id="279" r:id="rId7"/>
    <p:sldId id="270" r:id="rId8"/>
    <p:sldId id="271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0"/>
    <p:restoredTop sz="94695"/>
  </p:normalViewPr>
  <p:slideViewPr>
    <p:cSldViewPr>
      <p:cViewPr varScale="1">
        <p:scale>
          <a:sx n="81" d="100"/>
          <a:sy n="81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12: Tartuntataudit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Autoimmuunisairaudet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elimistön puolustusjärjestelmä aktivoituu liikaa ja hyökkää kehon omia rakenteita ja soluja vastaan</a:t>
            </a:r>
          </a:p>
          <a:p>
            <a:r>
              <a:rPr lang="fi-FI" dirty="0"/>
              <a:t>sairastumistaipumus näyttää olevan yhteydessä lapsuudenkodin korkeaan hygieniatasoon (</a:t>
            </a:r>
            <a:r>
              <a:rPr lang="fi-FI" b="1" dirty="0"/>
              <a:t>hygieniahypoteesi</a:t>
            </a:r>
            <a:r>
              <a:rPr lang="fi-FI" dirty="0"/>
              <a:t>)</a:t>
            </a:r>
          </a:p>
          <a:p>
            <a:r>
              <a:rPr lang="fi-FI" dirty="0"/>
              <a:t>huomattavasti yleisempiä teollisuusmaissa kuin kehitysmaissa</a:t>
            </a:r>
          </a:p>
          <a:p>
            <a:r>
              <a:rPr lang="fi-FI" b="1" dirty="0"/>
              <a:t>HIV-infektio</a:t>
            </a:r>
          </a:p>
          <a:p>
            <a:pPr lvl="1"/>
            <a:r>
              <a:rPr lang="fi-FI" dirty="0" err="1"/>
              <a:t>HI-virus</a:t>
            </a:r>
            <a:r>
              <a:rPr lang="fi-FI" dirty="0"/>
              <a:t> pystyy tunkeutumaan T-auttajavalkosoluihin ja tuhoamaan niitä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immuunikato</a:t>
            </a:r>
            <a:r>
              <a:rPr lang="fi-FI" dirty="0">
                <a:sym typeface="Wingdings" panose="05000000000000000000" pitchFamily="2" charset="2"/>
              </a:rPr>
              <a:t>  hoitamattomana </a:t>
            </a:r>
            <a:r>
              <a:rPr lang="fi-FI" b="1" dirty="0">
                <a:sym typeface="Wingdings" panose="05000000000000000000" pitchFamily="2" charset="2"/>
              </a:rPr>
              <a:t>AIDS</a:t>
            </a:r>
            <a:r>
              <a:rPr lang="fi-FI" dirty="0">
                <a:sym typeface="Wingdings" panose="05000000000000000000" pitchFamily="2" charset="2"/>
              </a:rPr>
              <a:t> (kuolee lopulta johonkin tartuntatautiin)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infektio on pysyvä, mutta taudin eteneminen </a:t>
            </a:r>
            <a:r>
              <a:rPr lang="fi-FI" dirty="0" err="1">
                <a:sym typeface="Wingdings" panose="05000000000000000000" pitchFamily="2" charset="2"/>
              </a:rPr>
              <a:t>AIDS-vaiheeseen</a:t>
            </a:r>
            <a:r>
              <a:rPr lang="fi-FI" dirty="0">
                <a:sym typeface="Wingdings" panose="05000000000000000000" pitchFamily="2" charset="2"/>
              </a:rPr>
              <a:t> voidaan estää useiden lääkkeiden yhdistelmähoidolla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570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Rokotus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tehokkain suoja tarttuvia tauteja vastaan</a:t>
            </a:r>
          </a:p>
          <a:p>
            <a:r>
              <a:rPr lang="fi-FI" dirty="0"/>
              <a:t>pieni määrä joko </a:t>
            </a:r>
            <a:r>
              <a:rPr lang="fi-FI" b="1" dirty="0"/>
              <a:t>tapettuja tai heikennettyjä bakteereja tai viruksia </a:t>
            </a:r>
            <a:r>
              <a:rPr lang="fi-FI" dirty="0">
                <a:sym typeface="Wingdings" panose="05000000000000000000" pitchFamily="2" charset="2"/>
              </a:rPr>
              <a:t> immuunivaste</a:t>
            </a:r>
          </a:p>
          <a:p>
            <a:r>
              <a:rPr lang="fi-FI" dirty="0"/>
              <a:t>joissakin taudeissa suoja kestää koko eliniän, toiset taudit tarvitsevat tehosterokotteen määräajoin</a:t>
            </a:r>
          </a:p>
          <a:p>
            <a:r>
              <a:rPr lang="fi-FI" dirty="0"/>
              <a:t>suoja harvoin täydellinen, estää kuitenkin vaarallisimpien tautimuotojen ja jälkitautien kehittymisen</a:t>
            </a:r>
          </a:p>
          <a:p>
            <a:r>
              <a:rPr lang="fi-FI" dirty="0"/>
              <a:t>usein lieviä oireita (esim. punoitus, kuumotus, lämmönnousu) – merkkejä immuunivasteen aktivoitumisesta, menevät itsestään ohi</a:t>
            </a:r>
          </a:p>
          <a:p>
            <a:r>
              <a:rPr lang="fi-FI" dirty="0"/>
              <a:t>haittavaikutuksia vain hyvin pienellä osalla rokotetuista</a:t>
            </a:r>
          </a:p>
          <a:p>
            <a:r>
              <a:rPr lang="fi-FI" dirty="0"/>
              <a:t>suhteellisen riskin näkökulma: taudin sairastaminen kymmeniä tai joskus jopa satoja kertoja vaarallisempaa kuin rokotteen saaminen</a:t>
            </a:r>
          </a:p>
          <a:p>
            <a:r>
              <a:rPr lang="fi-FI" b="1" dirty="0"/>
              <a:t>kansallinen rokotusohjelma</a:t>
            </a:r>
          </a:p>
          <a:p>
            <a:r>
              <a:rPr lang="fi-FI" dirty="0"/>
              <a:t>riittävä</a:t>
            </a:r>
            <a:r>
              <a:rPr lang="fi-FI" b="1" dirty="0"/>
              <a:t> rokotuskattavuus </a:t>
            </a:r>
            <a:r>
              <a:rPr lang="fi-FI" dirty="0"/>
              <a:t>(yli 90 %) </a:t>
            </a:r>
            <a:r>
              <a:rPr lang="fi-FI" b="1" dirty="0">
                <a:sym typeface="Wingdings" panose="05000000000000000000" pitchFamily="2" charset="2"/>
              </a:rPr>
              <a:t> laumaidentiteetti </a:t>
            </a:r>
            <a:r>
              <a:rPr lang="fi-FI" dirty="0">
                <a:sym typeface="Wingdings" panose="05000000000000000000" pitchFamily="2" charset="2"/>
              </a:rPr>
              <a:t>eli rokote suojaa myös rokottamattomia ihmisiä, jos pysyvät rokotetun ”lauman” sisällä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890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Tartuntatautien ehkäisy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uusia tauteja kehittyy ja tartuntataudit leviävät nykyään nopeammin kuin koskaan aikaisemmin</a:t>
            </a:r>
          </a:p>
          <a:p>
            <a:r>
              <a:rPr lang="fi-FI" dirty="0"/>
              <a:t>aikaisemmin tunnettuja, jo voitetuksi luultuja taudinaiheuttajia (esim. tuberkuloosi) tullut takaisin antibiooteille vastustuskykyisinä kantoina (</a:t>
            </a:r>
            <a:r>
              <a:rPr lang="fi-FI" b="1" dirty="0"/>
              <a:t>mikrobilääkeresistenssi</a:t>
            </a:r>
            <a:r>
              <a:rPr lang="fi-FI" dirty="0"/>
              <a:t>)</a:t>
            </a:r>
          </a:p>
          <a:p>
            <a:r>
              <a:rPr lang="fi-FI" b="1" dirty="0"/>
              <a:t>WHO:n kansainvälinen terveyssäännöstö </a:t>
            </a:r>
            <a:r>
              <a:rPr lang="fi-FI" dirty="0"/>
              <a:t>eli terveyttä uhkaavien hätätilanteiden koordinointia koskeva sopimus</a:t>
            </a:r>
          </a:p>
          <a:p>
            <a:pPr lvl="1"/>
            <a:r>
              <a:rPr lang="fi-FI" dirty="0"/>
              <a:t>kriteerit, milloin WHO:lle on ilmoitettava vaaratilanteesta </a:t>
            </a:r>
            <a:br>
              <a:rPr lang="fi-FI" dirty="0"/>
            </a:br>
            <a:r>
              <a:rPr lang="fi-FI" dirty="0"/>
              <a:t>(esim. pandemiavaaraa aiheuttavasta epidemiasta) </a:t>
            </a:r>
          </a:p>
          <a:p>
            <a:pPr lvl="1"/>
            <a:r>
              <a:rPr lang="fi-FI" dirty="0"/>
              <a:t>hätätilanteissa WHO voi rajoittaa ihmisten ja tavaroiden liikkumista rajojen yli</a:t>
            </a:r>
          </a:p>
          <a:p>
            <a:r>
              <a:rPr lang="fi-FI" dirty="0"/>
              <a:t>Suomen </a:t>
            </a:r>
            <a:r>
              <a:rPr lang="fi-FI" b="1" dirty="0"/>
              <a:t>tartuntatauti- ja terveydensuojelulait</a:t>
            </a:r>
          </a:p>
        </p:txBody>
      </p:sp>
    </p:spTree>
    <p:extLst>
      <p:ext uri="{BB962C8B-B14F-4D97-AF65-F5344CB8AC3E}">
        <p14:creationId xmlns:p14="http://schemas.microsoft.com/office/powerpoint/2010/main" val="112387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Tartunta- eli infektiotaudit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/>
              <a:t>yleisimpiä sairauksia kaikkialla maailmassa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/>
              <a:t>yhä yleinen kuolinsyy kaikkein köyhimmissä maissa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/>
              <a:t>teollisuusmaissa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2500" dirty="0"/>
              <a:t>elintason nousu, hygienian parantuminen, rokotukset, antibiootit, terveydenhuollon kehittyminen vähentäneet kuolemanvaaraa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2500" dirty="0"/>
              <a:t>aiheuttavat huomattavan osan sairauspoissaoloista</a:t>
            </a:r>
          </a:p>
          <a:p>
            <a:pPr marL="743130" lvl="1" indent="-342720">
              <a:buClr>
                <a:srgbClr val="000000"/>
              </a:buClr>
              <a:buFont typeface="Arial"/>
              <a:buChar char="•"/>
            </a:pPr>
            <a:r>
              <a:rPr lang="fi-FI" sz="2500" dirty="0"/>
              <a:t>kuormittavat etenkin terveyskeskusten palveluja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fi-FI" sz="2900" dirty="0"/>
              <a:t>monien kroonisten, aiemmin ei-tarttuviksi luultujen sairauksien aiheuttajaksi paljastunut virus- tai bakteeritartunta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Patogeeniset mikrobit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mikrobeista vain </a:t>
            </a:r>
            <a:r>
              <a:rPr lang="fi-FI" b="1" dirty="0"/>
              <a:t>patogeeniset</a:t>
            </a:r>
            <a:r>
              <a:rPr lang="fi-FI" dirty="0"/>
              <a:t> aiheuttavat tauteja</a:t>
            </a:r>
          </a:p>
          <a:p>
            <a:pPr lvl="1"/>
            <a:r>
              <a:rPr lang="fi-FI" dirty="0"/>
              <a:t>virukset</a:t>
            </a:r>
          </a:p>
          <a:p>
            <a:pPr lvl="1"/>
            <a:r>
              <a:rPr lang="fi-FI" dirty="0"/>
              <a:t>monet bakteerit</a:t>
            </a:r>
          </a:p>
          <a:p>
            <a:pPr lvl="1"/>
            <a:r>
              <a:rPr lang="fi-FI" dirty="0"/>
              <a:t>eräät ihmisessä elävät sienet ja loiset</a:t>
            </a:r>
          </a:p>
          <a:p>
            <a:pPr lvl="1"/>
            <a:r>
              <a:rPr lang="fi-FI" dirty="0" err="1"/>
              <a:t>prionit</a:t>
            </a:r>
            <a:endParaRPr lang="fi-FI" dirty="0"/>
          </a:p>
          <a:p>
            <a:r>
              <a:rPr lang="fi-FI" dirty="0"/>
              <a:t>jokaisella mikrobilla on erilainen taudinaiheuttamiskyky eli </a:t>
            </a:r>
            <a:r>
              <a:rPr lang="fi-FI" b="1" dirty="0"/>
              <a:t>virulenssi</a:t>
            </a:r>
          </a:p>
          <a:p>
            <a:pPr lvl="1"/>
            <a:r>
              <a:rPr lang="fi-FI" dirty="0"/>
              <a:t>toisia mikrobeja tarvitaan satojatuhansia, ennen kuin aiheuttavat tartunnan, toisia tarvitaan vain muutama</a:t>
            </a:r>
          </a:p>
          <a:p>
            <a:pPr lvl="1"/>
            <a:r>
              <a:rPr lang="fi-FI" dirty="0"/>
              <a:t>voi toisinaan kehittyä (esim. harmiton mikrobi muuttuu patogeeniseksi tai lääkkeille vastustuskykyiseksi)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549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Tartunta eli infektio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elimistölle vieraita mikrobeja pääsee rikkoutuneen ihon tai limakalvojen läpi kudoksiin</a:t>
            </a:r>
          </a:p>
          <a:p>
            <a:pPr lvl="1"/>
            <a:r>
              <a:rPr lang="fi-FI" dirty="0"/>
              <a:t>sairastuuko ihminen vai ei, riippuu mikrobin </a:t>
            </a:r>
            <a:r>
              <a:rPr lang="fi-FI" b="1" dirty="0"/>
              <a:t>taudinaiheuttamiskyvyn</a:t>
            </a:r>
            <a:r>
              <a:rPr lang="fi-FI" dirty="0"/>
              <a:t> ja ihmisen puolustuskyvyn välisestä suhteesta (</a:t>
            </a:r>
            <a:r>
              <a:rPr lang="fi-FI" b="1" dirty="0"/>
              <a:t>riskiryhmät</a:t>
            </a:r>
            <a:r>
              <a:rPr lang="fi-FI" dirty="0"/>
              <a:t>)</a:t>
            </a:r>
          </a:p>
          <a:p>
            <a:r>
              <a:rPr lang="fi-FI" dirty="0"/>
              <a:t>tartunnan lähde</a:t>
            </a:r>
          </a:p>
          <a:p>
            <a:pPr lvl="1"/>
            <a:r>
              <a:rPr lang="fi-FI" dirty="0"/>
              <a:t>sairas tai tautia kantava ihminen tai eläin</a:t>
            </a:r>
          </a:p>
          <a:p>
            <a:pPr lvl="1"/>
            <a:r>
              <a:rPr lang="fi-FI" dirty="0"/>
              <a:t>mikrobien saastuttama vesi, ruoka, kosketuspinta</a:t>
            </a:r>
          </a:p>
          <a:p>
            <a:r>
              <a:rPr lang="fi-FI" b="1" dirty="0"/>
              <a:t>tartuntatapa</a:t>
            </a:r>
          </a:p>
          <a:p>
            <a:pPr lvl="1"/>
            <a:r>
              <a:rPr lang="fi-FI" dirty="0"/>
              <a:t>suora tai epäsuora</a:t>
            </a:r>
          </a:p>
          <a:p>
            <a:pPr lvl="1"/>
            <a:r>
              <a:rPr lang="fi-FI" dirty="0"/>
              <a:t>monet mikrobit leviävät useilla eri tavoilla</a:t>
            </a:r>
          </a:p>
        </p:txBody>
      </p:sp>
    </p:spTree>
    <p:extLst>
      <p:ext uri="{BB962C8B-B14F-4D97-AF65-F5344CB8AC3E}">
        <p14:creationId xmlns:p14="http://schemas.microsoft.com/office/powerpoint/2010/main" val="379049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Zoonoosit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selkärankaisesta eläimestä (esim. lintu, sika, koira, myyrä, apina) ihmisiin tarttuvia tauteja</a:t>
            </a:r>
          </a:p>
          <a:p>
            <a:r>
              <a:rPr lang="fi-FI" dirty="0"/>
              <a:t>jopa yli puolet ihmisen tartuntataudeista </a:t>
            </a:r>
          </a:p>
          <a:p>
            <a:r>
              <a:rPr lang="fi-FI" dirty="0"/>
              <a:t>melko vaarattomia eläimille – ihmisen puolustusjärjestelmä ei ole sopeutunut torjumiseen yhtä hyvin </a:t>
            </a:r>
            <a:r>
              <a:rPr lang="fi-FI" dirty="0">
                <a:sym typeface="Wingdings" panose="05000000000000000000" pitchFamily="2" charset="2"/>
              </a:rPr>
              <a:t> ihmisellä </a:t>
            </a:r>
            <a:r>
              <a:rPr lang="fi-FI" dirty="0"/>
              <a:t>usein vakavia, jopa hengenvaarallisia oireita</a:t>
            </a:r>
          </a:p>
          <a:p>
            <a:r>
              <a:rPr lang="fi-FI" dirty="0"/>
              <a:t>Suomessa vähemmän kuin monissa muissa maissa</a:t>
            </a:r>
          </a:p>
          <a:p>
            <a:pPr lvl="1"/>
            <a:r>
              <a:rPr lang="fi-FI" dirty="0"/>
              <a:t>kylmä ilmasto</a:t>
            </a:r>
          </a:p>
          <a:p>
            <a:pPr lvl="1"/>
            <a:r>
              <a:rPr lang="fi-FI" dirty="0"/>
              <a:t>pitkäjänteinen ehkäisevä kansanterveystyö </a:t>
            </a:r>
            <a:br>
              <a:rPr lang="fi-FI" dirty="0"/>
            </a:br>
            <a:r>
              <a:rPr lang="fi-FI" dirty="0"/>
              <a:t>(eri tahot terveydenhuollosta eläinlääkintään ja rehuvalvonnasta elintarvikevalvontaan)</a:t>
            </a:r>
          </a:p>
          <a:p>
            <a:r>
              <a:rPr lang="fi-FI" dirty="0"/>
              <a:t>ehkäisy suurelta osin lakisääteistä ja viranomaisten vastuulla</a:t>
            </a:r>
          </a:p>
        </p:txBody>
      </p:sp>
    </p:spTree>
    <p:extLst>
      <p:ext uri="{BB962C8B-B14F-4D97-AF65-F5344CB8AC3E}">
        <p14:creationId xmlns:p14="http://schemas.microsoft.com/office/powerpoint/2010/main" val="275519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Ruoan ja juomaveden välityksellä leviäminen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epähygieenisissä olosuhteissa taudinaiheuttajia juomaveteen tai elintarvikkeisiin</a:t>
            </a:r>
          </a:p>
          <a:p>
            <a:pPr lvl="1"/>
            <a:r>
              <a:rPr lang="fi-FI" dirty="0"/>
              <a:t>sairastunut eläin</a:t>
            </a:r>
          </a:p>
          <a:p>
            <a:pPr lvl="1"/>
            <a:r>
              <a:rPr lang="fi-FI" dirty="0"/>
              <a:t>maatilan epähygieeniset olot</a:t>
            </a:r>
          </a:p>
          <a:p>
            <a:pPr lvl="1"/>
            <a:r>
              <a:rPr lang="fi-FI" dirty="0"/>
              <a:t>kylmäkuljetusketjun katkeaminen</a:t>
            </a:r>
          </a:p>
          <a:p>
            <a:pPr lvl="1"/>
            <a:r>
              <a:rPr lang="fi-FI" dirty="0"/>
              <a:t>huonosti pestyt juurekset</a:t>
            </a:r>
          </a:p>
          <a:p>
            <a:pPr lvl="1"/>
            <a:r>
              <a:rPr lang="fi-FI" dirty="0"/>
              <a:t>ruoan riittämätön kypsentäminen</a:t>
            </a:r>
          </a:p>
          <a:p>
            <a:pPr lvl="1"/>
            <a:r>
              <a:rPr lang="fi-FI" dirty="0"/>
              <a:t>huono käsi- tai keittiöhygienia</a:t>
            </a:r>
          </a:p>
          <a:p>
            <a:r>
              <a:rPr lang="fi-FI" dirty="0"/>
              <a:t>Suomessa on tehty paljon ennalta ehkäisevää työtä</a:t>
            </a:r>
          </a:p>
          <a:p>
            <a:pPr lvl="1"/>
            <a:r>
              <a:rPr lang="fi-FI" dirty="0"/>
              <a:t>parempi tilanne kuin monissa muissa maissa</a:t>
            </a:r>
          </a:p>
          <a:p>
            <a:pPr lvl="1"/>
            <a:r>
              <a:rPr lang="fi-FI" dirty="0"/>
              <a:t>kotimaan hyvä tilanne lisää riskiä saada tautitartunta ulkomailla (suomalaisille vieras bakteerikanta </a:t>
            </a:r>
            <a:r>
              <a:rPr lang="fi-FI" dirty="0">
                <a:sym typeface="Wingdings" panose="05000000000000000000" pitchFamily="2" charset="2"/>
              </a:rPr>
              <a:t> esim. </a:t>
            </a:r>
            <a:r>
              <a:rPr lang="fi-FI" dirty="0"/>
              <a:t>suolistotulehdus eli turistiripuli)</a:t>
            </a:r>
          </a:p>
        </p:txBody>
      </p:sp>
    </p:spTree>
    <p:extLst>
      <p:ext uri="{BB962C8B-B14F-4D97-AF65-F5344CB8AC3E}">
        <p14:creationId xmlns:p14="http://schemas.microsoft.com/office/powerpoint/2010/main" val="89313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Epidemia – pandemia – </a:t>
            </a:r>
            <a:r>
              <a:rPr lang="fi-FI" b="1" dirty="0" err="1"/>
              <a:t>endemia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epidemia</a:t>
            </a:r>
            <a:r>
              <a:rPr lang="fi-FI" dirty="0"/>
              <a:t> = entuudestaan tuttua sairautta esiintyy jollakin alueella odotettua runsaammin (esim. kausi-influenssa)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pandemia</a:t>
            </a:r>
            <a:r>
              <a:rPr lang="fi-FI" dirty="0"/>
              <a:t> = uusi, helposti tarttuva tauti, alkaa tietyltä maantieteelliseltä alueelta, leviää nopeasti, 1–2 vuodessa, koko maapallolle </a:t>
            </a:r>
            <a:br>
              <a:rPr lang="fi-FI" dirty="0"/>
            </a:br>
            <a:r>
              <a:rPr lang="fi-FI" dirty="0"/>
              <a:t>(esim. lintu- ja sikainfluenssat)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err="1"/>
              <a:t>endemia</a:t>
            </a:r>
            <a:r>
              <a:rPr lang="fi-FI" dirty="0"/>
              <a:t> = tauti esiintyy tietyllä alueella jatkuvasti ja runsaasti (paikallistauti), mutta toisilla alueilla ei ollenkaan </a:t>
            </a:r>
            <a:br>
              <a:rPr lang="fi-FI" dirty="0"/>
            </a:br>
            <a:r>
              <a:rPr lang="fi-FI" dirty="0"/>
              <a:t>(esim. malaria ja </a:t>
            </a:r>
            <a:r>
              <a:rPr lang="fi-FI" dirty="0" err="1"/>
              <a:t>denguekuume</a:t>
            </a:r>
            <a:r>
              <a:rPr lang="fi-FI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488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Immuniteetti eli vastustuskyky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elimistön kyky suojautua tarttuvilta taudeilta</a:t>
            </a:r>
          </a:p>
          <a:p>
            <a:pPr lvl="1"/>
            <a:r>
              <a:rPr lang="fi-FI" b="1" dirty="0"/>
              <a:t>immuunivaste</a:t>
            </a:r>
            <a:r>
              <a:rPr lang="fi-FI" dirty="0"/>
              <a:t> (</a:t>
            </a:r>
            <a:r>
              <a:rPr lang="fi-FI" b="1" dirty="0"/>
              <a:t>valkosolut</a:t>
            </a:r>
            <a:r>
              <a:rPr lang="fi-FI" dirty="0"/>
              <a:t>) </a:t>
            </a:r>
          </a:p>
          <a:p>
            <a:pPr marL="571500" indent="-514350">
              <a:buAutoNum type="arabicPeriod"/>
            </a:pPr>
            <a:r>
              <a:rPr lang="fi-FI" b="1" dirty="0"/>
              <a:t>synnynnäinen immuniteetti</a:t>
            </a:r>
          </a:p>
          <a:p>
            <a:pPr marL="971550" lvl="1" indent="-514350"/>
            <a:r>
              <a:rPr lang="fi-FI" dirty="0"/>
              <a:t>reagoi nopeasti, toimii aina samalla tavalla</a:t>
            </a:r>
          </a:p>
          <a:p>
            <a:pPr marL="971550" lvl="1" indent="-514350"/>
            <a:r>
              <a:rPr lang="fi-FI" dirty="0"/>
              <a:t>ihon ja limakalvon hyödylliset bakteerit (</a:t>
            </a:r>
            <a:r>
              <a:rPr lang="fi-FI" b="1" dirty="0"/>
              <a:t>normaalifloora</a:t>
            </a:r>
            <a:r>
              <a:rPr lang="fi-FI" dirty="0"/>
              <a:t> eli </a:t>
            </a:r>
            <a:r>
              <a:rPr lang="fi-FI" b="1" dirty="0" err="1"/>
              <a:t>normaalimikrobisto</a:t>
            </a:r>
            <a:r>
              <a:rPr lang="fi-FI" b="1" dirty="0"/>
              <a:t>)</a:t>
            </a:r>
          </a:p>
          <a:p>
            <a:pPr marL="971550" lvl="1" indent="-514350"/>
            <a:r>
              <a:rPr lang="fi-FI" dirty="0"/>
              <a:t>antibioottikuurit ja antiseptisten pesuaineiden toistuva käyttö heikentää – </a:t>
            </a:r>
            <a:r>
              <a:rPr lang="fi-FI" b="1" dirty="0" err="1"/>
              <a:t>probioottivalmisteet</a:t>
            </a:r>
            <a:r>
              <a:rPr lang="fi-FI" dirty="0"/>
              <a:t> (esim. maitohappobakteerit) ja kuitu vahvistavat</a:t>
            </a:r>
          </a:p>
          <a:p>
            <a:pPr marL="571500" indent="-514350">
              <a:buAutoNum type="arabicPeriod"/>
            </a:pPr>
            <a:r>
              <a:rPr lang="fi-FI" b="1" dirty="0"/>
              <a:t>hankittu immuniteetti</a:t>
            </a:r>
          </a:p>
          <a:p>
            <a:pPr lvl="1"/>
            <a:r>
              <a:rPr lang="fi-FI" dirty="0"/>
              <a:t>aktivoituminen kestää joitakin päiviä</a:t>
            </a:r>
          </a:p>
          <a:p>
            <a:pPr lvl="1"/>
            <a:r>
              <a:rPr lang="fi-FI" dirty="0"/>
              <a:t>uuden taudinaiheuttajan tunnistavat erikoistuneet valkosolut </a:t>
            </a:r>
            <a:br>
              <a:rPr lang="fi-FI" dirty="0"/>
            </a:br>
            <a:r>
              <a:rPr lang="fi-FI" dirty="0"/>
              <a:t>T- ja B-solut (syöminen, vasta-aineet)</a:t>
            </a:r>
          </a:p>
          <a:p>
            <a:pPr lvl="1"/>
            <a:r>
              <a:rPr lang="fi-FI" b="1" dirty="0"/>
              <a:t>immunologinen muisti </a:t>
            </a:r>
            <a:r>
              <a:rPr lang="fi-FI" dirty="0">
                <a:sym typeface="Wingdings" panose="05000000000000000000" pitchFamily="2" charset="2"/>
              </a:rPr>
              <a:t> ihminen tulee </a:t>
            </a:r>
            <a:r>
              <a:rPr lang="fi-FI" b="1" dirty="0">
                <a:sym typeface="Wingdings" panose="05000000000000000000" pitchFamily="2" charset="2"/>
              </a:rPr>
              <a:t>immuuniksi</a:t>
            </a:r>
            <a:r>
              <a:rPr lang="fi-FI" dirty="0">
                <a:sym typeface="Wingdings" panose="05000000000000000000" pitchFamily="2" charset="2"/>
              </a:rPr>
              <a:t> ko. taudille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831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Tulehdus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kudoksiin päässeet mikrobit tai niiden erittämät myrkyt eli </a:t>
            </a:r>
            <a:r>
              <a:rPr lang="fi-FI" b="1" dirty="0"/>
              <a:t>toksiinit</a:t>
            </a:r>
            <a:r>
              <a:rPr lang="fi-FI" dirty="0"/>
              <a:t> vaurioittavat kehon soluja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akuutti tulehdus</a:t>
            </a:r>
          </a:p>
          <a:p>
            <a:pPr lvl="1"/>
            <a:r>
              <a:rPr lang="fi-FI" dirty="0"/>
              <a:t>tulehtuneen alueen verenkierto vilkastuu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valkosoluja ja puolustukseen osallistuvia aineita verisuonista kudokseen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tuhoavat vaurioituneita soluja ja infektion aiheuttajia</a:t>
            </a:r>
          </a:p>
          <a:p>
            <a:r>
              <a:rPr lang="fi-FI" dirty="0"/>
              <a:t>ihon tai nielutulehduksen oireet: punoitus, kuumotus, turvotus, kipu </a:t>
            </a:r>
          </a:p>
          <a:p>
            <a:pPr lvl="1"/>
            <a:r>
              <a:rPr lang="fi-FI" dirty="0"/>
              <a:t>usein myös yleisoireita </a:t>
            </a:r>
            <a:br>
              <a:rPr lang="fi-FI" dirty="0"/>
            </a:br>
            <a:r>
              <a:rPr lang="fi-FI" dirty="0"/>
              <a:t>(esim. lihassärky, huonovointisuus, kuume)</a:t>
            </a:r>
          </a:p>
          <a:p>
            <a:r>
              <a:rPr lang="fi-FI" b="1" dirty="0"/>
              <a:t>krooninen tulehdus </a:t>
            </a:r>
            <a:r>
              <a:rPr lang="fi-FI" dirty="0"/>
              <a:t>saattaa joskus olla elimistössä vuosikausia </a:t>
            </a:r>
            <a:br>
              <a:rPr lang="fi-FI" dirty="0"/>
            </a:br>
            <a:r>
              <a:rPr lang="fi-FI" dirty="0"/>
              <a:t>(usein matala-asteinen eikä aiheuta selviä oireita)</a:t>
            </a:r>
          </a:p>
          <a:p>
            <a:pPr lvl="1"/>
            <a:r>
              <a:rPr lang="fi-FI" dirty="0"/>
              <a:t>saattaa olla osatekijänä monissa vakavissa sairauksissa</a:t>
            </a:r>
          </a:p>
        </p:txBody>
      </p:sp>
    </p:spTree>
    <p:extLst>
      <p:ext uri="{BB962C8B-B14F-4D97-AF65-F5344CB8AC3E}">
        <p14:creationId xmlns:p14="http://schemas.microsoft.com/office/powerpoint/2010/main" val="150771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771</Words>
  <Application>Microsoft Office PowerPoint</Application>
  <PresentationFormat>Näytössä katseltava diaesitys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Terve 1: Terveyden perusteet</vt:lpstr>
      <vt:lpstr>Tartunta- eli infektiotaudit</vt:lpstr>
      <vt:lpstr>Patogeeniset mikrobit</vt:lpstr>
      <vt:lpstr>Tartunta eli infektio</vt:lpstr>
      <vt:lpstr>Zoonoosit</vt:lpstr>
      <vt:lpstr>Ruoan ja juomaveden välityksellä leviäminen</vt:lpstr>
      <vt:lpstr>Epidemia – pandemia – endemia</vt:lpstr>
      <vt:lpstr>Immuniteetti eli vastustuskyky</vt:lpstr>
      <vt:lpstr>Tulehdus</vt:lpstr>
      <vt:lpstr>Autoimmuunisairaudet</vt:lpstr>
      <vt:lpstr>Rokotus</vt:lpstr>
      <vt:lpstr>Tartuntatautien 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Zuzana</cp:lastModifiedBy>
  <cp:revision>208</cp:revision>
  <dcterms:created xsi:type="dcterms:W3CDTF">2017-06-09T06:02:13Z</dcterms:created>
  <dcterms:modified xsi:type="dcterms:W3CDTF">2021-01-20T22:05:59Z</dcterms:modified>
</cp:coreProperties>
</file>