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4" r:id="rId4"/>
    <p:sldId id="285" r:id="rId5"/>
    <p:sldId id="276" r:id="rId6"/>
    <p:sldId id="275" r:id="rId7"/>
    <p:sldId id="259" r:id="rId8"/>
    <p:sldId id="260" r:id="rId9"/>
    <p:sldId id="283" r:id="rId10"/>
    <p:sldId id="282" r:id="rId11"/>
    <p:sldId id="270" r:id="rId12"/>
    <p:sldId id="281" r:id="rId13"/>
    <p:sldId id="262" r:id="rId14"/>
    <p:sldId id="258" r:id="rId15"/>
    <p:sldId id="279" r:id="rId16"/>
    <p:sldId id="265" r:id="rId17"/>
    <p:sldId id="257" r:id="rId18"/>
    <p:sldId id="267" r:id="rId19"/>
    <p:sldId id="26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83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62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74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91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955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855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209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542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64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39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40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28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3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16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25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47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13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5A21A77-CEEA-4A5C-A4D7-C1DA145FBF03}" type="datetimeFigureOut">
              <a:rPr lang="fi-FI" smtClean="0"/>
              <a:t>21.1.2020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39704C-7893-43D9-82EE-8959FC2AE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8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JkXPyhA76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39806" y="0"/>
            <a:ext cx="9144000" cy="2387600"/>
          </a:xfrm>
        </p:spPr>
        <p:txBody>
          <a:bodyPr/>
          <a:lstStyle/>
          <a:p>
            <a:r>
              <a:rPr lang="fi-FI" dirty="0"/>
              <a:t>Alkoholi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41120" y="2877713"/>
            <a:ext cx="9144000" cy="2697480"/>
          </a:xfrm>
        </p:spPr>
        <p:txBody>
          <a:bodyPr>
            <a:normAutofit/>
          </a:bodyPr>
          <a:lstStyle/>
          <a:p>
            <a:r>
              <a:rPr lang="fi-FI" dirty="0"/>
              <a:t>Alkoholin haitat</a:t>
            </a:r>
          </a:p>
          <a:p>
            <a:r>
              <a:rPr lang="fi-FI" dirty="0"/>
              <a:t>Alkoholin kulutus</a:t>
            </a:r>
          </a:p>
          <a:p>
            <a:r>
              <a:rPr lang="fi-FI" dirty="0"/>
              <a:t>Humala</a:t>
            </a:r>
          </a:p>
          <a:p>
            <a:r>
              <a:rPr lang="fi-FI" dirty="0"/>
              <a:t>Krapula</a:t>
            </a:r>
          </a:p>
          <a:p>
            <a:r>
              <a:rPr lang="fi-FI" dirty="0"/>
              <a:t>alkoholipolitiikka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251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1217" y="0"/>
            <a:ext cx="9449426" cy="1236372"/>
          </a:xfrm>
        </p:spPr>
        <p:txBody>
          <a:bodyPr/>
          <a:lstStyle/>
          <a:p>
            <a:r>
              <a:rPr lang="fi-FI" dirty="0"/>
              <a:t>Muut Alkoholihaitat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3" y="1030310"/>
            <a:ext cx="4394211" cy="5640946"/>
          </a:xfrm>
        </p:spPr>
      </p:pic>
    </p:spTree>
    <p:extLst>
      <p:ext uri="{BB962C8B-B14F-4D97-AF65-F5344CB8AC3E}">
        <p14:creationId xmlns:p14="http://schemas.microsoft.com/office/powerpoint/2010/main" val="196584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>
          <a:xfrm>
            <a:off x="2199992" y="184149"/>
            <a:ext cx="7947435" cy="53112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Alkoholin kulutus Suomessa</a:t>
            </a:r>
            <a:endParaRPr lang="fi-FI" altLang="fi-FI" sz="2800" dirty="0">
              <a:latin typeface="Cambria" panose="02040503050406030204" pitchFamily="18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1774825" y="6308726"/>
            <a:ext cx="2057400" cy="365125"/>
          </a:xfrm>
        </p:spPr>
        <p:txBody>
          <a:bodyPr/>
          <a:lstStyle/>
          <a:p>
            <a:pPr algn="l">
              <a:defRPr/>
            </a:pPr>
            <a:fld id="{5F70C3FD-390F-4326-9805-67CD7C95E360}" type="slidenum">
              <a:rPr lang="fi-FI"/>
              <a:pPr algn="l">
                <a:defRPr/>
              </a:pPr>
              <a:t>11</a:t>
            </a:fld>
            <a:endParaRPr lang="fi-FI" dirty="0"/>
          </a:p>
        </p:txBody>
      </p:sp>
      <p:pic>
        <p:nvPicPr>
          <p:cNvPr id="4" name="Sisällön paikkamerkki 3" descr="Sivu 16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95" y="895052"/>
            <a:ext cx="6254750" cy="4103687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Suorakulmio 5"/>
          <p:cNvSpPr/>
          <p:nvPr/>
        </p:nvSpPr>
        <p:spPr>
          <a:xfrm>
            <a:off x="6177137" y="5126935"/>
            <a:ext cx="5893806" cy="1548142"/>
          </a:xfrm>
          <a:prstGeom prst="rect">
            <a:avLst/>
          </a:prstGeom>
          <a:solidFill>
            <a:srgbClr val="33A9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Miten suomalaisten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alkoholin kulutus on muuttunut vuosina 1960–2014? 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Kirja s.131/5a,b,c ja d </a:t>
            </a:r>
          </a:p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Pohdi, mitkä tekijät selittävät näitä muutoksia.</a:t>
            </a:r>
          </a:p>
          <a:p>
            <a:pPr algn="ctr">
              <a:defRPr/>
            </a:pP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ECF0CB-ED6D-45B2-B34B-C1B5C012DA2C}"/>
              </a:ext>
            </a:extLst>
          </p:cNvPr>
          <p:cNvSpPr txBox="1">
            <a:spLocks/>
          </p:cNvSpPr>
          <p:nvPr/>
        </p:nvSpPr>
        <p:spPr>
          <a:xfrm>
            <a:off x="811875" y="1021502"/>
            <a:ext cx="3346275" cy="554072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i-FI" sz="1500" b="1"/>
              <a:t>tilastoitu</a:t>
            </a:r>
            <a:r>
              <a:rPr lang="fi-FI" sz="1500"/>
              <a:t> kulutus noin 9 litraa puhdasta alkoholia vuodessa jokaista yli 15-vuotiasta asukasta kohden </a:t>
            </a:r>
            <a:br>
              <a:rPr lang="fi-FI" sz="1500"/>
            </a:br>
            <a:r>
              <a:rPr lang="fi-FI" sz="1500"/>
              <a:t>(esim. noin 25 litraa väkevää viinaa)</a:t>
            </a:r>
          </a:p>
          <a:p>
            <a:r>
              <a:rPr lang="fi-FI" sz="1500" b="1"/>
              <a:t>tilastoimaton</a:t>
            </a:r>
            <a:r>
              <a:rPr lang="fi-FI" sz="1500"/>
              <a:t> kulutus (esim. matkustajien ulkomailta tuodut alkoholijuomat, kotivalmistus, salakuljetus)</a:t>
            </a:r>
            <a:br>
              <a:rPr lang="fi-FI" sz="1500"/>
            </a:br>
            <a:r>
              <a:rPr lang="fi-FI" sz="1500">
                <a:sym typeface="Wingdings" panose="05000000000000000000" pitchFamily="2" charset="2"/>
              </a:rPr>
              <a:t> </a:t>
            </a:r>
            <a:r>
              <a:rPr lang="fi-FI" sz="1500"/>
              <a:t>kokonaiskulutus noin 11 litraa</a:t>
            </a:r>
          </a:p>
          <a:p>
            <a:endParaRPr lang="fi-FI" sz="1500"/>
          </a:p>
          <a:p>
            <a:r>
              <a:rPr lang="fi-FI" sz="1500" b="1"/>
              <a:t>erot yksilöiden välillä suuria</a:t>
            </a:r>
          </a:p>
          <a:p>
            <a:pPr lvl="1"/>
            <a:r>
              <a:rPr lang="fi-FI" sz="1500"/>
              <a:t>noin 10 % suomalaisista täysin raittiita</a:t>
            </a:r>
          </a:p>
          <a:p>
            <a:pPr lvl="1"/>
            <a:r>
              <a:rPr lang="fi-FI" sz="1500"/>
              <a:t>miesten (20 % käyttää yli riskirajan) suurempaa kuin </a:t>
            </a:r>
            <a:br>
              <a:rPr lang="fi-FI" sz="1500"/>
            </a:br>
            <a:r>
              <a:rPr lang="fi-FI" sz="1500"/>
              <a:t>naisten (noin 15 % käyttää yli riskirajan)</a:t>
            </a:r>
          </a:p>
          <a:p>
            <a:pPr lvl="1"/>
            <a:r>
              <a:rPr lang="fi-FI" sz="1500"/>
              <a:t>alkoholisteja (alkoholista riippuvaisia) miehistä 6 %, naisista 2 %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65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11" y="528034"/>
            <a:ext cx="8172910" cy="5691152"/>
          </a:xfrm>
        </p:spPr>
      </p:pic>
    </p:spTree>
    <p:extLst>
      <p:ext uri="{BB962C8B-B14F-4D97-AF65-F5344CB8AC3E}">
        <p14:creationId xmlns:p14="http://schemas.microsoft.com/office/powerpoint/2010/main" val="85094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8482E5E-40F7-41F5-BEAF-F6B38C2E8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55" y="317478"/>
            <a:ext cx="6733354" cy="325501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D36DE35-064F-4864-9FCA-37E53FEC466C}"/>
              </a:ext>
            </a:extLst>
          </p:cNvPr>
          <p:cNvSpPr txBox="1"/>
          <p:nvPr/>
        </p:nvSpPr>
        <p:spPr>
          <a:xfrm>
            <a:off x="6636512" y="3839896"/>
            <a:ext cx="4200808" cy="268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400" b="1" dirty="0"/>
              <a:t>RISKIKULUTUS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Yksi alkoholiannos vastaa yhtä ravintola-annosta </a:t>
            </a:r>
          </a:p>
          <a:p>
            <a:pPr>
              <a:defRPr/>
            </a:pPr>
            <a:r>
              <a:rPr lang="fi-FI" sz="1400" dirty="0"/>
              <a:t>      (4 cl väkeviä) ja sisältää noin 12 grammaa alkoholia.</a:t>
            </a:r>
          </a:p>
          <a:p>
            <a:pPr>
              <a:defRPr/>
            </a:pPr>
            <a:r>
              <a:rPr lang="fi-FI" sz="1400" b="1" dirty="0"/>
              <a:t>Suurkuluttaja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on nainen, joka nauttii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1400" b="1" dirty="0"/>
              <a:t>kerralla 5 </a:t>
            </a:r>
            <a:r>
              <a:rPr lang="fi-FI" sz="1400" dirty="0"/>
              <a:t>alkoholiannosta tai enemmän tai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yli 16 alkoholiannosta viikossa.</a:t>
            </a:r>
            <a:endParaRPr lang="fi-FI" sz="14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on mies, joka nauttii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1400" b="1" dirty="0"/>
              <a:t>kerralla 7 </a:t>
            </a:r>
            <a:r>
              <a:rPr lang="fi-FI" sz="1400" dirty="0"/>
              <a:t>alkoholiannosta tai enemmän tai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yli 24 alkoholiannosta viikossa </a:t>
            </a:r>
          </a:p>
          <a:p>
            <a:pPr lvl="1">
              <a:lnSpc>
                <a:spcPct val="80000"/>
              </a:lnSpc>
              <a:defRPr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8A3A479-68A8-47F1-8044-9C03A593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55" y="3852863"/>
            <a:ext cx="3346276" cy="27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7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shutterstock_9688616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125538"/>
            <a:ext cx="48974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58482"/>
            <a:ext cx="9605726" cy="9223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000" dirty="0">
                <a:latin typeface="Cambria" panose="02040503050406030204" pitchFamily="18" charset="0"/>
                <a:cs typeface="Times New Roman" pitchFamily="18" charset="0"/>
              </a:rPr>
              <a:t>Humala (</a:t>
            </a:r>
            <a:r>
              <a:rPr lang="fi-FI" sz="2000" cap="none" dirty="0"/>
              <a:t>myrkytystila, jossa keskushermoston toiminta häiriintyy) </a:t>
            </a:r>
            <a:br>
              <a:rPr lang="fi-FI" sz="2000" dirty="0"/>
            </a:br>
            <a:r>
              <a:rPr lang="fi-FI" sz="2000" dirty="0">
                <a:latin typeface="Cambria" panose="02040503050406030204" pitchFamily="18" charset="0"/>
                <a:cs typeface="Times New Roman" pitchFamily="18" charset="0"/>
              </a:rPr>
              <a:t>ja sen voimakuuteen vaikuttavat tekijät</a:t>
            </a:r>
            <a:r>
              <a:rPr lang="fi-FI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1508" name="Sisällön paikkamerkki 5"/>
          <p:cNvSpPr>
            <a:spLocks noGrp="1"/>
          </p:cNvSpPr>
          <p:nvPr>
            <p:ph sz="quarter" idx="13"/>
          </p:nvPr>
        </p:nvSpPr>
        <p:spPr>
          <a:xfrm>
            <a:off x="1981200" y="1341439"/>
            <a:ext cx="8229600" cy="11509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000" b="1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1703388" y="6242051"/>
            <a:ext cx="2057400" cy="365125"/>
          </a:xfrm>
        </p:spPr>
        <p:txBody>
          <a:bodyPr/>
          <a:lstStyle/>
          <a:p>
            <a:pPr algn="l">
              <a:defRPr/>
            </a:pPr>
            <a:fld id="{B991A71A-5074-4737-8594-1BC7738F3C20}" type="slidenum">
              <a:rPr lang="fi-FI"/>
              <a:pPr algn="l">
                <a:defRPr/>
              </a:pPr>
              <a:t>14</a:t>
            </a:fld>
            <a:endParaRPr lang="fi-FI" dirty="0"/>
          </a:p>
        </p:txBody>
      </p:sp>
      <p:sp>
        <p:nvSpPr>
          <p:cNvPr id="9" name="Tekstikehys 8"/>
          <p:cNvSpPr txBox="1"/>
          <p:nvPr/>
        </p:nvSpPr>
        <p:spPr>
          <a:xfrm>
            <a:off x="7824788" y="1557338"/>
            <a:ext cx="2159000" cy="400050"/>
          </a:xfrm>
          <a:prstGeom prst="rect">
            <a:avLst/>
          </a:prstGeom>
          <a:solidFill>
            <a:srgbClr val="33A9C3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Sietokyky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7824788" y="2205038"/>
            <a:ext cx="2159000" cy="1016000"/>
          </a:xfrm>
          <a:prstGeom prst="rect">
            <a:avLst/>
          </a:prstGeom>
          <a:solidFill>
            <a:srgbClr val="33A9C3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Sukupuoli</a:t>
            </a:r>
          </a:p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Paino</a:t>
            </a:r>
          </a:p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Ikä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7824788" y="3573463"/>
            <a:ext cx="2159000" cy="1016000"/>
          </a:xfrm>
          <a:prstGeom prst="rect">
            <a:avLst/>
          </a:prstGeom>
          <a:solidFill>
            <a:srgbClr val="33A9C3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Hormonaaliset tekijät</a:t>
            </a:r>
          </a:p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Unen puute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7824788" y="4941888"/>
            <a:ext cx="2159000" cy="400050"/>
          </a:xfrm>
          <a:prstGeom prst="rect">
            <a:avLst/>
          </a:prstGeom>
          <a:solidFill>
            <a:srgbClr val="33A9C3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Ruoka</a:t>
            </a:r>
          </a:p>
        </p:txBody>
      </p:sp>
      <p:sp>
        <p:nvSpPr>
          <p:cNvPr id="14" name="Nuoli oikealle 13"/>
          <p:cNvSpPr/>
          <p:nvPr/>
        </p:nvSpPr>
        <p:spPr>
          <a:xfrm>
            <a:off x="1887357" y="1785643"/>
            <a:ext cx="2303824" cy="1764300"/>
          </a:xfrm>
          <a:prstGeom prst="rightArrow">
            <a:avLst/>
          </a:prstGeom>
          <a:solidFill>
            <a:srgbClr val="33A9C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</a:rPr>
              <a:t>ALKOHOLIN MÄÄRÄ</a:t>
            </a:r>
          </a:p>
        </p:txBody>
      </p:sp>
      <p:cxnSp>
        <p:nvCxnSpPr>
          <p:cNvPr id="17" name="Suora nuoliyhdysviiva 16"/>
          <p:cNvCxnSpPr>
            <a:stCxn id="9" idx="1"/>
          </p:cNvCxnSpPr>
          <p:nvPr/>
        </p:nvCxnSpPr>
        <p:spPr>
          <a:xfrm flipH="1">
            <a:off x="7032626" y="1757364"/>
            <a:ext cx="792163" cy="44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>
            <a:off x="7175500" y="2708276"/>
            <a:ext cx="649288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7175500" y="3860801"/>
            <a:ext cx="649288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7175500" y="4797426"/>
            <a:ext cx="649288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240829" y="3418394"/>
            <a:ext cx="4774084" cy="300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dirty="0"/>
              <a:t>VOIMAKKUUS RIIPPUU VEREN ALKOHOLIPITOISUUDESTA (PROMILLET)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i-FI" sz="1600" dirty="0"/>
              <a:t>0,5 promillea </a:t>
            </a:r>
            <a:r>
              <a:rPr lang="fi-FI" sz="1600" dirty="0">
                <a:sym typeface="Wingdings" panose="05000000000000000000" pitchFamily="2" charset="2"/>
              </a:rPr>
              <a:t> puheliaisuus, estojen väheneminen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i-FI" sz="1600" dirty="0">
                <a:sym typeface="Wingdings" panose="05000000000000000000" pitchFamily="2" charset="2"/>
              </a:rPr>
              <a:t>1–2 promillea  aistit turtuvat, puheen katkonaisuus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i-FI" sz="1600" dirty="0">
                <a:sym typeface="Wingdings" panose="05000000000000000000" pitchFamily="2" charset="2"/>
              </a:rPr>
              <a:t>3 promillea  liikkeiden koordinaatio heikkenee, pahoinvointi voimistuu, sammuminen lähellä</a:t>
            </a:r>
          </a:p>
          <a:p>
            <a:pPr>
              <a:lnSpc>
                <a:spcPct val="150000"/>
              </a:lnSpc>
            </a:pPr>
            <a:r>
              <a:rPr lang="fi-FI" sz="1600" dirty="0">
                <a:sym typeface="Wingdings" panose="05000000000000000000" pitchFamily="2" charset="2"/>
              </a:rPr>
              <a:t>AIVOJEN YDINJATKEESEEN EDENNYT VAIKUTUS AIHEUTTAA HENGENVAARAN (</a:t>
            </a:r>
            <a:r>
              <a:rPr lang="fi-FI" sz="1600" b="1" dirty="0">
                <a:sym typeface="Wingdings" panose="05000000000000000000" pitchFamily="2" charset="2"/>
              </a:rPr>
              <a:t>ALKOHOLIMYRKYTYS</a:t>
            </a:r>
            <a:r>
              <a:rPr lang="fi-FI" sz="1600" dirty="0">
                <a:sym typeface="Wingdings" panose="05000000000000000000" pitchFamily="2" charset="2"/>
              </a:rPr>
              <a:t>)</a:t>
            </a:r>
            <a:endParaRPr lang="fi-FI" sz="1600" dirty="0"/>
          </a:p>
        </p:txBody>
      </p:sp>
      <p:sp>
        <p:nvSpPr>
          <p:cNvPr id="4" name="Tekstiruutu 3"/>
          <p:cNvSpPr txBox="1"/>
          <p:nvPr/>
        </p:nvSpPr>
        <p:spPr>
          <a:xfrm>
            <a:off x="8014661" y="904875"/>
            <a:ext cx="251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Alkoholitoleranssi</a:t>
            </a:r>
          </a:p>
          <a:p>
            <a:r>
              <a:rPr lang="fi-FI" dirty="0"/>
              <a:t>- sopeutuminen alkoholiin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15BF5694-0EAE-436A-9BC0-1BF201E61B4B}"/>
              </a:ext>
            </a:extLst>
          </p:cNvPr>
          <p:cNvSpPr/>
          <p:nvPr/>
        </p:nvSpPr>
        <p:spPr>
          <a:xfrm>
            <a:off x="5807869" y="5947544"/>
            <a:ext cx="625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SUOMALAISEN JUOMAKULTTUURIN PIIRRE </a:t>
            </a:r>
            <a:r>
              <a:rPr lang="fi-FI" b="1" dirty="0"/>
              <a:t>HUMALAHAKUISUUS</a:t>
            </a:r>
          </a:p>
        </p:txBody>
      </p:sp>
    </p:spTree>
    <p:extLst>
      <p:ext uri="{BB962C8B-B14F-4D97-AF65-F5344CB8AC3E}">
        <p14:creationId xmlns:p14="http://schemas.microsoft.com/office/powerpoint/2010/main" val="17090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7409" y="232152"/>
            <a:ext cx="10364451" cy="669370"/>
          </a:xfrm>
        </p:spPr>
        <p:txBody>
          <a:bodyPr/>
          <a:lstStyle/>
          <a:p>
            <a:r>
              <a:rPr lang="fi-FI" dirty="0"/>
              <a:t>Krapula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1592280" y="1319677"/>
            <a:ext cx="9530991" cy="4709587"/>
          </a:xfrm>
        </p:spPr>
        <p:txBody>
          <a:bodyPr>
            <a:normAutofit fontScale="85000" lnSpcReduction="20000"/>
          </a:bodyPr>
          <a:lstStyle/>
          <a:p>
            <a:r>
              <a:rPr lang="fi-FI" cap="none" dirty="0"/>
              <a:t>Pahoinvointi on yleensä pahimmillaan krapulassa eli humalan jälkeisessä kehon myrkytystilassa</a:t>
            </a:r>
          </a:p>
          <a:p>
            <a:pPr marL="0" indent="0">
              <a:buNone/>
            </a:pPr>
            <a:r>
              <a:rPr lang="fi-FI" cap="none" dirty="0"/>
              <a:t>    josta elimistö pyrkii selviämään.</a:t>
            </a:r>
          </a:p>
          <a:p>
            <a:r>
              <a:rPr lang="fi-FI" cap="none" dirty="0"/>
              <a:t>Alkoholi häiritsee </a:t>
            </a:r>
            <a:r>
              <a:rPr lang="fi-FI" b="1" cap="none" dirty="0"/>
              <a:t>hormonin toimintaa</a:t>
            </a:r>
            <a:r>
              <a:rPr lang="fi-FI" cap="none" dirty="0"/>
              <a:t>,  humalassa munuaiset tuottavat liikaa virtsaa ja elimistöstä poistuu liikaa nestettä, tämä kuivuminen eli </a:t>
            </a:r>
            <a:r>
              <a:rPr lang="fi-FI" b="1" cap="none" dirty="0" err="1"/>
              <a:t>dehydraatio</a:t>
            </a:r>
            <a:r>
              <a:rPr lang="fi-FI" cap="none" dirty="0"/>
              <a:t> selittää </a:t>
            </a:r>
          </a:p>
          <a:p>
            <a:pPr lvl="1"/>
            <a:r>
              <a:rPr lang="fi-FI" cap="none" dirty="0"/>
              <a:t>krapulan janoa ja päänsärkyä</a:t>
            </a:r>
            <a:r>
              <a:rPr lang="fi-FI" dirty="0"/>
              <a:t>. </a:t>
            </a:r>
          </a:p>
          <a:p>
            <a:r>
              <a:rPr lang="fi-FI" b="1" cap="none" dirty="0"/>
              <a:t>Veren sokeripitoisuus </a:t>
            </a:r>
            <a:r>
              <a:rPr lang="fi-FI" cap="none" dirty="0"/>
              <a:t>voi krapulassa laskea matalalle </a:t>
            </a:r>
          </a:p>
          <a:p>
            <a:pPr lvl="1"/>
            <a:r>
              <a:rPr lang="fi-FI" cap="none" dirty="0"/>
              <a:t>aiheuttaen hikoilua, näläntunnetta, käsien tärinää, ärtyisyyttä tai jopa vaarallisia oireita kuten sekavuutta, kouristelua ja tajuttomuutta.</a:t>
            </a:r>
            <a:r>
              <a:rPr lang="fi-FI" b="1" cap="none" dirty="0"/>
              <a:t> </a:t>
            </a:r>
          </a:p>
          <a:p>
            <a:r>
              <a:rPr lang="fi-FI" cap="none" dirty="0"/>
              <a:t>Alkoholi ärsyttää myös </a:t>
            </a:r>
            <a:r>
              <a:rPr lang="fi-FI" b="1" cap="none" dirty="0"/>
              <a:t>mahaa</a:t>
            </a:r>
            <a:endParaRPr lang="fi-FI" cap="none" dirty="0"/>
          </a:p>
          <a:p>
            <a:pPr lvl="1"/>
            <a:r>
              <a:rPr lang="fi-FI" cap="none" dirty="0"/>
              <a:t>mikä voi aiheuttaa pahoinvointia ja oksentelua. </a:t>
            </a:r>
          </a:p>
          <a:p>
            <a:r>
              <a:rPr lang="fi-FI" cap="none" dirty="0"/>
              <a:t>Saattaa aiheuttaa </a:t>
            </a:r>
            <a:r>
              <a:rPr lang="fi-FI" b="1" cap="none" dirty="0"/>
              <a:t>sydämen rytmihäiriöitä</a:t>
            </a:r>
            <a:r>
              <a:rPr lang="fi-FI" cap="none" dirty="0"/>
              <a:t>. </a:t>
            </a:r>
          </a:p>
          <a:p>
            <a:r>
              <a:rPr lang="fi-FI" cap="none" dirty="0"/>
              <a:t>Lisäksi krapula </a:t>
            </a:r>
            <a:r>
              <a:rPr lang="fi-FI" b="1" cap="none" dirty="0"/>
              <a:t>lisää sydäninfarktin </a:t>
            </a:r>
            <a:r>
              <a:rPr lang="fi-FI" cap="none" dirty="0"/>
              <a:t>ja </a:t>
            </a:r>
            <a:r>
              <a:rPr lang="fi-FI" b="1" cap="none" dirty="0"/>
              <a:t>aivohalvauksen vaaraa</a:t>
            </a:r>
            <a:r>
              <a:rPr lang="fi-FI" cap="none" dirty="0"/>
              <a:t>. </a:t>
            </a:r>
          </a:p>
          <a:p>
            <a:r>
              <a:rPr lang="fi-FI" cap="none" dirty="0"/>
              <a:t>Liikunta krapulassa on elimistölle erittäin kova, jopa hengenvaarallinen, rasitus.  </a:t>
            </a:r>
            <a:endParaRPr lang="fi-FI" b="1" cap="none" dirty="0"/>
          </a:p>
          <a:p>
            <a:endParaRPr lang="fi-FI" b="1" cap="none" dirty="0"/>
          </a:p>
          <a:p>
            <a:endParaRPr lang="fi-FI" cap="none" dirty="0"/>
          </a:p>
        </p:txBody>
      </p:sp>
    </p:spTree>
    <p:extLst>
      <p:ext uri="{BB962C8B-B14F-4D97-AF65-F5344CB8AC3E}">
        <p14:creationId xmlns:p14="http://schemas.microsoft.com/office/powerpoint/2010/main" val="90020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r>
              <a:rPr lang="fi-FI" dirty="0"/>
              <a:t>Mitä mieltä sinä olet?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1724628" y="1805652"/>
            <a:ext cx="10121932" cy="3657599"/>
          </a:xfrm>
        </p:spPr>
        <p:txBody>
          <a:bodyPr/>
          <a:lstStyle/>
          <a:p>
            <a:r>
              <a:rPr lang="fi-FI" dirty="0"/>
              <a:t>Onko alkoholin käyttö jokaisen oma asia?</a:t>
            </a:r>
          </a:p>
          <a:p>
            <a:r>
              <a:rPr lang="fi-FI" dirty="0"/>
              <a:t>Vaikuttaako kavereiden alkoholinkäyttö?</a:t>
            </a:r>
          </a:p>
          <a:p>
            <a:r>
              <a:rPr lang="fi-FI" dirty="0"/>
              <a:t>Tarvitseeko vanhempien tietää nuoren vapaa-ajasta?</a:t>
            </a:r>
          </a:p>
          <a:p>
            <a:r>
              <a:rPr lang="fi-FI" dirty="0"/>
              <a:t>Ostaisitko tai tarjoaisitko alkoholia nuorelle?</a:t>
            </a:r>
          </a:p>
          <a:p>
            <a:r>
              <a:rPr lang="fi-FI" dirty="0"/>
              <a:t>Miten vanhemmat voivat vaikuttaa?</a:t>
            </a:r>
          </a:p>
        </p:txBody>
      </p:sp>
    </p:spTree>
    <p:extLst>
      <p:ext uri="{BB962C8B-B14F-4D97-AF65-F5344CB8AC3E}">
        <p14:creationId xmlns:p14="http://schemas.microsoft.com/office/powerpoint/2010/main" val="407005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>
          <a:xfrm>
            <a:off x="2824163" y="260350"/>
            <a:ext cx="5599112" cy="865188"/>
          </a:xfrm>
        </p:spPr>
        <p:txBody>
          <a:bodyPr/>
          <a:lstStyle/>
          <a:p>
            <a:r>
              <a:rPr lang="fi-FI" altLang="fi-FI" sz="4000" dirty="0">
                <a:latin typeface="Cambria" panose="02040503050406030204" pitchFamily="18" charset="0"/>
                <a:cs typeface="Times New Roman" panose="02020603050405020304" pitchFamily="18" charset="0"/>
              </a:rPr>
              <a:t>Väittelyn aiheet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2152650" y="1614489"/>
            <a:ext cx="7886700" cy="4613275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Alkoholin mainonta tulisi kieltää.</a:t>
            </a:r>
          </a:p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Alkoholin myynti-ikäraja Suomessa tulisi laskea 16 vuoteen.</a:t>
            </a:r>
          </a:p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On hyvä, että alkoholin käyttöä voi alaikäisenä harjoitella kotona.</a:t>
            </a:r>
          </a:p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Liikennejuopumuksen rajan tulisi olla 0,2 promillea. </a:t>
            </a:r>
          </a:p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Alkoholin käytön myönteisiä puolia tuodaan liian vähän esille. </a:t>
            </a:r>
          </a:p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Odottava nainen, jolla on alkoholiongelma, tulisi viedä pakkohoitoon.</a:t>
            </a:r>
          </a:p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Alkoholin käyttö on jokaisen yksityisasia.</a:t>
            </a:r>
          </a:p>
          <a:p>
            <a:pPr>
              <a:buNone/>
              <a:defRPr/>
            </a:pPr>
            <a:r>
              <a:rPr lang="fi-FI" sz="2600" dirty="0">
                <a:latin typeface="Cambria" panose="02040503050406030204" pitchFamily="18" charset="0"/>
                <a:cs typeface="Times New Roman" pitchFamily="18" charset="0"/>
              </a:rPr>
              <a:t>•	Viiniä tulisi myydä ruokakaupoissa.</a:t>
            </a:r>
            <a:endParaRPr lang="en-US" sz="2600" dirty="0"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795463" y="6227764"/>
            <a:ext cx="2057400" cy="365125"/>
          </a:xfrm>
        </p:spPr>
        <p:txBody>
          <a:bodyPr/>
          <a:lstStyle/>
          <a:p>
            <a:pPr algn="l">
              <a:defRPr/>
            </a:pPr>
            <a:fld id="{EA5E3260-4667-4D12-9D48-DAD51BA4884F}" type="slidenum">
              <a:rPr lang="fi-FI"/>
              <a:pPr algn="l">
                <a:defRPr/>
              </a:pPr>
              <a:t>17</a:t>
            </a:fld>
            <a:endParaRPr lang="fi-FI" dirty="0"/>
          </a:p>
        </p:txBody>
      </p:sp>
      <p:sp>
        <p:nvSpPr>
          <p:cNvPr id="4" name="Pyöristetty kuvatekstisuorakulmio 3"/>
          <p:cNvSpPr/>
          <p:nvPr/>
        </p:nvSpPr>
        <p:spPr>
          <a:xfrm>
            <a:off x="8904288" y="404813"/>
            <a:ext cx="647700" cy="576262"/>
          </a:xfrm>
          <a:prstGeom prst="wedgeRoundRectCallout">
            <a:avLst>
              <a:gd name="adj1" fmla="val -1080"/>
              <a:gd name="adj2" fmla="val 84723"/>
              <a:gd name="adj3" fmla="val 16667"/>
            </a:avLst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" name="Pyöristetty kuvatekstisuorakulmio 4"/>
          <p:cNvSpPr/>
          <p:nvPr/>
        </p:nvSpPr>
        <p:spPr>
          <a:xfrm>
            <a:off x="9696450" y="404813"/>
            <a:ext cx="647700" cy="576262"/>
          </a:xfrm>
          <a:prstGeom prst="wedgeRoundRectCallout">
            <a:avLst>
              <a:gd name="adj1" fmla="val 331"/>
              <a:gd name="adj2" fmla="val 8154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1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2923661" y="0"/>
            <a:ext cx="5672137" cy="974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000" dirty="0">
                <a:latin typeface="Cambria" panose="02040503050406030204" pitchFamily="18" charset="0"/>
              </a:rPr>
              <a:t>Alkoholin terveyshaitat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1703388" y="974725"/>
            <a:ext cx="8551863" cy="541972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i-FI" sz="2400" b="1" dirty="0">
                <a:latin typeface="Cambria" panose="02040503050406030204" pitchFamily="18" charset="0"/>
                <a:cs typeface="Times New Roman" pitchFamily="18" charset="0"/>
              </a:rPr>
              <a:t> kuvaile runsaan alkoholinkäytön fyysisiä, psyykkisiä ja sosiaalisia terveyshaittoja.</a:t>
            </a:r>
          </a:p>
          <a:p>
            <a:pPr marL="0" indent="0">
              <a:buNone/>
              <a:defRPr/>
            </a:pPr>
            <a:endParaRPr lang="fi-FI" sz="2400" dirty="0">
              <a:latin typeface="Cambria" panose="02040503050406030204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Maksasairaudet, muutokset haimassa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Sydän- ja verenkiertoelimistön haitat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Lihominen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Karsinogeeni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Muutokset aivoissa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Mielenterveyden haitat 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Sosiaaliset haitat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Haitat sikiölle (FASD-</a:t>
            </a:r>
            <a:r>
              <a:rPr lang="fi-FI" sz="2200" dirty="0" err="1">
                <a:latin typeface="Cambria" panose="02040503050406030204" pitchFamily="18" charset="0"/>
                <a:cs typeface="Times New Roman" pitchFamily="18" charset="0"/>
              </a:rPr>
              <a:t>sindrooma</a:t>
            </a: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Alkoholismi </a:t>
            </a:r>
          </a:p>
          <a:p>
            <a:pPr lvl="1">
              <a:defRPr/>
            </a:pPr>
            <a:r>
              <a:rPr lang="fi-FI" sz="2200" dirty="0">
                <a:latin typeface="Cambria" panose="02040503050406030204" pitchFamily="18" charset="0"/>
                <a:cs typeface="Times New Roman" pitchFamily="18" charset="0"/>
              </a:rPr>
              <a:t>Yhteisvaikutus lääkkeiden kanssa voi olla arvaamaton ja vaarallinen</a:t>
            </a:r>
          </a:p>
          <a:p>
            <a:pPr>
              <a:defRPr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1703388" y="6296026"/>
            <a:ext cx="2057400" cy="365125"/>
          </a:xfrm>
        </p:spPr>
        <p:txBody>
          <a:bodyPr/>
          <a:lstStyle/>
          <a:p>
            <a:pPr algn="l">
              <a:defRPr/>
            </a:pPr>
            <a:fld id="{ACBED36A-FFEE-4B93-B3D3-34C293184EC4}" type="slidenum">
              <a:rPr lang="fi-FI"/>
              <a:pPr algn="l">
                <a:defRPr/>
              </a:pPr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1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Suomalainen alkoholipolitiikka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runsas alkoholin kulutus aiheuttaa suuren taloudellisen taakan yhteiskunnalle: vuosittaiset haittakustannukset jopa 1,3 miljardia euroa</a:t>
            </a:r>
          </a:p>
          <a:p>
            <a:pPr lvl="1"/>
            <a:r>
              <a:rPr lang="fi-FI" dirty="0"/>
              <a:t>suurin osa alkoholihaitoista syntyy valtaväestön alkoholinkulutuksesta</a:t>
            </a:r>
          </a:p>
          <a:p>
            <a:r>
              <a:rPr lang="fi-FI" b="1" dirty="0"/>
              <a:t>alkoholilaki</a:t>
            </a:r>
            <a:r>
              <a:rPr lang="fi-FI" dirty="0"/>
              <a:t> vuodelta 1995 – täydennetty useasti</a:t>
            </a:r>
          </a:p>
          <a:p>
            <a:pPr lvl="1"/>
            <a:r>
              <a:rPr lang="fi-FI" dirty="0"/>
              <a:t>valtion monopolijärjestelmä (Alko)</a:t>
            </a:r>
          </a:p>
          <a:p>
            <a:pPr lvl="1"/>
            <a:r>
              <a:rPr lang="fi-FI" dirty="0"/>
              <a:t>alkoholin saannin rajoittaminen ja alkoholijuomien korkea verotus</a:t>
            </a:r>
          </a:p>
          <a:p>
            <a:pPr lvl="1"/>
            <a:r>
              <a:rPr lang="fi-FI" dirty="0"/>
              <a:t>myynnin ja anniskelun valvominen, ikärajat</a:t>
            </a:r>
          </a:p>
          <a:p>
            <a:pPr lvl="1"/>
            <a:r>
              <a:rPr lang="fi-FI" dirty="0"/>
              <a:t>tiedon lisääminen alkoholin vaaroista</a:t>
            </a:r>
          </a:p>
          <a:p>
            <a:pPr lvl="1"/>
            <a:r>
              <a:rPr lang="fi-FI" dirty="0"/>
              <a:t>apua ja tukea alkoholiongelmista eroon pääsemiseksi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3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22749" y="206394"/>
            <a:ext cx="7250806" cy="630734"/>
          </a:xfrm>
        </p:spPr>
        <p:txBody>
          <a:bodyPr>
            <a:normAutofit/>
          </a:bodyPr>
          <a:lstStyle/>
          <a:p>
            <a:r>
              <a:rPr lang="fi-FI" sz="2800" dirty="0"/>
              <a:t>Alkoholi  nautintoaineena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7" y="0"/>
            <a:ext cx="3965122" cy="5368705"/>
          </a:xfrm>
        </p:spPr>
      </p:pic>
      <p:sp>
        <p:nvSpPr>
          <p:cNvPr id="7" name="Tekstiruutu 6"/>
          <p:cNvSpPr txBox="1"/>
          <p:nvPr/>
        </p:nvSpPr>
        <p:spPr>
          <a:xfrm>
            <a:off x="4608215" y="1605712"/>
            <a:ext cx="7032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Alkoholijuomien alkoholipitoisuus ilmaistaan tilavuusprosentteina.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Tilavuusprosentti ilmaisee, kuinka monta millilitraa puhdasta alkoholia (etanoli) on 100ml (10cl/1dl) liuosta. Tämän perusteella: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jaetaan mietoihin ja väkeviin alkoholijuomiin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Mietojen juomien tilavuusprosentti on enintään 22 %.</a:t>
            </a:r>
          </a:p>
          <a:p>
            <a:r>
              <a:rPr lang="fi-FI" sz="2000" dirty="0"/>
              <a:t>    Esim. Yhden litran viinipullossa, jonka tilavuusprosentti on 11,     </a:t>
            </a:r>
          </a:p>
          <a:p>
            <a:r>
              <a:rPr lang="fi-FI" sz="2000" dirty="0"/>
              <a:t>    on 1,1 dl puhdasta etyylialkoholia ja 8,9 dl muuta nestettä</a:t>
            </a:r>
          </a:p>
          <a:p>
            <a:r>
              <a:rPr lang="fi-FI" sz="2000" dirty="0"/>
              <a:t>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4938684" y="721387"/>
            <a:ext cx="3548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https://youtu.be/TJkXPyhA764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51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4" y="232152"/>
            <a:ext cx="10364451" cy="695128"/>
          </a:xfrm>
        </p:spPr>
        <p:txBody>
          <a:bodyPr/>
          <a:lstStyle/>
          <a:p>
            <a:r>
              <a:rPr lang="fi-FI" dirty="0"/>
              <a:t>Alkoholin käytön muodot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11369" y="1339404"/>
            <a:ext cx="10466231" cy="4451796"/>
          </a:xfrm>
        </p:spPr>
        <p:txBody>
          <a:bodyPr/>
          <a:lstStyle/>
          <a:p>
            <a:r>
              <a:rPr lang="fi-FI" dirty="0" err="1"/>
              <a:t>KohtuukäYttö</a:t>
            </a:r>
            <a:endParaRPr lang="fi-FI" dirty="0"/>
          </a:p>
          <a:p>
            <a:pPr lvl="1"/>
            <a:r>
              <a:rPr lang="fi-FI" cap="none" dirty="0"/>
              <a:t>stressin lievittäjä, sosiaalisen kanssakäymisen helpottaja</a:t>
            </a:r>
          </a:p>
          <a:p>
            <a:r>
              <a:rPr lang="fi-FI" dirty="0" err="1"/>
              <a:t>OngelmakäYttö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2" y="2820473"/>
            <a:ext cx="6593179" cy="283274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25" y="3810771"/>
            <a:ext cx="3569675" cy="13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Alkoholin fyysisiä terveyshaittoja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2214695"/>
            <a:ext cx="10364452" cy="3576506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akuutteja</a:t>
            </a:r>
          </a:p>
          <a:p>
            <a:pPr lvl="1"/>
            <a:r>
              <a:rPr lang="fi-FI" dirty="0"/>
              <a:t>reaktiokyvyn ja liikkeiden hallinnan sekä aistitoiminnan heikkeneminen</a:t>
            </a:r>
          </a:p>
          <a:p>
            <a:pPr lvl="1"/>
            <a:r>
              <a:rPr lang="fi-FI" dirty="0"/>
              <a:t>pahoinvointi </a:t>
            </a:r>
            <a:br>
              <a:rPr lang="fi-FI" dirty="0"/>
            </a:br>
            <a:r>
              <a:rPr lang="fi-FI" dirty="0"/>
              <a:t>(esim. </a:t>
            </a:r>
            <a:r>
              <a:rPr lang="fi-FI" b="1" dirty="0"/>
              <a:t>krapulan</a:t>
            </a:r>
            <a:r>
              <a:rPr lang="fi-FI" dirty="0"/>
              <a:t> voimakkuus riippuu käytetyn alkoholin määrästä)</a:t>
            </a:r>
          </a:p>
          <a:p>
            <a:pPr lvl="1"/>
            <a:r>
              <a:rPr lang="fi-FI" dirty="0"/>
              <a:t>sydämen rytmihäiriöt</a:t>
            </a:r>
          </a:p>
          <a:p>
            <a:r>
              <a:rPr lang="fi-FI" b="1" dirty="0"/>
              <a:t>kroonisia</a:t>
            </a:r>
          </a:p>
          <a:p>
            <a:pPr lvl="1"/>
            <a:r>
              <a:rPr lang="fi-FI" dirty="0"/>
              <a:t>syövät, maksasairaudet (esim. </a:t>
            </a:r>
            <a:r>
              <a:rPr lang="fi-FI" b="1" dirty="0"/>
              <a:t>kirroosi</a:t>
            </a:r>
            <a:r>
              <a:rPr lang="fi-FI" dirty="0"/>
              <a:t>) sekä sydän- ja verisuonielimistön sairaudet</a:t>
            </a:r>
          </a:p>
          <a:p>
            <a:pPr lvl="1"/>
            <a:r>
              <a:rPr lang="fi-FI" dirty="0"/>
              <a:t>etanoli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 err="1"/>
              <a:t>asetaldehydi</a:t>
            </a:r>
            <a:r>
              <a:rPr lang="fi-FI" dirty="0"/>
              <a:t> (voimakas karsinogeeni)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/>
              <a:t>syöpäkasvainten kehittymisen riski erityisesti ruoansulatuskanavassa</a:t>
            </a:r>
          </a:p>
          <a:p>
            <a:pPr lvl="1"/>
            <a:r>
              <a:rPr lang="fi-FI" dirty="0"/>
              <a:t>sydänlihaksen paksuuntuminen ja sydämen laajentuminen 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hengenahdistus rasituksessa </a:t>
            </a:r>
            <a:endParaRPr lang="fi-FI" dirty="0"/>
          </a:p>
          <a:p>
            <a:pPr lvl="1"/>
            <a:r>
              <a:rPr lang="fi-FI" b="1" dirty="0"/>
              <a:t>haimatulehdus</a:t>
            </a:r>
          </a:p>
          <a:p>
            <a:pPr lvl="1"/>
            <a:r>
              <a:rPr lang="fi-FI" dirty="0"/>
              <a:t>vaikutus aivojen kehitykseen erityisesti nuorilla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91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12" y="461604"/>
            <a:ext cx="7986943" cy="5193866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55" y="5655470"/>
            <a:ext cx="14001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2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3360" y="0"/>
            <a:ext cx="8777614" cy="1007083"/>
          </a:xfrm>
        </p:spPr>
        <p:txBody>
          <a:bodyPr>
            <a:normAutofit/>
          </a:bodyPr>
          <a:lstStyle/>
          <a:p>
            <a:r>
              <a:rPr lang="fi-FI" sz="2800" dirty="0"/>
              <a:t>Alkoholin terveysvaikutukset yksilölle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5305077"/>
              </p:ext>
            </p:extLst>
          </p:nvPr>
        </p:nvGraphicFramePr>
        <p:xfrm>
          <a:off x="746973" y="826780"/>
          <a:ext cx="9961668" cy="552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Akuutit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Krooniset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45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Reaktiokyvyn</a:t>
                      </a:r>
                      <a:r>
                        <a:rPr lang="fi-FI" sz="1600" baseline="0" dirty="0">
                          <a:solidFill>
                            <a:schemeClr val="tx1"/>
                          </a:solidFill>
                        </a:rPr>
                        <a:t> ja liikkeiden hallinnan    </a:t>
                      </a:r>
                    </a:p>
                    <a:p>
                      <a:r>
                        <a:rPr lang="fi-FI" sz="1600" baseline="0" dirty="0">
                          <a:solidFill>
                            <a:schemeClr val="tx1"/>
                          </a:solidFill>
                        </a:rPr>
                        <a:t>   heikkeneminen</a:t>
                      </a:r>
                      <a:endParaRPr lang="fi-FI" sz="1600" dirty="0">
                        <a:solidFill>
                          <a:schemeClr val="accent3"/>
                        </a:solidFill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Syövät (etanoli muuntuu elimistössä 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asetaldehydiksi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sz="1600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joka on voimakas karsinogeeni,</a:t>
                      </a:r>
                      <a:r>
                        <a:rPr lang="fi-FI" sz="1600" baseline="0" dirty="0">
                          <a:solidFill>
                            <a:schemeClr val="tx1"/>
                          </a:solidFill>
                        </a:rPr>
                        <a:t> aiheuttaa   </a:t>
                      </a:r>
                    </a:p>
                    <a:p>
                      <a:r>
                        <a:rPr lang="fi-FI" sz="1600" baseline="0" dirty="0">
                          <a:solidFill>
                            <a:schemeClr val="tx1"/>
                          </a:solidFill>
                        </a:rPr>
                        <a:t>   ruoansulatuskanavan syöpä)</a:t>
                      </a: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272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 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Pahoinvointi, r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ipuli</a:t>
                      </a: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Maksasairaudet (maksakirroosi)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877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Päänsärky</a:t>
                      </a:r>
                      <a:endParaRPr lang="fi-FI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Sydän- ja verisuonisairaudet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272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Väsymys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Aivo- ja hermostovauriot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0166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fi-FI" sz="1600" b="1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/>
                        <a:t>pieni määrä alkoholia voi juomisen aluksi aiheuttaa   </a:t>
                      </a:r>
                    </a:p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fi-FI" sz="1600" baseline="0" dirty="0"/>
                        <a:t>   </a:t>
                      </a:r>
                      <a:r>
                        <a:rPr lang="fi-FI" sz="1600" dirty="0"/>
                        <a:t>mielihyvän, tunteita  kuten rentoutumista, seurallisuus </a:t>
                      </a:r>
                    </a:p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fi-FI" sz="1600" baseline="0" dirty="0"/>
                        <a:t>   </a:t>
                      </a:r>
                      <a:r>
                        <a:rPr lang="fi-FI" sz="1600" dirty="0"/>
                        <a:t>voi lisääntyä, kovaäänisyys, epäselvä puhe ja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fi-FI" sz="1600" baseline="0" dirty="0"/>
                        <a:t>   </a:t>
                      </a:r>
                      <a:r>
                        <a:rPr lang="fi-FI" sz="1600" dirty="0"/>
                        <a:t>muutokset käyttäytymisessä (esim. aggressiivisuus,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fi-FI" sz="1600" baseline="0" dirty="0"/>
                        <a:t>   </a:t>
                      </a:r>
                      <a:r>
                        <a:rPr lang="fi-FI" sz="1600" dirty="0"/>
                        <a:t>muistihäiriöt)</a:t>
                      </a:r>
                    </a:p>
                    <a:p>
                      <a:pPr eaLnBrk="1" hangingPunct="1">
                        <a:buFont typeface="Arial" charset="0"/>
                        <a:buNone/>
                        <a:defRPr/>
                      </a:pPr>
                      <a:r>
                        <a:rPr lang="fi-FI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F</a:t>
                      </a:r>
                      <a:r>
                        <a:rPr lang="fi-FI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Hormonitoiminta</a:t>
                      </a:r>
                      <a:r>
                        <a:rPr lang="fi-FI" sz="1600" baseline="0" dirty="0">
                          <a:solidFill>
                            <a:schemeClr val="tx1"/>
                          </a:solidFill>
                        </a:rPr>
                        <a:t> vaurioituu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 typeface="Arial" charset="0"/>
                        <a:buNone/>
                        <a:defRPr/>
                      </a:pPr>
                      <a:r>
                        <a:rPr lang="fi-FI" sz="1600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fi-FI" sz="1600" dirty="0"/>
                        <a:t>testosteroni vähenee (impotenssi),</a:t>
                      </a:r>
                      <a:r>
                        <a:rPr lang="fi-FI" sz="1600" baseline="0" dirty="0"/>
                        <a:t> </a:t>
                      </a:r>
                      <a:r>
                        <a:rPr lang="fi-FI" sz="1600" dirty="0"/>
                        <a:t> estrogeeni 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 typeface="Arial" charset="0"/>
                        <a:buNone/>
                        <a:defRPr/>
                      </a:pPr>
                      <a:r>
                        <a:rPr lang="fi-FI" sz="1600" baseline="0" dirty="0"/>
                        <a:t>   </a:t>
                      </a:r>
                      <a:r>
                        <a:rPr lang="fi-FI" sz="1600" dirty="0"/>
                        <a:t>vähenee</a:t>
                      </a:r>
                      <a:r>
                        <a:rPr lang="fi-FI" sz="1600" baseline="0" dirty="0"/>
                        <a:t> (</a:t>
                      </a:r>
                      <a:r>
                        <a:rPr lang="fi-FI" sz="1600" dirty="0"/>
                        <a:t>kuukautishäiriöt ja hedelmättömyys)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245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rgbClr val="FFC000"/>
                          </a:solidFill>
                        </a:rPr>
                        <a:t>S</a:t>
                      </a:r>
                      <a:r>
                        <a:rPr lang="fi-FI" sz="1600" dirty="0"/>
                        <a:t> Estottomuus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fi-FI" sz="16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Ärtyisyys, mielialavaihtelut, unihäiriöt, masennus, psykoosit, dementia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1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Alkoholin </a:t>
            </a:r>
            <a:br>
              <a:rPr lang="fi-FI" b="1" dirty="0"/>
            </a:br>
            <a:r>
              <a:rPr lang="fi-FI" b="1" dirty="0"/>
              <a:t>psykososiaalisia terveyshaittoja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/>
              <a:t>havaintokyky heikkenee, muistin häiriöitä, estot vähenevät, arvostelukyvyn muutoksia 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riitoja ja väkivaltaa</a:t>
            </a:r>
          </a:p>
          <a:p>
            <a:r>
              <a:rPr lang="fi-FI" dirty="0"/>
              <a:t>poissaolot oppilaitoksista ja työpaikoilta</a:t>
            </a:r>
          </a:p>
          <a:p>
            <a:r>
              <a:rPr lang="fi-FI" dirty="0"/>
              <a:t>liiallinen käyttö voi johtaa sosiaalisiin ongelmiin (esim. ystävyys- tai perhesuhteiden katkeaminen) ja rikolliseen toimintaan</a:t>
            </a:r>
          </a:p>
          <a:p>
            <a:r>
              <a:rPr lang="fi-FI" b="1" dirty="0"/>
              <a:t>alkoholiriippuvuus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643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Alkoholinkäytön </a:t>
            </a:r>
            <a:br>
              <a:rPr lang="fi-FI" b="1" dirty="0"/>
            </a:br>
            <a:r>
              <a:rPr lang="fi-FI" b="1" dirty="0"/>
              <a:t>haittavaikutuksia ympäristöön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i-FI" dirty="0"/>
          </a:p>
          <a:p>
            <a:r>
              <a:rPr lang="fi-FI" dirty="0"/>
              <a:t>raskaudenaikainen käyttö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sikiön kehitys</a:t>
            </a:r>
          </a:p>
          <a:p>
            <a:pPr lvl="1"/>
            <a:r>
              <a:rPr lang="fi-FI" dirty="0"/>
              <a:t>lisää keskenmenon riskiä ja ennenaikaisia synnytyksiä </a:t>
            </a:r>
          </a:p>
          <a:p>
            <a:pPr lvl="1"/>
            <a:r>
              <a:rPr lang="fi-FI" b="1" dirty="0" err="1"/>
              <a:t>FASD-syndrooma</a:t>
            </a:r>
            <a:endParaRPr lang="fi-FI" b="1" dirty="0"/>
          </a:p>
          <a:p>
            <a:pPr lvl="1"/>
            <a:r>
              <a:rPr lang="fi-FI" dirty="0"/>
              <a:t>sydämen, munuaisten ja lisääntymiselinten epämuodostumia</a:t>
            </a:r>
          </a:p>
          <a:p>
            <a:r>
              <a:rPr lang="fi-FI" dirty="0"/>
              <a:t>merkittävä rooli perhe- ja parisuhdeväkivallassa sekä asuinympäristöjen järjestyshäiriöissä</a:t>
            </a:r>
          </a:p>
          <a:p>
            <a:r>
              <a:rPr lang="fi-FI" b="1" dirty="0"/>
              <a:t>rattijuoppous</a:t>
            </a:r>
          </a:p>
          <a:p>
            <a:pPr lvl="1"/>
            <a:r>
              <a:rPr lang="fi-FI" dirty="0"/>
              <a:t>veren alkoholipitoisuus 0,5 promillea</a:t>
            </a:r>
          </a:p>
          <a:p>
            <a:pPr lvl="1"/>
            <a:r>
              <a:rPr lang="fi-FI" dirty="0"/>
              <a:t>törkeän rattijuoppouden raja Suomessa 1,2 promillea.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62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149" y="245031"/>
            <a:ext cx="10364451" cy="669370"/>
          </a:xfrm>
        </p:spPr>
        <p:txBody>
          <a:bodyPr>
            <a:normAutofit/>
          </a:bodyPr>
          <a:lstStyle/>
          <a:p>
            <a:r>
              <a:rPr lang="fi-FI" sz="2800" dirty="0"/>
              <a:t>Alkoholin haittavaikutukset heijastuvat myös ympäristöön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8" y="1287887"/>
            <a:ext cx="3384423" cy="515256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56" y="1971983"/>
            <a:ext cx="6544744" cy="37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5668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471</TotalTime>
  <Words>692</Words>
  <Application>Microsoft Office PowerPoint</Application>
  <PresentationFormat>Laajakuva</PresentationFormat>
  <Paragraphs>170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Cambria</vt:lpstr>
      <vt:lpstr>Times New Roman</vt:lpstr>
      <vt:lpstr>Tw Cen MT</vt:lpstr>
      <vt:lpstr>Pisara</vt:lpstr>
      <vt:lpstr>Alkoholi</vt:lpstr>
      <vt:lpstr>Alkoholi  nautintoaineena</vt:lpstr>
      <vt:lpstr>Alkoholin käytön muodot</vt:lpstr>
      <vt:lpstr>Alkoholin fyysisiä terveyshaittoja</vt:lpstr>
      <vt:lpstr>PowerPoint-esitys</vt:lpstr>
      <vt:lpstr>Alkoholin terveysvaikutukset yksilölle</vt:lpstr>
      <vt:lpstr>Alkoholin  psykososiaalisia terveyshaittoja</vt:lpstr>
      <vt:lpstr>Alkoholinkäytön  haittavaikutuksia ympäristöön</vt:lpstr>
      <vt:lpstr>Alkoholin haittavaikutukset heijastuvat myös ympäristöön</vt:lpstr>
      <vt:lpstr>Muut Alkoholihaitat</vt:lpstr>
      <vt:lpstr>Alkoholin kulutus Suomessa</vt:lpstr>
      <vt:lpstr>PowerPoint-esitys</vt:lpstr>
      <vt:lpstr>PowerPoint-esitys</vt:lpstr>
      <vt:lpstr>Humala (myrkytystila, jossa keskushermoston toiminta häiriintyy)  ja sen voimakuuteen vaikuttavat tekijät </vt:lpstr>
      <vt:lpstr>Krapula</vt:lpstr>
      <vt:lpstr>Mitä mieltä sinä olet?</vt:lpstr>
      <vt:lpstr>Väittelyn aiheet</vt:lpstr>
      <vt:lpstr>Alkoholin terveyshaitat</vt:lpstr>
      <vt:lpstr>Suomalainen alkoholipolitiikka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</dc:title>
  <dc:creator>oppilas lukio</dc:creator>
  <cp:lastModifiedBy>Pinterova Zuzana</cp:lastModifiedBy>
  <cp:revision>47</cp:revision>
  <dcterms:created xsi:type="dcterms:W3CDTF">2017-03-23T21:00:14Z</dcterms:created>
  <dcterms:modified xsi:type="dcterms:W3CDTF">2020-01-20T23:33:25Z</dcterms:modified>
</cp:coreProperties>
</file>