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64" r:id="rId4"/>
    <p:sldId id="259" r:id="rId5"/>
    <p:sldId id="260" r:id="rId6"/>
    <p:sldId id="265" r:id="rId7"/>
    <p:sldId id="261" r:id="rId8"/>
    <p:sldId id="262" r:id="rId9"/>
    <p:sldId id="267" r:id="rId10"/>
    <p:sldId id="266" r:id="rId11"/>
    <p:sldId id="268" r:id="rId12"/>
    <p:sldId id="263" r:id="rId13"/>
    <p:sldId id="269" r:id="rId14"/>
    <p:sldId id="270" r:id="rId15"/>
    <p:sldId id="271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38" autoAdjust="0"/>
    <p:restoredTop sz="94660"/>
  </p:normalViewPr>
  <p:slideViewPr>
    <p:cSldViewPr snapToGrid="0">
      <p:cViewPr varScale="1">
        <p:scale>
          <a:sx n="58" d="100"/>
          <a:sy n="58" d="100"/>
        </p:scale>
        <p:origin x="240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3176A-9D87-4E82-8897-E37905FC90D0}" type="datetimeFigureOut">
              <a:rPr lang="fi-FI" smtClean="0"/>
              <a:t>6.7.2018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15DA0-4835-4467-BBD9-3D0F69E8B67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788330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3176A-9D87-4E82-8897-E37905FC90D0}" type="datetimeFigureOut">
              <a:rPr lang="fi-FI" smtClean="0"/>
              <a:t>6.7.2018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15DA0-4835-4467-BBD9-3D0F69E8B67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428804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3176A-9D87-4E82-8897-E37905FC90D0}" type="datetimeFigureOut">
              <a:rPr lang="fi-FI" smtClean="0"/>
              <a:t>6.7.2018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15DA0-4835-4467-BBD9-3D0F69E8B67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387251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3176A-9D87-4E82-8897-E37905FC90D0}" type="datetimeFigureOut">
              <a:rPr lang="fi-FI" smtClean="0"/>
              <a:t>6.7.2018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15DA0-4835-4467-BBD9-3D0F69E8B67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65766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3176A-9D87-4E82-8897-E37905FC90D0}" type="datetimeFigureOut">
              <a:rPr lang="fi-FI" smtClean="0"/>
              <a:t>6.7.2018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15DA0-4835-4467-BBD9-3D0F69E8B67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807701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3176A-9D87-4E82-8897-E37905FC90D0}" type="datetimeFigureOut">
              <a:rPr lang="fi-FI" smtClean="0"/>
              <a:t>6.7.2018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15DA0-4835-4467-BBD9-3D0F69E8B67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78798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3176A-9D87-4E82-8897-E37905FC90D0}" type="datetimeFigureOut">
              <a:rPr lang="fi-FI" smtClean="0"/>
              <a:t>6.7.2018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15DA0-4835-4467-BBD9-3D0F69E8B67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624789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3176A-9D87-4E82-8897-E37905FC90D0}" type="datetimeFigureOut">
              <a:rPr lang="fi-FI" smtClean="0"/>
              <a:t>6.7.2018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15DA0-4835-4467-BBD9-3D0F69E8B67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16680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3176A-9D87-4E82-8897-E37905FC90D0}" type="datetimeFigureOut">
              <a:rPr lang="fi-FI" smtClean="0"/>
              <a:t>6.7.2018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15DA0-4835-4467-BBD9-3D0F69E8B67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525579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3176A-9D87-4E82-8897-E37905FC90D0}" type="datetimeFigureOut">
              <a:rPr lang="fi-FI" smtClean="0"/>
              <a:t>6.7.2018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15DA0-4835-4467-BBD9-3D0F69E8B67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362076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3176A-9D87-4E82-8897-E37905FC90D0}" type="datetimeFigureOut">
              <a:rPr lang="fi-FI" smtClean="0"/>
              <a:t>6.7.2018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15DA0-4835-4467-BBD9-3D0F69E8B67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912938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F3176A-9D87-4E82-8897-E37905FC90D0}" type="datetimeFigureOut">
              <a:rPr lang="fi-FI" smtClean="0"/>
              <a:t>6.7.2018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215DA0-4835-4467-BBD9-3D0F69E8B67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238282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62373" y="2200760"/>
            <a:ext cx="7098223" cy="1017232"/>
          </a:xfrm>
        </p:spPr>
        <p:txBody>
          <a:bodyPr>
            <a:noAutofit/>
          </a:bodyPr>
          <a:lstStyle/>
          <a:p>
            <a:r>
              <a:rPr lang="fi-FI" sz="4400" b="1" dirty="0">
                <a:latin typeface="+mn-lt"/>
              </a:rPr>
              <a:t>Terve 3: Terveyttä tutkimassa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9734" y="3464472"/>
            <a:ext cx="5143500" cy="701592"/>
          </a:xfrm>
        </p:spPr>
        <p:txBody>
          <a:bodyPr>
            <a:noAutofit/>
          </a:bodyPr>
          <a:lstStyle/>
          <a:p>
            <a:r>
              <a:rPr lang="fi-FI" sz="3200" b="1" dirty="0">
                <a:solidFill>
                  <a:schemeClr val="bg1">
                    <a:lumMod val="50000"/>
                  </a:schemeClr>
                </a:solidFill>
              </a:rPr>
              <a:t>Luku 7: Globaali terveys</a:t>
            </a:r>
          </a:p>
        </p:txBody>
      </p:sp>
    </p:spTree>
    <p:extLst>
      <p:ext uri="{BB962C8B-B14F-4D97-AF65-F5344CB8AC3E}">
        <p14:creationId xmlns:p14="http://schemas.microsoft.com/office/powerpoint/2010/main" val="12759725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5396" y="629762"/>
            <a:ext cx="6747333" cy="857250"/>
          </a:xfrm>
        </p:spPr>
        <p:txBody>
          <a:bodyPr>
            <a:noAutofit/>
          </a:bodyPr>
          <a:lstStyle/>
          <a:p>
            <a:pPr algn="ctr"/>
            <a:r>
              <a:rPr lang="fi-FI" sz="4000" b="1" dirty="0">
                <a:latin typeface="+mn-lt"/>
              </a:rPr>
              <a:t>Ilmastonmuutos (1/2)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821410" y="1750483"/>
            <a:ext cx="7609667" cy="4867293"/>
          </a:xfrm>
        </p:spPr>
        <p:txBody>
          <a:bodyPr>
            <a:noAutofit/>
          </a:bodyPr>
          <a:lstStyle/>
          <a:p>
            <a:r>
              <a:rPr lang="fi-FI" sz="2600" dirty="0"/>
              <a:t>ihmisen toiminta on lisännyt kasvihuonekaasujen, erityisesti hiilidioksidin, määrää maapallon ilmakehässä </a:t>
            </a:r>
          </a:p>
          <a:p>
            <a:r>
              <a:rPr lang="fi-FI" sz="2600" dirty="0"/>
              <a:t>mikäli päästöt pysyvät tulevaisuudessa nykytasolla, kasvihuoneilmiön voimistuminen voi </a:t>
            </a:r>
            <a:r>
              <a:rPr lang="fi-FI" sz="2600" u="sng" dirty="0"/>
              <a:t>nostaa ilmaston keskilämpötilaa</a:t>
            </a:r>
            <a:r>
              <a:rPr lang="fi-FI" sz="2600" dirty="0"/>
              <a:t> sadan vuoden aikana muutamilla asteilla</a:t>
            </a:r>
          </a:p>
          <a:p>
            <a:r>
              <a:rPr lang="fi-FI" sz="2600" dirty="0"/>
              <a:t>ilmastonmuutos näkyy maailmanlaajuisena lämpenemisenä, alueellisina lämpötilan, sateisuuden ja tuulisuuden muutoksina sekä valtameren pinnan nousuna, myös sään ääri-ilmiöt, kuten tulvat, kuivuudet, helteet ja hirmumyrskyt voivat yleistyä</a:t>
            </a:r>
          </a:p>
          <a:p>
            <a:pPr marL="0" indent="0">
              <a:buNone/>
            </a:pPr>
            <a:r>
              <a:rPr lang="fi-FI" sz="260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2339994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881" y="443783"/>
            <a:ext cx="6747333" cy="857250"/>
          </a:xfrm>
        </p:spPr>
        <p:txBody>
          <a:bodyPr>
            <a:noAutofit/>
          </a:bodyPr>
          <a:lstStyle/>
          <a:p>
            <a:pPr algn="ctr"/>
            <a:r>
              <a:rPr lang="fi-FI" sz="4000" b="1" dirty="0">
                <a:latin typeface="+mn-lt"/>
              </a:rPr>
              <a:t>Ilmastonmuutos (2/2)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50930" y="1409521"/>
            <a:ext cx="7904134" cy="5177259"/>
          </a:xfrm>
        </p:spPr>
        <p:txBody>
          <a:bodyPr>
            <a:noAutofit/>
          </a:bodyPr>
          <a:lstStyle/>
          <a:p>
            <a:r>
              <a:rPr lang="fi-FI" sz="2600" dirty="0"/>
              <a:t>kuivuus, eroosio ja tulvat voivat aiheuttaa mm. </a:t>
            </a:r>
            <a:r>
              <a:rPr lang="fi-FI" sz="2600" u="sng" dirty="0"/>
              <a:t>nälänhätää, aliravitsemusta ja puhtaan veden puutetta</a:t>
            </a:r>
          </a:p>
          <a:p>
            <a:pPr marL="0" indent="0">
              <a:buNone/>
            </a:pPr>
            <a:r>
              <a:rPr lang="fi-FI" sz="2600" dirty="0"/>
              <a:t>	→ vaikuttavat väestön terveyteen etenkin 	  	     matalan tulotason maissa</a:t>
            </a:r>
          </a:p>
          <a:p>
            <a:r>
              <a:rPr lang="fi-FI" sz="2600" dirty="0"/>
              <a:t>helteet ja hirmumyrskyt </a:t>
            </a:r>
            <a:r>
              <a:rPr lang="fi-FI" sz="2600" u="sng" dirty="0"/>
              <a:t>lisäävät kuolemia ja tartuntatautien riskiä</a:t>
            </a:r>
            <a:r>
              <a:rPr lang="fi-FI" sz="2600" dirty="0"/>
              <a:t> sekä </a:t>
            </a:r>
            <a:r>
              <a:rPr lang="fi-FI" sz="2600" u="sng" dirty="0"/>
              <a:t>turvattomuutta ja taloudellisia menetyksiä </a:t>
            </a:r>
            <a:r>
              <a:rPr lang="fi-FI" sz="2600" dirty="0"/>
              <a:t>myös korkean tulotason maissa  </a:t>
            </a:r>
          </a:p>
          <a:p>
            <a:r>
              <a:rPr lang="fi-FI" sz="2600" dirty="0"/>
              <a:t>merkittävin epäsuora vaikutus on tartuntatautien, kuten malarian ja denguekuumeen, leviäminen uusille alueille</a:t>
            </a:r>
          </a:p>
          <a:p>
            <a:r>
              <a:rPr lang="fi-FI" sz="2600" dirty="0"/>
              <a:t>ilmastonmuutos voi johtaa väestön pakenemiseen riskialueilta ja </a:t>
            </a:r>
            <a:r>
              <a:rPr lang="fi-FI" sz="2600" u="sng" dirty="0"/>
              <a:t>maansisäiseen tai kansainväliseen pakolaisuuteen </a:t>
            </a:r>
          </a:p>
        </p:txBody>
      </p:sp>
    </p:spTree>
    <p:extLst>
      <p:ext uri="{BB962C8B-B14F-4D97-AF65-F5344CB8AC3E}">
        <p14:creationId xmlns:p14="http://schemas.microsoft.com/office/powerpoint/2010/main" val="25917944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5396" y="645260"/>
            <a:ext cx="7113723" cy="857250"/>
          </a:xfrm>
        </p:spPr>
        <p:txBody>
          <a:bodyPr>
            <a:noAutofit/>
          </a:bodyPr>
          <a:lstStyle/>
          <a:p>
            <a:pPr algn="ctr"/>
            <a:r>
              <a:rPr lang="fi-FI" sz="4000" b="1" dirty="0">
                <a:latin typeface="+mn-lt"/>
              </a:rPr>
              <a:t>Kansainvälinen yhteistyö (1/2)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836908" y="1750483"/>
            <a:ext cx="7609667" cy="4882791"/>
          </a:xfrm>
        </p:spPr>
        <p:txBody>
          <a:bodyPr>
            <a:normAutofit lnSpcReduction="10000"/>
          </a:bodyPr>
          <a:lstStyle/>
          <a:p>
            <a:r>
              <a:rPr lang="fi-FI" dirty="0"/>
              <a:t>maailmanlaajuisten terveyskysymysten ratkaiseminen edellyttää kansainvälistä yhteistyötä</a:t>
            </a:r>
          </a:p>
          <a:p>
            <a:r>
              <a:rPr lang="fi-FI" dirty="0"/>
              <a:t>One Health -ajattelutavan mukaan on olemassa vain </a:t>
            </a:r>
            <a:r>
              <a:rPr lang="fi-FI" u="sng" dirty="0"/>
              <a:t>yksi terveys</a:t>
            </a:r>
            <a:r>
              <a:rPr lang="fi-FI" dirty="0"/>
              <a:t>, ei erillisiä ihmisten, eläinten tai ympäristön terveyttä </a:t>
            </a:r>
          </a:p>
          <a:p>
            <a:pPr lvl="1">
              <a:buFontTx/>
              <a:buChar char="-"/>
            </a:pPr>
            <a:r>
              <a:rPr lang="fi-FI" sz="2500" dirty="0"/>
              <a:t>korostaa yhteistyötä yhteisen terveyden hyväksi </a:t>
            </a:r>
          </a:p>
          <a:p>
            <a:pPr lvl="1">
              <a:buFontTx/>
              <a:buChar char="-"/>
            </a:pPr>
            <a:r>
              <a:rPr lang="fi-FI" sz="2500" dirty="0"/>
              <a:t>voidaan soveltaa esim. pandemioiden leviämisen estämiseen ja mikrobilääkeresistenssiongelman vähentämiseen  </a:t>
            </a:r>
          </a:p>
          <a:p>
            <a:pPr lvl="1">
              <a:buFontTx/>
              <a:buChar char="-"/>
            </a:pPr>
            <a:r>
              <a:rPr lang="fi-FI" sz="2500" dirty="0"/>
              <a:t>laajentunut tieteiden väliseksi ympäristön, ihmisten ja eläinten suhdetta tarkastelevaksi monialaiseksi terveyden ja hyvinvoinnin lähestymistavaksi</a:t>
            </a:r>
          </a:p>
          <a:p>
            <a:pPr marL="685800" lvl="2" indent="0">
              <a:buNone/>
            </a:pPr>
            <a:endParaRPr lang="fi-FI" sz="1575" dirty="0"/>
          </a:p>
          <a:p>
            <a:pPr marL="342900" lvl="1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8024751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2884" y="505775"/>
            <a:ext cx="7113723" cy="857250"/>
          </a:xfrm>
        </p:spPr>
        <p:txBody>
          <a:bodyPr>
            <a:noAutofit/>
          </a:bodyPr>
          <a:lstStyle/>
          <a:p>
            <a:pPr algn="ctr"/>
            <a:r>
              <a:rPr lang="fi-FI" sz="4000" b="1" dirty="0">
                <a:latin typeface="+mn-lt"/>
              </a:rPr>
              <a:t>Kansainvälinen yhteistyö (2/2)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712920" y="1595501"/>
            <a:ext cx="7733653" cy="5130764"/>
          </a:xfrm>
        </p:spPr>
        <p:txBody>
          <a:bodyPr>
            <a:normAutofit fontScale="92500" lnSpcReduction="10000"/>
          </a:bodyPr>
          <a:lstStyle/>
          <a:p>
            <a:r>
              <a:rPr lang="fi-FI" b="1" dirty="0"/>
              <a:t>Yhdistyneet kansakunnat YK </a:t>
            </a:r>
            <a:r>
              <a:rPr lang="fi-FI" dirty="0"/>
              <a:t>ylläpitää kansainvälistä rauhaa ja turvallisuutta sekä toimii niitä vaarantavien uhkien poistamiseksi</a:t>
            </a:r>
          </a:p>
          <a:p>
            <a:pPr lvl="1">
              <a:buFontTx/>
              <a:buChar char="-"/>
            </a:pPr>
            <a:r>
              <a:rPr lang="fi-FI" sz="2500" dirty="0"/>
              <a:t>yleiskokous on tärkeä foorumi, jolla valtiot voivat neuvotella kansainvälisesti merkittävistä ajankohtaisista kysymyksistä</a:t>
            </a:r>
          </a:p>
          <a:p>
            <a:pPr lvl="1">
              <a:buFontTx/>
              <a:buChar char="-"/>
            </a:pPr>
            <a:r>
              <a:rPr lang="fi-FI" sz="2500" dirty="0"/>
              <a:t>erityisjärjestöt, kuten </a:t>
            </a:r>
            <a:r>
              <a:rPr lang="fi-FI" sz="2500" b="1" dirty="0"/>
              <a:t>Unicef</a:t>
            </a:r>
            <a:r>
              <a:rPr lang="fi-FI" sz="2500" dirty="0"/>
              <a:t> ja </a:t>
            </a:r>
            <a:r>
              <a:rPr lang="fi-FI" sz="2500" b="1" dirty="0"/>
              <a:t>WHO</a:t>
            </a:r>
            <a:r>
              <a:rPr lang="fi-FI" sz="2500" dirty="0"/>
              <a:t> ovat globaalin terveyden kannalta merkittäviä toimijoita</a:t>
            </a:r>
          </a:p>
          <a:p>
            <a:r>
              <a:rPr lang="fi-FI" b="1" dirty="0"/>
              <a:t>Euroopan Unioni EU </a:t>
            </a:r>
            <a:r>
              <a:rPr lang="fi-FI" dirty="0"/>
              <a:t>tukee terveyskysymyksissä </a:t>
            </a:r>
            <a:r>
              <a:rPr lang="fi-FI" dirty="0" smtClean="0"/>
              <a:t/>
            </a:r>
            <a:br>
              <a:rPr lang="fi-FI" dirty="0" smtClean="0"/>
            </a:br>
            <a:r>
              <a:rPr lang="fi-FI" dirty="0" smtClean="0"/>
              <a:t>WHO:ta </a:t>
            </a:r>
            <a:r>
              <a:rPr lang="fi-FI" dirty="0"/>
              <a:t>ja on vahvasti sitoutunut maailmanlaajuiseen terveyteen</a:t>
            </a:r>
          </a:p>
          <a:p>
            <a:pPr lvl="1">
              <a:buFontTx/>
              <a:buChar char="-"/>
            </a:pPr>
            <a:r>
              <a:rPr lang="fi-FI" sz="2500" dirty="0"/>
              <a:t>täydentää jäsenvaltioiden kansallista terveyspolitiikkaa</a:t>
            </a:r>
          </a:p>
          <a:p>
            <a:pPr lvl="1">
              <a:buFontTx/>
              <a:buChar char="-"/>
            </a:pPr>
            <a:r>
              <a:rPr lang="fi-FI" sz="2500" dirty="0"/>
              <a:t>terveyspolitiikkafoorumi tarjoaa mm. puitteet vuoropuhelulle ja lisää tietoa kansanterveysasioista ja elintarviketurvallisuudesta </a:t>
            </a:r>
          </a:p>
          <a:p>
            <a:pPr lvl="1">
              <a:buFontTx/>
              <a:buChar char="-"/>
            </a:pPr>
            <a:endParaRPr lang="fi-FI" dirty="0"/>
          </a:p>
          <a:p>
            <a:pPr marL="685800" lvl="2" indent="0">
              <a:buNone/>
            </a:pPr>
            <a:endParaRPr lang="fi-FI" sz="1575" dirty="0"/>
          </a:p>
          <a:p>
            <a:pPr marL="342900" lvl="1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1692974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1962" y="660759"/>
            <a:ext cx="8353584" cy="857250"/>
          </a:xfrm>
        </p:spPr>
        <p:txBody>
          <a:bodyPr>
            <a:noAutofit/>
          </a:bodyPr>
          <a:lstStyle/>
          <a:p>
            <a:pPr algn="ctr"/>
            <a:r>
              <a:rPr lang="fi-FI" sz="4000" b="1" dirty="0">
                <a:latin typeface="+mn-lt"/>
              </a:rPr>
              <a:t>Globaalin terveyden tulevaisuus (1/2) 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821410" y="1719487"/>
            <a:ext cx="7733653" cy="4805299"/>
          </a:xfrm>
        </p:spPr>
        <p:txBody>
          <a:bodyPr>
            <a:normAutofit/>
          </a:bodyPr>
          <a:lstStyle/>
          <a:p>
            <a:r>
              <a:rPr lang="fi-FI" dirty="0"/>
              <a:t>ennustaminen on vaikeaa, mutta vaihtoehtoisia tulevaisuusvisioita täytyy kuitenkin rakentaa mm. päätöksenteon pohjaksi</a:t>
            </a:r>
          </a:p>
          <a:p>
            <a:r>
              <a:rPr lang="fi-FI" dirty="0"/>
              <a:t>Sitran eli Suomen itsenäisyyden juhlarahaston mukaan globaaleja megatrendejä </a:t>
            </a:r>
            <a:r>
              <a:rPr lang="fi-FI" dirty="0" smtClean="0"/>
              <a:t>ovat seuraavat:</a:t>
            </a:r>
            <a:endParaRPr lang="fi-FI" dirty="0"/>
          </a:p>
          <a:p>
            <a:pPr lvl="1">
              <a:buFontTx/>
              <a:buChar char="-"/>
            </a:pPr>
            <a:r>
              <a:rPr lang="fi-FI" sz="2500" dirty="0"/>
              <a:t>työn maailman muuttuminen: automatisaatio, </a:t>
            </a:r>
            <a:r>
              <a:rPr lang="fi-FI" sz="2500" dirty="0" err="1"/>
              <a:t>robotisaatio</a:t>
            </a:r>
            <a:r>
              <a:rPr lang="fi-FI" sz="2500" dirty="0"/>
              <a:t> ja keinoäly muokkaavat kaikkia aloja</a:t>
            </a:r>
          </a:p>
          <a:p>
            <a:pPr lvl="1">
              <a:buFontTx/>
              <a:buChar char="-"/>
            </a:pPr>
            <a:r>
              <a:rPr lang="fi-FI" sz="2500" dirty="0"/>
              <a:t>demokratia kaipaa vahvistamista ja uusia toimintatapoja</a:t>
            </a:r>
          </a:p>
          <a:p>
            <a:pPr lvl="1">
              <a:buFontTx/>
              <a:buChar char="-"/>
            </a:pPr>
            <a:r>
              <a:rPr lang="fi-FI" sz="2500" dirty="0"/>
              <a:t>luonnonvarojen ylikulutukseen perustuva talouskasvu on ristiriidassa maapallon kantokyvyn kanssa</a:t>
            </a:r>
          </a:p>
          <a:p>
            <a:pPr marL="685800" lvl="2" indent="0">
              <a:buNone/>
            </a:pPr>
            <a:endParaRPr lang="fi-FI" sz="1575" dirty="0"/>
          </a:p>
          <a:p>
            <a:pPr marL="342900" lvl="1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4023088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1962" y="722753"/>
            <a:ext cx="8353584" cy="857250"/>
          </a:xfrm>
        </p:spPr>
        <p:txBody>
          <a:bodyPr>
            <a:noAutofit/>
          </a:bodyPr>
          <a:lstStyle/>
          <a:p>
            <a:pPr algn="ctr"/>
            <a:r>
              <a:rPr lang="fi-FI" sz="4000" b="1" dirty="0">
                <a:latin typeface="+mn-lt"/>
              </a:rPr>
              <a:t>Globaalin terveyden tulevaisuus (2/2) 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836908" y="1936464"/>
            <a:ext cx="7733653" cy="3983890"/>
          </a:xfrm>
        </p:spPr>
        <p:txBody>
          <a:bodyPr>
            <a:normAutofit/>
          </a:bodyPr>
          <a:lstStyle/>
          <a:p>
            <a:r>
              <a:rPr lang="fi-FI" u="sng" dirty="0"/>
              <a:t>terveyspalvelujen tuottaminen ja tarjonta </a:t>
            </a:r>
            <a:r>
              <a:rPr lang="fi-FI" dirty="0"/>
              <a:t>sekä terveyspalveluihin </a:t>
            </a:r>
            <a:r>
              <a:rPr lang="fi-FI" u="sng" dirty="0"/>
              <a:t>hakeutuminen</a:t>
            </a:r>
            <a:r>
              <a:rPr lang="fi-FI" dirty="0"/>
              <a:t> ovat globalisoitumassa </a:t>
            </a:r>
          </a:p>
          <a:p>
            <a:r>
              <a:rPr lang="fi-FI" u="sng" dirty="0"/>
              <a:t>etätyöskentely</a:t>
            </a:r>
            <a:r>
              <a:rPr lang="fi-FI" dirty="0"/>
              <a:t> lisääntynee voimakkaasti ja osa esim. diagnoosin määrityksestä voidaan tehdä toisesta maasta käsin </a:t>
            </a:r>
          </a:p>
          <a:p>
            <a:r>
              <a:rPr lang="fi-FI" u="sng" dirty="0"/>
              <a:t>terveysturismi</a:t>
            </a:r>
            <a:r>
              <a:rPr lang="fi-FI" dirty="0"/>
              <a:t> on kasvava ala myös Suomessa ja lähialueilla</a:t>
            </a:r>
            <a:endParaRPr lang="fi-FI" sz="1575" dirty="0"/>
          </a:p>
          <a:p>
            <a:pPr marL="342900" lvl="1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9096812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8386" y="676257"/>
            <a:ext cx="6747333" cy="857250"/>
          </a:xfrm>
        </p:spPr>
        <p:txBody>
          <a:bodyPr>
            <a:noAutofit/>
          </a:bodyPr>
          <a:lstStyle/>
          <a:p>
            <a:pPr algn="ctr"/>
            <a:r>
              <a:rPr lang="fi-FI" sz="4000" b="1" dirty="0">
                <a:latin typeface="+mn-lt"/>
              </a:rPr>
              <a:t>Muuttuva terveys (1/2)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88936" y="1734987"/>
            <a:ext cx="8136611" cy="4712309"/>
          </a:xfrm>
        </p:spPr>
        <p:txBody>
          <a:bodyPr>
            <a:normAutofit fontScale="92500"/>
          </a:bodyPr>
          <a:lstStyle/>
          <a:p>
            <a:r>
              <a:rPr lang="fi-FI" sz="3000" dirty="0"/>
              <a:t>terveydentila on </a:t>
            </a:r>
            <a:r>
              <a:rPr lang="fi-FI" sz="3000" u="sng" dirty="0"/>
              <a:t>kohentunut kaikkialla maailmassa </a:t>
            </a:r>
            <a:r>
              <a:rPr lang="fi-FI" sz="3000" dirty="0"/>
              <a:t>viimeisen sadan ja erityisesti parinkymmenen vuoden aikana </a:t>
            </a:r>
          </a:p>
          <a:p>
            <a:r>
              <a:rPr lang="fi-FI" sz="3000" dirty="0"/>
              <a:t>maailmassa on edelleen monia erilaisia terveys-kysymyksiä, jotka koskevat laajoja ihmisjoukkoja tai jopa kaikkia maapallon ihmisiä:</a:t>
            </a:r>
          </a:p>
          <a:p>
            <a:pPr lvl="1">
              <a:buFontTx/>
              <a:buChar char="-"/>
            </a:pPr>
            <a:r>
              <a:rPr lang="fi-FI" sz="2700" dirty="0"/>
              <a:t>köyhyys			   - onnettomuudet</a:t>
            </a:r>
          </a:p>
          <a:p>
            <a:pPr lvl="1">
              <a:buFontTx/>
              <a:buChar char="-"/>
            </a:pPr>
            <a:r>
              <a:rPr lang="fi-FI" sz="2700" dirty="0"/>
              <a:t>pitkäaikaissairaudet	   - ilmastonmuutos</a:t>
            </a:r>
          </a:p>
          <a:p>
            <a:r>
              <a:rPr lang="fi-FI" sz="3000" b="1" dirty="0"/>
              <a:t>globalisaatio</a:t>
            </a:r>
            <a:r>
              <a:rPr lang="fi-FI" sz="3000" dirty="0"/>
              <a:t> eli lisääntynyt vuorovaikutus maailman eri alueiden ja ihmisten välillä voi muuttaa ja tuoda uusia terveyteen liittyviä haasteita  </a:t>
            </a:r>
          </a:p>
          <a:p>
            <a:pPr marL="342900" lvl="1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6491874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881" y="629762"/>
            <a:ext cx="6747333" cy="857250"/>
          </a:xfrm>
        </p:spPr>
        <p:txBody>
          <a:bodyPr>
            <a:noAutofit/>
          </a:bodyPr>
          <a:lstStyle/>
          <a:p>
            <a:pPr algn="ctr"/>
            <a:r>
              <a:rPr lang="fi-FI" sz="4000" b="1" dirty="0">
                <a:latin typeface="+mn-lt"/>
              </a:rPr>
              <a:t>Muuttuva terveys (2/2)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19932" y="1704814"/>
            <a:ext cx="7935131" cy="4819973"/>
          </a:xfrm>
        </p:spPr>
        <p:txBody>
          <a:bodyPr>
            <a:normAutofit/>
          </a:bodyPr>
          <a:lstStyle/>
          <a:p>
            <a:r>
              <a:rPr lang="fi-FI" dirty="0"/>
              <a:t>terveysongelmat ovat erilaisia eri valtioissa riippuen </a:t>
            </a:r>
            <a:r>
              <a:rPr lang="fi-FI" u="sng" dirty="0"/>
              <a:t>valtion kehitysasteesta</a:t>
            </a:r>
          </a:p>
          <a:p>
            <a:r>
              <a:rPr lang="fi-FI" b="1" dirty="0"/>
              <a:t>epidemiologinen transitio = </a:t>
            </a:r>
            <a:r>
              <a:rPr lang="fi-FI" dirty="0"/>
              <a:t>pitkän ajan kuluessa tapahtuva vaiheittainen muutos jonkin valtion sairauskirjossa</a:t>
            </a:r>
            <a:r>
              <a:rPr lang="fi-FI" b="1" dirty="0"/>
              <a:t> </a:t>
            </a:r>
          </a:p>
          <a:p>
            <a:pPr lvl="1">
              <a:buFontTx/>
              <a:buChar char="-"/>
            </a:pPr>
            <a:r>
              <a:rPr lang="fi-FI" sz="2500" dirty="0"/>
              <a:t>liittyy väestölliseen muuntumiseen eli syntyvyyden ja kuolleisuuden sekä väkiluvun muuttumiseen </a:t>
            </a:r>
          </a:p>
          <a:p>
            <a:pPr lvl="1">
              <a:buFontTx/>
              <a:buChar char="-"/>
            </a:pPr>
            <a:r>
              <a:rPr lang="fi-FI" sz="2500" dirty="0"/>
              <a:t>korkeasta syntyvyydestä ja kuolleisuudesta siirrytään vaiheittain matalaan syntyvyyteen ja kuolleisuuteen</a:t>
            </a:r>
          </a:p>
          <a:p>
            <a:pPr lvl="1">
              <a:buFontTx/>
              <a:buChar char="-"/>
            </a:pPr>
            <a:r>
              <a:rPr lang="fi-FI" sz="2500" dirty="0"/>
              <a:t>jokainen valtio etenee omaa tahtiaan</a:t>
            </a:r>
          </a:p>
          <a:p>
            <a:pPr lvl="1">
              <a:buFontTx/>
              <a:buChar char="-"/>
            </a:pPr>
            <a:r>
              <a:rPr lang="fi-FI" sz="2500" dirty="0"/>
              <a:t>väestön tautitaakka muuttuu </a:t>
            </a:r>
            <a:r>
              <a:rPr lang="fi-FI" sz="2500" u="sng" dirty="0"/>
              <a:t>lasten tartuntataudeista ikääntyvien elintasosairauksiksi  </a:t>
            </a:r>
          </a:p>
          <a:p>
            <a:pPr marL="457200" lvl="1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0886486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1891" y="535949"/>
            <a:ext cx="6747333" cy="780583"/>
          </a:xfrm>
        </p:spPr>
        <p:txBody>
          <a:bodyPr>
            <a:noAutofit/>
          </a:bodyPr>
          <a:lstStyle/>
          <a:p>
            <a:pPr algn="ctr"/>
            <a:r>
              <a:rPr lang="fi-FI" sz="4000" b="1" dirty="0">
                <a:latin typeface="+mn-lt"/>
              </a:rPr>
              <a:t>Terveyserojen mittareita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73438" y="1471514"/>
            <a:ext cx="7997125" cy="5146262"/>
          </a:xfrm>
        </p:spPr>
        <p:txBody>
          <a:bodyPr>
            <a:normAutofit/>
          </a:bodyPr>
          <a:lstStyle/>
          <a:p>
            <a:r>
              <a:rPr lang="fi-FI" sz="2600" dirty="0"/>
              <a:t>monet terveyskysymykset liittyvät suoraan tai epä-suorasti </a:t>
            </a:r>
            <a:r>
              <a:rPr lang="fi-FI" sz="2600" u="sng" dirty="0"/>
              <a:t>yhteiskunnan taloudelliseen ja sosiaaliseen kehitystasoon</a:t>
            </a:r>
          </a:p>
          <a:p>
            <a:r>
              <a:rPr lang="fi-FI" sz="2600" dirty="0"/>
              <a:t>kehittyneisyyttä voidaan mitata erilaisilla mittareilla</a:t>
            </a:r>
          </a:p>
          <a:p>
            <a:r>
              <a:rPr lang="fi-FI" sz="2600" b="1" dirty="0"/>
              <a:t>bruttokansantuote, BKT</a:t>
            </a:r>
            <a:r>
              <a:rPr lang="fi-FI" b="1" dirty="0"/>
              <a:t> </a:t>
            </a:r>
          </a:p>
          <a:p>
            <a:pPr lvl="1">
              <a:buFontTx/>
              <a:buChar char="-"/>
            </a:pPr>
            <a:r>
              <a:rPr lang="fi-FI" sz="2300" dirty="0"/>
              <a:t>jossakin valtiossa vuoden aikana tuotettujen lopputuotteiden ja -palveluiden yhteisarvo asukasta kohden</a:t>
            </a:r>
          </a:p>
          <a:p>
            <a:pPr lvl="1">
              <a:buFontTx/>
              <a:buChar char="-"/>
            </a:pPr>
            <a:r>
              <a:rPr lang="fi-FI" sz="2300" dirty="0"/>
              <a:t>jako matalan, keskitason ja korkean tulotason valtioihin</a:t>
            </a:r>
          </a:p>
          <a:p>
            <a:r>
              <a:rPr lang="fi-FI" sz="2600" b="1" dirty="0"/>
              <a:t>i</a:t>
            </a:r>
            <a:r>
              <a:rPr lang="fi-FI" sz="2600" b="1" dirty="0" smtClean="0"/>
              <a:t>nhimillisen </a:t>
            </a:r>
            <a:r>
              <a:rPr lang="fi-FI" sz="2600" b="1" dirty="0"/>
              <a:t>kehityksen indeksi, HDI</a:t>
            </a:r>
          </a:p>
          <a:p>
            <a:pPr lvl="1">
              <a:buFontTx/>
              <a:buChar char="-"/>
            </a:pPr>
            <a:r>
              <a:rPr lang="fi-FI" sz="2300" dirty="0"/>
              <a:t>huomioi vastasyntyneen elinajanodotteen, koulutuksen keston ja ostovoimakorjatun BKT: n  asukasta kohden</a:t>
            </a:r>
          </a:p>
          <a:p>
            <a:pPr lvl="1">
              <a:buFontTx/>
              <a:buChar char="-"/>
            </a:pPr>
            <a:r>
              <a:rPr lang="fi-FI" sz="2300" dirty="0"/>
              <a:t>jako matalan, keskitason, korkean ja hyvin korkean  	     tulotason valtioihin</a:t>
            </a:r>
          </a:p>
          <a:p>
            <a:pPr marL="342900" lvl="1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2736725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8900" y="867906"/>
            <a:ext cx="7160219" cy="1022063"/>
          </a:xfrm>
        </p:spPr>
        <p:txBody>
          <a:bodyPr>
            <a:noAutofit/>
          </a:bodyPr>
          <a:lstStyle/>
          <a:p>
            <a:pPr algn="ctr"/>
            <a:r>
              <a:rPr lang="fi-FI" sz="4000" b="1" dirty="0">
                <a:latin typeface="+mn-lt"/>
              </a:rPr>
              <a:t>Köyhyyden vaikutuksia terveyteen (1/2)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759416" y="2292921"/>
            <a:ext cx="8012623" cy="4216365"/>
          </a:xfrm>
        </p:spPr>
        <p:txBody>
          <a:bodyPr>
            <a:normAutofit/>
          </a:bodyPr>
          <a:lstStyle/>
          <a:p>
            <a:r>
              <a:rPr lang="fi-FI" sz="2900" b="1" dirty="0"/>
              <a:t>a</a:t>
            </a:r>
            <a:r>
              <a:rPr lang="fi-FI" sz="2900" b="1" dirty="0" smtClean="0"/>
              <a:t>bsoluuttinen </a:t>
            </a:r>
            <a:r>
              <a:rPr lang="fi-FI" sz="2900" b="1" dirty="0"/>
              <a:t>eli äärimmäinen köyhyys = </a:t>
            </a:r>
            <a:r>
              <a:rPr lang="fi-FI" sz="2900" b="1" dirty="0" smtClean="0"/>
              <a:t/>
            </a:r>
            <a:br>
              <a:rPr lang="fi-FI" sz="2900" b="1" dirty="0" smtClean="0"/>
            </a:br>
            <a:r>
              <a:rPr lang="fi-FI" sz="2900" dirty="0" smtClean="0"/>
              <a:t>tilanne</a:t>
            </a:r>
            <a:r>
              <a:rPr lang="fi-FI" sz="2900" dirty="0"/>
              <a:t>, jossa ravinnon, vaatetuksen ja asumisen vähimmäisedellytykset eivät täyty</a:t>
            </a:r>
          </a:p>
          <a:p>
            <a:r>
              <a:rPr lang="fi-FI" sz="2900" b="1" dirty="0"/>
              <a:t>s</a:t>
            </a:r>
            <a:r>
              <a:rPr lang="fi-FI" sz="2900" b="1" dirty="0" smtClean="0"/>
              <a:t>uhteellinen </a:t>
            </a:r>
            <a:r>
              <a:rPr lang="fi-FI" sz="2900" b="1" dirty="0"/>
              <a:t>köyhyys = </a:t>
            </a:r>
            <a:r>
              <a:rPr lang="fi-FI" sz="2900" b="1" dirty="0" smtClean="0"/>
              <a:t/>
            </a:r>
            <a:br>
              <a:rPr lang="fi-FI" sz="2900" b="1" dirty="0" smtClean="0"/>
            </a:br>
            <a:r>
              <a:rPr lang="fi-FI" sz="2900" dirty="0" smtClean="0"/>
              <a:t>yksilön </a:t>
            </a:r>
            <a:r>
              <a:rPr lang="fi-FI" sz="2900" dirty="0"/>
              <a:t>tai väestöryhmän selkeä huono-osaisuus saman valtion keskimääräiseen tasoon verrattuna</a:t>
            </a:r>
          </a:p>
          <a:p>
            <a:r>
              <a:rPr lang="fi-FI" sz="2900" dirty="0"/>
              <a:t>köyhyyden eri muotoja tavataan kaikkialla maailmassa sekä korkean että alhaisen kehitystason valtioissa</a:t>
            </a:r>
          </a:p>
          <a:p>
            <a:pPr marL="342900" lvl="1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1852197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8900" y="588936"/>
            <a:ext cx="7160219" cy="1022063"/>
          </a:xfrm>
        </p:spPr>
        <p:txBody>
          <a:bodyPr>
            <a:noAutofit/>
          </a:bodyPr>
          <a:lstStyle/>
          <a:p>
            <a:pPr algn="ctr"/>
            <a:r>
              <a:rPr lang="fi-FI" sz="4000" b="1" dirty="0">
                <a:latin typeface="+mn-lt"/>
              </a:rPr>
              <a:t>Köyhyyden vaikutuksia terveyteen (2/2)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72697" y="1999281"/>
            <a:ext cx="8361337" cy="4680489"/>
          </a:xfrm>
        </p:spPr>
        <p:txBody>
          <a:bodyPr>
            <a:normAutofit lnSpcReduction="10000"/>
          </a:bodyPr>
          <a:lstStyle/>
          <a:p>
            <a:r>
              <a:rPr lang="fi-FI" sz="2600" dirty="0"/>
              <a:t>köyhyys </a:t>
            </a:r>
            <a:r>
              <a:rPr lang="fi-FI" sz="2600" u="sng" dirty="0"/>
              <a:t>lisää nälkää ja tartuntatauteja</a:t>
            </a:r>
          </a:p>
          <a:p>
            <a:pPr lvl="1">
              <a:buFontTx/>
              <a:buChar char="-"/>
            </a:pPr>
            <a:r>
              <a:rPr lang="fi-FI" sz="2300" dirty="0"/>
              <a:t>tartuntataudit vaarantavat terveyttä ja aiheuttavat aliravitsemuksen ohella suuren osan kuolleisuudesta matalan tulotason maissa  </a:t>
            </a:r>
          </a:p>
          <a:p>
            <a:r>
              <a:rPr lang="fi-FI" sz="2600" dirty="0"/>
              <a:t>köyhyys ja aliravitsemus </a:t>
            </a:r>
            <a:r>
              <a:rPr lang="fi-FI" sz="2600" u="sng" dirty="0"/>
              <a:t>vaikuttavat yhdessä yhteiskuntaan</a:t>
            </a:r>
            <a:r>
              <a:rPr lang="fi-FI" sz="2600" dirty="0"/>
              <a:t> sen kaikilla tasoilla</a:t>
            </a:r>
          </a:p>
          <a:p>
            <a:pPr lvl="1">
              <a:buFontTx/>
              <a:buChar char="-"/>
            </a:pPr>
            <a:r>
              <a:rPr lang="fi-FI" sz="2300" dirty="0"/>
              <a:t>esim. lasten kasvun ja kehityksen häiriöt, kuten oppimis-vaikeudet, voivat johtaa koulunkäynnin keskeyttämiseen ja ylläpitää siten väestön alhaista koulutustasoa  </a:t>
            </a:r>
          </a:p>
          <a:p>
            <a:r>
              <a:rPr lang="fi-FI" sz="2600" dirty="0"/>
              <a:t>köyhyys voi </a:t>
            </a:r>
            <a:r>
              <a:rPr lang="fi-FI" sz="2600" u="sng" dirty="0"/>
              <a:t>vähentää yksilön mahdollisuuksia huolehtia omasta terveydestään</a:t>
            </a:r>
          </a:p>
          <a:p>
            <a:pPr lvl="1">
              <a:buFontTx/>
              <a:buChar char="-"/>
            </a:pPr>
            <a:r>
              <a:rPr lang="fi-FI" sz="2300" dirty="0"/>
              <a:t>kroonisten tautien ehkäisy ja hoito voi olla riittämätöntä      myös korkean tulotason maissa</a:t>
            </a:r>
          </a:p>
          <a:p>
            <a:pPr marL="342900" lvl="1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1166771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3952" y="588935"/>
            <a:ext cx="8291591" cy="1004142"/>
          </a:xfrm>
        </p:spPr>
        <p:txBody>
          <a:bodyPr>
            <a:noAutofit/>
          </a:bodyPr>
          <a:lstStyle/>
          <a:p>
            <a:pPr algn="ctr"/>
            <a:r>
              <a:rPr lang="fi-FI" sz="4000" b="1" dirty="0">
                <a:latin typeface="+mn-lt"/>
              </a:rPr>
              <a:t>Vaurastumisen vaikutuksia terveyteen 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945396" y="1951960"/>
            <a:ext cx="7609667" cy="4371347"/>
          </a:xfrm>
        </p:spPr>
        <p:txBody>
          <a:bodyPr>
            <a:normAutofit/>
          </a:bodyPr>
          <a:lstStyle/>
          <a:p>
            <a:pPr marL="685800" lvl="2" indent="0">
              <a:buNone/>
            </a:pPr>
            <a:endParaRPr lang="fi-FI" sz="1575" dirty="0"/>
          </a:p>
          <a:p>
            <a:pPr marL="342900" lvl="1" indent="0">
              <a:buNone/>
            </a:pPr>
            <a:endParaRPr lang="fi-FI" dirty="0"/>
          </a:p>
        </p:txBody>
      </p:sp>
      <p:sp>
        <p:nvSpPr>
          <p:cNvPr id="3" name="Suorakulmio 2">
            <a:extLst>
              <a:ext uri="{FF2B5EF4-FFF2-40B4-BE49-F238E27FC236}">
                <a16:creationId xmlns="" xmlns:a16="http://schemas.microsoft.com/office/drawing/2014/main" id="{BED0D22C-152D-4FCA-AF99-A42644AB72A0}"/>
              </a:ext>
            </a:extLst>
          </p:cNvPr>
          <p:cNvSpPr/>
          <p:nvPr/>
        </p:nvSpPr>
        <p:spPr>
          <a:xfrm>
            <a:off x="433952" y="1951134"/>
            <a:ext cx="8353585" cy="51090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fi-FI" sz="2600" dirty="0"/>
              <a:t>mitä vauraampi ja kehittyneempi valtio on, sitä paremmin se pystyy </a:t>
            </a:r>
            <a:r>
              <a:rPr lang="fi-FI" sz="2600" u="sng" dirty="0"/>
              <a:t>edistämään ja ylläpitämään </a:t>
            </a:r>
            <a:r>
              <a:rPr lang="fi-FI" sz="2600" dirty="0"/>
              <a:t>kansalaistensa terveyttä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i-FI" sz="2600" dirty="0"/>
              <a:t>hyvä ravitsemus ja terveydenhuolto sekä </a:t>
            </a:r>
            <a:r>
              <a:rPr lang="fi-FI" sz="2600" dirty="0" err="1"/>
              <a:t>sanitaatio</a:t>
            </a:r>
            <a:r>
              <a:rPr lang="fi-FI" sz="2600" dirty="0"/>
              <a:t> ja terveyteen liittyvän tiedon lisääntyminen </a:t>
            </a:r>
            <a:r>
              <a:rPr lang="fi-FI" sz="2600" u="sng" dirty="0"/>
              <a:t>pidentävät keskimääräistä elinikää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i-FI" sz="2600" dirty="0"/>
              <a:t>vaurastuminen </a:t>
            </a:r>
            <a:r>
              <a:rPr lang="fi-FI" sz="2600" u="sng" dirty="0"/>
              <a:t>voi aiheuttaa elintasosairauksia</a:t>
            </a:r>
          </a:p>
          <a:p>
            <a:pPr lvl="1"/>
            <a:r>
              <a:rPr lang="fi-FI" sz="2300" dirty="0"/>
              <a:t>   -  krooniset taudit vaarantavat terveyttä ja aiheuttavat suuren 	osan kuolleisuudesta keskitason ja korkean tulotason maissa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sz="2600" dirty="0"/>
              <a:t>  lihavuus </a:t>
            </a:r>
            <a:r>
              <a:rPr lang="fi-FI" sz="2600" u="sng" dirty="0"/>
              <a:t>lisää yhteiskunnan ja terveydenhuollon </a:t>
            </a:r>
          </a:p>
          <a:p>
            <a:r>
              <a:rPr lang="fi-FI" sz="2600" dirty="0"/>
              <a:t>       </a:t>
            </a:r>
            <a:r>
              <a:rPr lang="fi-FI" sz="2600" u="sng" dirty="0"/>
              <a:t>kustannuksia</a:t>
            </a:r>
            <a:r>
              <a:rPr lang="fi-FI" sz="2600" dirty="0"/>
              <a:t> erityisesti matalan ja keskitulotason maissa  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fi-FI" sz="230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fi-FI" sz="2300" dirty="0"/>
          </a:p>
        </p:txBody>
      </p:sp>
    </p:spTree>
    <p:extLst>
      <p:ext uri="{BB962C8B-B14F-4D97-AF65-F5344CB8AC3E}">
        <p14:creationId xmlns:p14="http://schemas.microsoft.com/office/powerpoint/2010/main" val="24437480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2036" y="583267"/>
            <a:ext cx="7423689" cy="857250"/>
          </a:xfrm>
        </p:spPr>
        <p:txBody>
          <a:bodyPr>
            <a:noAutofit/>
          </a:bodyPr>
          <a:lstStyle/>
          <a:p>
            <a:pPr algn="ctr"/>
            <a:r>
              <a:rPr lang="fi-FI" sz="4000" b="1" dirty="0">
                <a:latin typeface="+mn-lt"/>
              </a:rPr>
              <a:t>Konfliktit ja onnettomuudet (1/2)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802036" y="1789230"/>
            <a:ext cx="7923511" cy="4673564"/>
          </a:xfrm>
        </p:spPr>
        <p:txBody>
          <a:bodyPr>
            <a:normAutofit fontScale="85000" lnSpcReduction="20000"/>
          </a:bodyPr>
          <a:lstStyle/>
          <a:p>
            <a:r>
              <a:rPr lang="fi-FI" sz="3300" dirty="0"/>
              <a:t>voimakas väestönkasvu ja globalisaatio ovat johtaneet tilanteeseen, jossa eri kulttuurit kohtaavat yhä useammin </a:t>
            </a:r>
          </a:p>
          <a:p>
            <a:pPr marL="0" indent="0">
              <a:buNone/>
            </a:pPr>
            <a:r>
              <a:rPr lang="fi-FI" sz="3300" dirty="0"/>
              <a:t>      	→ voi syntyä konflikteja yksilöiden ja ihmis-		     ryhmien välille</a:t>
            </a:r>
          </a:p>
          <a:p>
            <a:r>
              <a:rPr lang="fi-FI" sz="3300" dirty="0"/>
              <a:t>konfliktien taustalla on yleensä useita tekijöitä, jotka kytkeytyvät toisiinsa:</a:t>
            </a:r>
          </a:p>
          <a:p>
            <a:pPr lvl="1">
              <a:buFontTx/>
              <a:buChar char="-"/>
            </a:pPr>
            <a:r>
              <a:rPr lang="fi-FI" sz="2900" dirty="0"/>
              <a:t>varallisuuserot</a:t>
            </a:r>
          </a:p>
          <a:p>
            <a:pPr lvl="1">
              <a:buFontTx/>
              <a:buChar char="-"/>
            </a:pPr>
            <a:r>
              <a:rPr lang="fi-FI" sz="2900" dirty="0"/>
              <a:t>arvoristiriidat ja luottamuksen puute</a:t>
            </a:r>
          </a:p>
          <a:p>
            <a:pPr lvl="1">
              <a:buFontTx/>
              <a:buChar char="-"/>
            </a:pPr>
            <a:r>
              <a:rPr lang="fi-FI" sz="2900" dirty="0"/>
              <a:t>ihmisoikeuksien loukkaaminen</a:t>
            </a:r>
          </a:p>
          <a:p>
            <a:pPr lvl="1">
              <a:buFontTx/>
              <a:buChar char="-"/>
            </a:pPr>
            <a:r>
              <a:rPr lang="fi-FI" sz="2900" dirty="0"/>
              <a:t>eriarvoisuus</a:t>
            </a:r>
          </a:p>
          <a:p>
            <a:r>
              <a:rPr lang="fi-FI" sz="3300" dirty="0"/>
              <a:t>väkivalta ja aseelliset yhteenotot </a:t>
            </a:r>
            <a:r>
              <a:rPr lang="fi-FI" sz="3300" u="sng" dirty="0"/>
              <a:t>aiheuttavat kuolemia ja vakavia vammoja</a:t>
            </a:r>
          </a:p>
          <a:p>
            <a:pPr marL="0" indent="0">
              <a:buNone/>
            </a:pPr>
            <a:endParaRPr lang="fi-FI" sz="3400" b="1" dirty="0"/>
          </a:p>
          <a:p>
            <a:pPr marL="685800" lvl="2" indent="0">
              <a:buNone/>
            </a:pPr>
            <a:endParaRPr lang="fi-FI" sz="1575" dirty="0"/>
          </a:p>
          <a:p>
            <a:pPr marL="342900" lvl="1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9505159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6022" y="397288"/>
            <a:ext cx="7423689" cy="857250"/>
          </a:xfrm>
        </p:spPr>
        <p:txBody>
          <a:bodyPr>
            <a:noAutofit/>
          </a:bodyPr>
          <a:lstStyle/>
          <a:p>
            <a:pPr algn="ctr"/>
            <a:r>
              <a:rPr lang="fi-FI" sz="4000" b="1" dirty="0">
                <a:latin typeface="+mn-lt"/>
              </a:rPr>
              <a:t>Konfliktit ja onnettomuudet (2/2)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43177" y="1479264"/>
            <a:ext cx="7989377" cy="4890539"/>
          </a:xfrm>
        </p:spPr>
        <p:txBody>
          <a:bodyPr>
            <a:normAutofit lnSpcReduction="10000"/>
          </a:bodyPr>
          <a:lstStyle/>
          <a:p>
            <a:r>
              <a:rPr lang="fi-FI" dirty="0"/>
              <a:t>konfliktit ja niiden uhka voivat vaikuttaa psyykkiseen terveyteen ja </a:t>
            </a:r>
            <a:r>
              <a:rPr lang="fi-FI" u="sng" dirty="0"/>
              <a:t>vaarantaa mielenterveyttä</a:t>
            </a:r>
          </a:p>
          <a:p>
            <a:r>
              <a:rPr lang="fi-FI" dirty="0"/>
              <a:t>konfliktien ja terrorismin aiheuttamat kuolemat ja terveyden menetykset ovat lisääntyneet 2000-luvulla</a:t>
            </a:r>
          </a:p>
          <a:p>
            <a:r>
              <a:rPr lang="fi-FI" dirty="0"/>
              <a:t>myös erilaisten onnettomuuksien riski on kasvanut etenkin väestörikkaissa valtioissa ja luonnon-onnettomuuksille alttiilla alueilla, kuten rannikoilla </a:t>
            </a:r>
          </a:p>
          <a:p>
            <a:r>
              <a:rPr lang="fi-FI" dirty="0"/>
              <a:t>onnettomuuksien taustalla on mm. liikennemäärien kasvu ja ympäristön kemikalisoituminen</a:t>
            </a:r>
          </a:p>
          <a:p>
            <a:r>
              <a:rPr lang="fi-FI" dirty="0"/>
              <a:t>konfliktit ja onnettomuudet voivat johtaa </a:t>
            </a:r>
            <a:r>
              <a:rPr lang="fi-FI" b="1" dirty="0"/>
              <a:t>pakolaisuuteen</a:t>
            </a:r>
            <a:r>
              <a:rPr lang="fi-FI" dirty="0"/>
              <a:t>   </a:t>
            </a:r>
          </a:p>
          <a:p>
            <a:pPr marL="0" indent="0">
              <a:buNone/>
            </a:pPr>
            <a:endParaRPr lang="fi-FI" sz="3400" b="1" dirty="0"/>
          </a:p>
          <a:p>
            <a:pPr marL="685800" lvl="2" indent="0">
              <a:buNone/>
            </a:pPr>
            <a:endParaRPr lang="fi-FI" sz="1575" dirty="0"/>
          </a:p>
          <a:p>
            <a:pPr marL="342900" lvl="1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4024372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-te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ema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9617</TotalTime>
  <Words>670</Words>
  <Application>Microsoft Office PowerPoint</Application>
  <PresentationFormat>Näytössä katseltava diaesitys (4:3)</PresentationFormat>
  <Paragraphs>94</Paragraphs>
  <Slides>15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Office-teema</vt:lpstr>
      <vt:lpstr>Terve 3: Terveyttä tutkimassa</vt:lpstr>
      <vt:lpstr>Muuttuva terveys (1/2)</vt:lpstr>
      <vt:lpstr>Muuttuva terveys (2/2)</vt:lpstr>
      <vt:lpstr>Terveyserojen mittareita</vt:lpstr>
      <vt:lpstr>Köyhyyden vaikutuksia terveyteen (1/2) </vt:lpstr>
      <vt:lpstr>Köyhyyden vaikutuksia terveyteen (2/2) </vt:lpstr>
      <vt:lpstr>Vaurastumisen vaikutuksia terveyteen  </vt:lpstr>
      <vt:lpstr>Konfliktit ja onnettomuudet (1/2)</vt:lpstr>
      <vt:lpstr>Konfliktit ja onnettomuudet (2/2)</vt:lpstr>
      <vt:lpstr>Ilmastonmuutos (1/2) </vt:lpstr>
      <vt:lpstr>Ilmastonmuutos (2/2) </vt:lpstr>
      <vt:lpstr>Kansainvälinen yhteistyö (1/2)</vt:lpstr>
      <vt:lpstr>Kansainvälinen yhteistyö (2/2)</vt:lpstr>
      <vt:lpstr>Globaalin terveyden tulevaisuus (1/2)  </vt:lpstr>
      <vt:lpstr>Globaalin terveyden tulevaisuus (2/2) 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Terve 3: Terveyttä tutkimassa</dc:title>
  <dc:creator>Kati Karas</dc:creator>
  <cp:lastModifiedBy>oppilas lukio</cp:lastModifiedBy>
  <cp:revision>68</cp:revision>
  <dcterms:created xsi:type="dcterms:W3CDTF">2017-11-23T17:23:47Z</dcterms:created>
  <dcterms:modified xsi:type="dcterms:W3CDTF">2018-07-06T14:55:23Z</dcterms:modified>
</cp:coreProperties>
</file>