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5" r:id="rId4"/>
    <p:sldId id="261" r:id="rId5"/>
    <p:sldId id="267" r:id="rId6"/>
    <p:sldId id="268" r:id="rId7"/>
    <p:sldId id="266" r:id="rId8"/>
    <p:sldId id="269" r:id="rId9"/>
    <p:sldId id="262" r:id="rId10"/>
    <p:sldId id="263" r:id="rId11"/>
    <p:sldId id="264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6" autoAdjust="0"/>
    <p:restoredTop sz="94660"/>
  </p:normalViewPr>
  <p:slideViewPr>
    <p:cSldViewPr snapToGrid="0">
      <p:cViewPr varScale="1">
        <p:scale>
          <a:sx n="58" d="100"/>
          <a:sy n="58" d="100"/>
        </p:scale>
        <p:origin x="2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8A58-C459-40C8-A89F-CBA3A797E9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509CC-0857-445A-A77D-31A2C08633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9219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8A58-C459-40C8-A89F-CBA3A797E9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509CC-0857-445A-A77D-31A2C08633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209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8A58-C459-40C8-A89F-CBA3A797E9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509CC-0857-445A-A77D-31A2C08633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402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8A58-C459-40C8-A89F-CBA3A797E9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509CC-0857-445A-A77D-31A2C08633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858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8A58-C459-40C8-A89F-CBA3A797E9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509CC-0857-445A-A77D-31A2C08633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593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8A58-C459-40C8-A89F-CBA3A797E9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509CC-0857-445A-A77D-31A2C08633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277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8A58-C459-40C8-A89F-CBA3A797E9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509CC-0857-445A-A77D-31A2C08633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5513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8A58-C459-40C8-A89F-CBA3A797E9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509CC-0857-445A-A77D-31A2C08633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1837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8A58-C459-40C8-A89F-CBA3A797E9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509CC-0857-445A-A77D-31A2C08633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868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8A58-C459-40C8-A89F-CBA3A797E9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509CC-0857-445A-A77D-31A2C08633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43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8A58-C459-40C8-A89F-CBA3A797E9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509CC-0857-445A-A77D-31A2C08633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450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58A58-C459-40C8-A89F-CBA3A797E9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509CC-0857-445A-A77D-31A2C08633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799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639" y="2334928"/>
            <a:ext cx="7082725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3962" y="3448974"/>
            <a:ext cx="6404675" cy="1107528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3: Terveyden ja sairauden varhaista historiaa 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912" y="511445"/>
            <a:ext cx="7361695" cy="945397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Keskiaika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1926" y="1666067"/>
            <a:ext cx="8059118" cy="519193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dirty="0"/>
              <a:t>Eurooppaan perustettiin leprahospitaaleja ja runsaasti muitakin sairaanhoito- ja hoivalaitoksia</a:t>
            </a:r>
          </a:p>
          <a:p>
            <a:pPr>
              <a:lnSpc>
                <a:spcPct val="100000"/>
              </a:lnSpc>
            </a:pPr>
            <a:r>
              <a:rPr lang="fi-FI" u="sng" dirty="0"/>
              <a:t>musta surma eli rutto </a:t>
            </a:r>
            <a:r>
              <a:rPr lang="fi-FI" dirty="0"/>
              <a:t>oli yksi tuhoisimmista tartuntataudeista: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ajateltiin virheellisesti johtuvan </a:t>
            </a:r>
            <a:r>
              <a:rPr lang="fi-FI" sz="2500" dirty="0" err="1"/>
              <a:t>miasmasta</a:t>
            </a:r>
            <a:r>
              <a:rPr lang="fi-FI" sz="2500" dirty="0"/>
              <a:t>, joten sitä torjuttiin esim. kokkoja polttamalla </a:t>
            </a:r>
          </a:p>
          <a:p>
            <a:pPr>
              <a:lnSpc>
                <a:spcPct val="100000"/>
              </a:lnSpc>
            </a:pPr>
            <a:r>
              <a:rPr lang="fi-FI" u="sng" dirty="0"/>
              <a:t>yliopistojen synty</a:t>
            </a:r>
            <a:r>
              <a:rPr lang="fi-FI" dirty="0"/>
              <a:t> 1200-luvulla oli merkittävä tapahtuma lääketieteen myöhempää kehitystä ajatellen: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akateemisesti koulutettujen lääkärien ammattikunnan  syntyminen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lääketiede hyötyi muiden alojen kehityksestä</a:t>
            </a:r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818931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630E50-38B7-40D7-9CC7-0046F07BAED0}"/>
              </a:ext>
            </a:extLst>
          </p:cNvPr>
          <p:cNvSpPr txBox="1">
            <a:spLocks/>
          </p:cNvSpPr>
          <p:nvPr/>
        </p:nvSpPr>
        <p:spPr>
          <a:xfrm>
            <a:off x="929898" y="526942"/>
            <a:ext cx="7361695" cy="9144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i-FI" sz="4000" b="1" dirty="0">
                <a:latin typeface="+mn-lt"/>
              </a:rPr>
              <a:t>Valistuksen aika  (1/2)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xmlns="" id="{81BD3E61-922B-4414-86B7-3B61A8AA3AEE}"/>
              </a:ext>
            </a:extLst>
          </p:cNvPr>
          <p:cNvSpPr txBox="1">
            <a:spLocks/>
          </p:cNvSpPr>
          <p:nvPr/>
        </p:nvSpPr>
        <p:spPr>
          <a:xfrm>
            <a:off x="743918" y="1549831"/>
            <a:ext cx="8028121" cy="517643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i-FI" dirty="0"/>
              <a:t>havaintojen, järjen ja tiedon merkitys </a:t>
            </a:r>
            <a:r>
              <a:rPr lang="fi-FI" dirty="0" smtClean="0"/>
              <a:t>kasvoi, </a:t>
            </a:r>
            <a:r>
              <a:rPr lang="fi-FI" dirty="0"/>
              <a:t>ja lääkärit alkoivat pitää tautien syynä tartuntoja   </a:t>
            </a:r>
          </a:p>
          <a:p>
            <a:pPr>
              <a:lnSpc>
                <a:spcPct val="100000"/>
              </a:lnSpc>
            </a:pPr>
            <a:r>
              <a:rPr lang="fi-FI" u="sng" dirty="0"/>
              <a:t>rationaaliseen ajatteluun</a:t>
            </a:r>
            <a:r>
              <a:rPr lang="fi-FI" dirty="0"/>
              <a:t> perustuva valistus pyrki uudistuksiin ja mahdollisti luonnontieteisiin perustuvan lääketieteen </a:t>
            </a:r>
            <a:r>
              <a:rPr lang="fi-FI" u="sng" dirty="0"/>
              <a:t>nopean kehittymisen</a:t>
            </a:r>
          </a:p>
          <a:p>
            <a:pPr>
              <a:lnSpc>
                <a:spcPct val="100000"/>
              </a:lnSpc>
            </a:pPr>
            <a:r>
              <a:rPr lang="fi-FI" dirty="0"/>
              <a:t>kehitys oli sidoksissa kaupan yhteyksien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laajenemiseen</a:t>
            </a:r>
            <a:r>
              <a:rPr lang="fi-FI" dirty="0"/>
              <a:t>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sekä lääketieteen innovaatiot että kulkutaudit levisivät ympäri maailmaa kauppapurjelaivojen välityksellä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Alankomaat nousi Euroopan merkittävimmäksi lääketieteen keskukseksi</a:t>
            </a:r>
          </a:p>
        </p:txBody>
      </p:sp>
    </p:spTree>
    <p:extLst>
      <p:ext uri="{BB962C8B-B14F-4D97-AF65-F5344CB8AC3E}">
        <p14:creationId xmlns:p14="http://schemas.microsoft.com/office/powerpoint/2010/main" val="3024875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630E50-38B7-40D7-9CC7-0046F07BAED0}"/>
              </a:ext>
            </a:extLst>
          </p:cNvPr>
          <p:cNvSpPr txBox="1">
            <a:spLocks/>
          </p:cNvSpPr>
          <p:nvPr/>
        </p:nvSpPr>
        <p:spPr>
          <a:xfrm>
            <a:off x="984142" y="743919"/>
            <a:ext cx="7361695" cy="80591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i-FI" sz="4000" b="1" dirty="0">
                <a:latin typeface="+mn-lt"/>
              </a:rPr>
              <a:t>Valistuksen aika  (2/2)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xmlns="" id="{81BD3E61-922B-4414-86B7-3B61A8AA3AEE}"/>
              </a:ext>
            </a:extLst>
          </p:cNvPr>
          <p:cNvSpPr txBox="1">
            <a:spLocks/>
          </p:cNvSpPr>
          <p:nvPr/>
        </p:nvSpPr>
        <p:spPr>
          <a:xfrm>
            <a:off x="635431" y="1898541"/>
            <a:ext cx="8059118" cy="476573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i-FI" u="sng" dirty="0"/>
              <a:t>talouden ja teknologian kehittyminen</a:t>
            </a:r>
            <a:r>
              <a:rPr lang="fi-FI" dirty="0"/>
              <a:t> 1600-luvulla edisti myös lääketieteen kehittymistä: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 smtClean="0"/>
              <a:t>mikroskoopin keksimisen ja käyttöönoton seurauksena yhä enemmän sai kannatusta ajatus, että taudit ovat tarttuvia ja niitä aiheuttavat elolliset mikroskooppiset eliöt</a:t>
            </a:r>
          </a:p>
          <a:p>
            <a:pPr>
              <a:lnSpc>
                <a:spcPct val="100000"/>
              </a:lnSpc>
            </a:pPr>
            <a:r>
              <a:rPr lang="fi-FI" dirty="0" smtClean="0"/>
              <a:t>antiikista periytyneet käsitykset </a:t>
            </a:r>
            <a:r>
              <a:rPr lang="fi-FI" smtClean="0"/>
              <a:t>alkoivat väistyä, </a:t>
            </a:r>
            <a:r>
              <a:rPr lang="fi-FI" dirty="0" smtClean="0"/>
              <a:t>ja ruumiinavausten perusteella sairauksia alettiin yhdistää havaittuihin muutoksiin elimistössä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dirty="0"/>
              <a:t>	→ syntyi </a:t>
            </a:r>
            <a:r>
              <a:rPr lang="fi-FI" b="1" dirty="0"/>
              <a:t>patologinen anatomia</a:t>
            </a:r>
          </a:p>
        </p:txBody>
      </p:sp>
    </p:spTree>
    <p:extLst>
      <p:ext uri="{BB962C8B-B14F-4D97-AF65-F5344CB8AC3E}">
        <p14:creationId xmlns:p14="http://schemas.microsoft.com/office/powerpoint/2010/main" val="3454125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138" y="402956"/>
            <a:ext cx="7361695" cy="117787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Primitiivinen aika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427" y="1821049"/>
            <a:ext cx="8059118" cy="476573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b="1" dirty="0" err="1"/>
              <a:t>demonologinen</a:t>
            </a:r>
            <a:r>
              <a:rPr lang="fi-FI" b="1" dirty="0"/>
              <a:t> sairauskäsitys </a:t>
            </a:r>
            <a:r>
              <a:rPr lang="fi-FI" dirty="0"/>
              <a:t>= primitiiviset eli alkukantaiset heimot ilmeisesti pitivät sairastumisen syynä </a:t>
            </a:r>
            <a:r>
              <a:rPr lang="fi-FI" u="sng" dirty="0"/>
              <a:t>demoneja eli pahoja henkiä</a:t>
            </a:r>
            <a:r>
              <a:rPr lang="fi-FI" dirty="0"/>
              <a:t> ja tabujen rikkomista</a:t>
            </a:r>
          </a:p>
          <a:p>
            <a:pPr>
              <a:lnSpc>
                <a:spcPct val="100000"/>
              </a:lnSpc>
            </a:pPr>
            <a:r>
              <a:rPr lang="fi-FI" dirty="0"/>
              <a:t>sairaus käsitettiin itsenäiseksi </a:t>
            </a:r>
            <a:r>
              <a:rPr lang="fi-FI" u="sng" dirty="0"/>
              <a:t>olioksi tai esineeksi</a:t>
            </a:r>
            <a:r>
              <a:rPr lang="fi-FI" dirty="0"/>
              <a:t>, joka voi tulla ihmiseen ulkoapäin</a:t>
            </a:r>
          </a:p>
          <a:p>
            <a:pPr>
              <a:lnSpc>
                <a:spcPct val="100000"/>
              </a:lnSpc>
            </a:pPr>
            <a:r>
              <a:rPr lang="fi-FI" dirty="0"/>
              <a:t>suurimmissa pyyntiyhteisöissä tietäjä, shamaani tai noidaksi valittu henkilö huolehti yhteisön ja yli-luonnollisen maailman välisistä yhteyksistä</a:t>
            </a:r>
          </a:p>
          <a:p>
            <a:pPr>
              <a:lnSpc>
                <a:spcPct val="100000"/>
              </a:lnSpc>
            </a:pPr>
            <a:r>
              <a:rPr lang="fi-FI" dirty="0"/>
              <a:t>sairauksia ja vammoja parannettiin esim. rituaalein ja uhrimenoin</a:t>
            </a:r>
          </a:p>
          <a:p>
            <a:pPr>
              <a:lnSpc>
                <a:spcPct val="100000"/>
              </a:lnSpc>
            </a:pPr>
            <a:endParaRPr lang="fi-FI" dirty="0"/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2804022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410" y="511444"/>
            <a:ext cx="7361695" cy="117787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Primitiivinen aika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35431" y="1898541"/>
            <a:ext cx="8059118" cy="476573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dirty="0"/>
              <a:t>syntyivät ensimmäiset käsitykset </a:t>
            </a:r>
            <a:r>
              <a:rPr lang="fi-FI" b="1" dirty="0"/>
              <a:t>tabuista </a:t>
            </a:r>
            <a:r>
              <a:rPr lang="fi-FI" dirty="0"/>
              <a:t>eli </a:t>
            </a:r>
            <a:r>
              <a:rPr lang="fi-FI" dirty="0" err="1"/>
              <a:t>kielle-tyistä</a:t>
            </a:r>
            <a:r>
              <a:rPr lang="fi-FI" dirty="0"/>
              <a:t> asioista, kuten eläimistä ja paikoista, joita oli syytä karttaa</a:t>
            </a:r>
          </a:p>
          <a:p>
            <a:pPr>
              <a:lnSpc>
                <a:spcPct val="100000"/>
              </a:lnSpc>
            </a:pPr>
            <a:r>
              <a:rPr lang="fi-FI" dirty="0"/>
              <a:t>osa terveyteen liittyvistä käyttäytymistavoista on hyvin vanhoja, esim. likaisen veden ja pilaantuneen </a:t>
            </a:r>
            <a:r>
              <a:rPr lang="fi-FI" dirty="0" smtClean="0"/>
              <a:t>ruoan </a:t>
            </a:r>
            <a:r>
              <a:rPr lang="fi-FI" dirty="0"/>
              <a:t>välttäminen sekä kasvien käyttö vaivojen lievittämiseksi</a:t>
            </a:r>
          </a:p>
          <a:p>
            <a:pPr>
              <a:lnSpc>
                <a:spcPct val="100000"/>
              </a:lnSpc>
            </a:pPr>
            <a:r>
              <a:rPr lang="fi-FI" dirty="0"/>
              <a:t>uskomus pahojen henkien ja yliluonnollisten voimien merkitykseen sairauksien synnyssä ja niiden parantamisessa on säilynyt osittain jopa nykyaikaan saakka</a:t>
            </a:r>
          </a:p>
          <a:p>
            <a:pPr>
              <a:lnSpc>
                <a:spcPct val="100000"/>
              </a:lnSpc>
            </a:pPr>
            <a:endParaRPr lang="fi-FI" dirty="0"/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2873642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135" y="542441"/>
            <a:ext cx="7361695" cy="929898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Antiikin lääketiede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90864" y="1689314"/>
            <a:ext cx="8148239" cy="497495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00000"/>
              </a:lnSpc>
            </a:pPr>
            <a:r>
              <a:rPr lang="fi-FI" sz="4500" b="1" dirty="0" err="1"/>
              <a:t>teogeeninen</a:t>
            </a:r>
            <a:r>
              <a:rPr lang="fi-FI" sz="4500" b="1" dirty="0"/>
              <a:t> sairauskäsitys </a:t>
            </a:r>
            <a:r>
              <a:rPr lang="fi-FI" sz="4500" dirty="0"/>
              <a:t>= sairauksien ajateltiin olevan </a:t>
            </a:r>
            <a:r>
              <a:rPr lang="fi-FI" sz="4500" u="sng" dirty="0"/>
              <a:t>jumalten lähettämiä rangaistuksia</a:t>
            </a:r>
            <a:r>
              <a:rPr lang="fi-FI" sz="4500" dirty="0"/>
              <a:t> tai ennalta määräämiä </a:t>
            </a:r>
            <a:r>
              <a:rPr lang="fi-FI" sz="4500" u="sng" dirty="0"/>
              <a:t>kohtaloita</a:t>
            </a:r>
            <a:r>
              <a:rPr lang="fi-FI" sz="4500" dirty="0"/>
              <a:t>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3700" dirty="0"/>
              <a:t>sairauksista katsottiin voivan parantua katumalla syntejä tai rukoilemalla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3700" dirty="0"/>
              <a:t>vakavasti sairaat saivat usein </a:t>
            </a:r>
            <a:r>
              <a:rPr lang="fi-FI" sz="3700" b="1" dirty="0"/>
              <a:t>stigman</a:t>
            </a:r>
            <a:r>
              <a:rPr lang="fi-FI" sz="3700" dirty="0"/>
              <a:t> eli häpeällisen leiman ja heidät saatettiin karkottaa yhteisön ulkopuolelle</a:t>
            </a:r>
          </a:p>
          <a:p>
            <a:pPr>
              <a:lnSpc>
                <a:spcPct val="100000"/>
              </a:lnSpc>
            </a:pPr>
            <a:r>
              <a:rPr lang="fi-FI" sz="4500" dirty="0"/>
              <a:t>tunnusomaista kiinteä vuorovaikutus primitiivisten uskomusten ja uusien, järkiperäisten käsitysten välillä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3700" u="sng" dirty="0"/>
              <a:t>filosofia ja rationaalinen ajattelu</a:t>
            </a:r>
            <a:r>
              <a:rPr lang="fi-FI" sz="3700" dirty="0"/>
              <a:t>, kuten pyrkimys sairauksien ymmärtämiseen, kehittyivät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3700" dirty="0"/>
              <a:t>tietämys ihmisen anatomiasta lisääntyi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3700" dirty="0"/>
              <a:t>kansanomaisia uskomuksia torjuttiin, mutta myös omaksut-tiin osaksi omia käsityksiä  </a:t>
            </a:r>
          </a:p>
          <a:p>
            <a:pPr marL="0" indent="0">
              <a:lnSpc>
                <a:spcPct val="100000"/>
              </a:lnSpc>
              <a:buNone/>
            </a:pPr>
            <a:endParaRPr lang="fi-FI" sz="2900" dirty="0"/>
          </a:p>
        </p:txBody>
      </p:sp>
    </p:spTree>
    <p:extLst>
      <p:ext uri="{BB962C8B-B14F-4D97-AF65-F5344CB8AC3E}">
        <p14:creationId xmlns:p14="http://schemas.microsoft.com/office/powerpoint/2010/main" val="1707873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153" y="480446"/>
            <a:ext cx="7361695" cy="929898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 err="1">
                <a:latin typeface="+mn-lt"/>
              </a:rPr>
              <a:t>Humoraalioppi</a:t>
            </a:r>
            <a:r>
              <a:rPr lang="fi-FI" sz="4000" b="1" dirty="0">
                <a:latin typeface="+mn-lt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1925" y="1627325"/>
            <a:ext cx="8136611" cy="4881964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</a:pPr>
            <a:r>
              <a:rPr lang="fi-FI" sz="4000" dirty="0"/>
              <a:t>antiikin lääkäreiden käsitys sairauden olemuksesta perustui </a:t>
            </a:r>
            <a:r>
              <a:rPr lang="fi-FI" sz="4000" u="sng" dirty="0"/>
              <a:t>oppiin ruumiinnesteistä</a:t>
            </a:r>
          </a:p>
          <a:p>
            <a:pPr>
              <a:lnSpc>
                <a:spcPct val="100000"/>
              </a:lnSpc>
            </a:pPr>
            <a:r>
              <a:rPr lang="fi-FI" sz="4000" dirty="0"/>
              <a:t>terveys rakentui neljän erilaisen nesteen tasa-painosta:</a:t>
            </a: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fi-FI" sz="3600" dirty="0"/>
              <a:t>keltainen sappi, musta sappi, lima ja veri</a:t>
            </a:r>
          </a:p>
          <a:p>
            <a:pPr>
              <a:lnSpc>
                <a:spcPct val="100000"/>
              </a:lnSpc>
            </a:pPr>
            <a:r>
              <a:rPr lang="fi-FI" sz="4000" b="1" dirty="0" err="1"/>
              <a:t>humoraalipatologia</a:t>
            </a:r>
            <a:r>
              <a:rPr lang="fi-FI" sz="4000" dirty="0"/>
              <a:t> = ruumiinnesteiden epätasa-painosta syntyneiden sairauksien tutkiminen</a:t>
            </a:r>
          </a:p>
          <a:p>
            <a:pPr>
              <a:lnSpc>
                <a:spcPct val="100000"/>
              </a:lnSpc>
            </a:pPr>
            <a:r>
              <a:rPr lang="fi-FI" sz="4000" dirty="0"/>
              <a:t>hoidon tavoitteena oli palauttaa kehon nesteet tasa-painoon esim. kuppauksen avulla</a:t>
            </a:r>
          </a:p>
          <a:p>
            <a:pPr>
              <a:lnSpc>
                <a:spcPct val="100000"/>
              </a:lnSpc>
            </a:pPr>
            <a:r>
              <a:rPr lang="fi-FI" sz="4000" dirty="0"/>
              <a:t>koki monia muutoksia ja muuttui yhä </a:t>
            </a:r>
            <a:r>
              <a:rPr lang="fi-FI" sz="4000" dirty="0" err="1"/>
              <a:t>monimutkai-semmaksi</a:t>
            </a:r>
            <a:r>
              <a:rPr lang="fi-FI" sz="4000" dirty="0"/>
              <a:t> pitkän, yli 2000 vuotta kestäneen, valtakautensa aikana</a:t>
            </a:r>
          </a:p>
          <a:p>
            <a:pPr marL="0" indent="0">
              <a:lnSpc>
                <a:spcPct val="100000"/>
              </a:lnSpc>
              <a:buNone/>
            </a:pPr>
            <a:endParaRPr lang="fi-FI" sz="2900" dirty="0"/>
          </a:p>
        </p:txBody>
      </p:sp>
    </p:spTree>
    <p:extLst>
      <p:ext uri="{BB962C8B-B14F-4D97-AF65-F5344CB8AC3E}">
        <p14:creationId xmlns:p14="http://schemas.microsoft.com/office/powerpoint/2010/main" val="4209171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935" y="433952"/>
            <a:ext cx="8508569" cy="929898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Lääkäritoiminnan ammatillistuminen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43908" y="1549830"/>
            <a:ext cx="8012625" cy="519193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00000"/>
              </a:lnSpc>
            </a:pPr>
            <a:r>
              <a:rPr lang="fi-FI" sz="4500" dirty="0"/>
              <a:t>Euroopassa 400-luvulla eaa., kun katsottiin, että lääkärin taitojen hallinta vaatii erityisen koulutuksen</a:t>
            </a:r>
          </a:p>
          <a:p>
            <a:pPr>
              <a:lnSpc>
                <a:spcPct val="100000"/>
              </a:lnSpc>
            </a:pPr>
            <a:r>
              <a:rPr lang="fi-FI" sz="4500" dirty="0"/>
              <a:t>antiikin Kreikassa </a:t>
            </a:r>
            <a:r>
              <a:rPr lang="fi-FI" sz="4500" dirty="0" smtClean="0"/>
              <a:t>syntyi </a:t>
            </a:r>
            <a:r>
              <a:rPr lang="fi-FI" sz="4500" dirty="0"/>
              <a:t>merkittäviä </a:t>
            </a:r>
            <a:r>
              <a:rPr lang="fi-FI" sz="4500" dirty="0" smtClean="0"/>
              <a:t>lääkäriyhteisöjä </a:t>
            </a:r>
            <a:r>
              <a:rPr lang="fi-FI" sz="4500" dirty="0"/>
              <a:t>eli lääkärikouluja, joissa lääketieteellinen tieto välitettiin oppipojille</a:t>
            </a:r>
          </a:p>
          <a:p>
            <a:pPr>
              <a:lnSpc>
                <a:spcPct val="100000"/>
              </a:lnSpc>
            </a:pPr>
            <a:r>
              <a:rPr lang="fi-FI" sz="4500" dirty="0"/>
              <a:t>lääkärit olivat </a:t>
            </a:r>
            <a:r>
              <a:rPr lang="fi-FI" sz="4500" dirty="0" smtClean="0"/>
              <a:t>yleislääkäreitä </a:t>
            </a:r>
            <a:r>
              <a:rPr lang="fi-FI" sz="4500" dirty="0"/>
              <a:t>ja käyttivät hoito-keinoinaan lääkkeitä, suoneniskentää, kirurgiaa ja ohjausta terveelliseen elämäntapaan</a:t>
            </a:r>
          </a:p>
          <a:p>
            <a:pPr>
              <a:lnSpc>
                <a:spcPct val="100000"/>
              </a:lnSpc>
            </a:pPr>
            <a:r>
              <a:rPr lang="fi-FI" sz="4500" dirty="0"/>
              <a:t>yksityiskohtaisten </a:t>
            </a:r>
            <a:r>
              <a:rPr lang="fi-FI" sz="4500" u="sng" dirty="0"/>
              <a:t>havaintojen keruun </a:t>
            </a:r>
            <a:r>
              <a:rPr lang="fi-FI" sz="4500" dirty="0"/>
              <a:t>ja sairauden </a:t>
            </a:r>
            <a:r>
              <a:rPr lang="fi-FI" sz="4500" u="sng" dirty="0"/>
              <a:t>lääketieteellisen ennustamisen </a:t>
            </a:r>
            <a:r>
              <a:rPr lang="fi-FI" sz="4500" dirty="0"/>
              <a:t>merkitys korostui</a:t>
            </a:r>
          </a:p>
          <a:p>
            <a:pPr>
              <a:lnSpc>
                <a:spcPct val="100000"/>
              </a:lnSpc>
            </a:pPr>
            <a:r>
              <a:rPr lang="fi-FI" sz="4500" dirty="0"/>
              <a:t>jos potilaita ei kyetty auttamaan, katsottiin, että se johtui lääketieteen, ei parantajan </a:t>
            </a:r>
            <a:r>
              <a:rPr lang="fi-FI" sz="4500" dirty="0" smtClean="0"/>
              <a:t>taitojen, </a:t>
            </a:r>
            <a:br>
              <a:rPr lang="fi-FI" sz="4500" dirty="0" smtClean="0"/>
            </a:br>
            <a:r>
              <a:rPr lang="fi-FI" sz="4500" dirty="0" smtClean="0"/>
              <a:t>rajallisuudesta</a:t>
            </a:r>
            <a:endParaRPr lang="fi-FI" sz="4500" dirty="0"/>
          </a:p>
          <a:p>
            <a:pPr marL="0" indent="0">
              <a:lnSpc>
                <a:spcPct val="100000"/>
              </a:lnSpc>
              <a:buNone/>
            </a:pPr>
            <a:endParaRPr lang="fi-FI" sz="2900" dirty="0"/>
          </a:p>
        </p:txBody>
      </p:sp>
    </p:spTree>
    <p:extLst>
      <p:ext uri="{BB962C8B-B14F-4D97-AF65-F5344CB8AC3E}">
        <p14:creationId xmlns:p14="http://schemas.microsoft.com/office/powerpoint/2010/main" val="949714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908" y="557939"/>
            <a:ext cx="7361695" cy="86790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 err="1">
                <a:latin typeface="+mn-lt"/>
              </a:rPr>
              <a:t>Miasmateoria</a:t>
            </a:r>
            <a:r>
              <a:rPr lang="fi-FI" sz="4000" b="1" dirty="0">
                <a:latin typeface="+mn-lt"/>
              </a:rPr>
              <a:t>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50929" y="1658320"/>
            <a:ext cx="8059118" cy="499045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fi-FI" u="sng" dirty="0"/>
              <a:t>ympäristön vaikutus</a:t>
            </a:r>
            <a:r>
              <a:rPr lang="fi-FI" dirty="0"/>
              <a:t> ihmisten terveyteen oli keskeistä jo antiikin lääketieteellisissä käsityksissä</a:t>
            </a:r>
          </a:p>
          <a:p>
            <a:pPr>
              <a:lnSpc>
                <a:spcPct val="100000"/>
              </a:lnSpc>
            </a:pPr>
            <a:r>
              <a:rPr lang="fi-FI" dirty="0"/>
              <a:t>vesi oli keskeisin terveyteen vaikuttava ympäristötekijä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akveduktien eli vesijohtojärjestelmien rakentaminen Rooman valtakunnassa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vedellä huuhdeltavat käymälät ja viemäröinti</a:t>
            </a:r>
          </a:p>
          <a:p>
            <a:pPr>
              <a:lnSpc>
                <a:spcPct val="100000"/>
              </a:lnSpc>
            </a:pPr>
            <a:r>
              <a:rPr lang="fi-FI" dirty="0"/>
              <a:t>jos suuri joukko ihmisiä sairastui samaan aikaan, pääteltiin, että sairastuminen johtuu </a:t>
            </a:r>
            <a:r>
              <a:rPr lang="fi-FI" b="1" dirty="0" err="1"/>
              <a:t>miasmasta</a:t>
            </a:r>
            <a:r>
              <a:rPr lang="fi-FI" dirty="0"/>
              <a:t> eli tauteja aiheuttavaksi muuttuneesta </a:t>
            </a:r>
            <a:r>
              <a:rPr lang="fi-FI" u="sng" dirty="0"/>
              <a:t>yhteisestä ilmasta</a:t>
            </a:r>
          </a:p>
          <a:p>
            <a:pPr>
              <a:lnSpc>
                <a:spcPct val="100000"/>
              </a:lnSpc>
            </a:pPr>
            <a:r>
              <a:rPr lang="fi-FI" dirty="0" err="1"/>
              <a:t>miasman</a:t>
            </a:r>
            <a:r>
              <a:rPr lang="fi-FI" dirty="0"/>
              <a:t> ajateltiin olevan peräisin seisovasta vedestä ja mätänevistä jätteistä ja syntyvän kaupungeissa ahtaissa ja kurjissa oloissa liasta ja saastasta</a:t>
            </a:r>
          </a:p>
        </p:txBody>
      </p:sp>
    </p:spTree>
    <p:extLst>
      <p:ext uri="{BB962C8B-B14F-4D97-AF65-F5344CB8AC3E}">
        <p14:creationId xmlns:p14="http://schemas.microsoft.com/office/powerpoint/2010/main" val="2250289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410" y="449451"/>
            <a:ext cx="7361695" cy="86790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 err="1">
                <a:latin typeface="+mn-lt"/>
              </a:rPr>
              <a:t>Miasmateoria</a:t>
            </a:r>
            <a:r>
              <a:rPr lang="fi-FI" sz="4000" b="1" dirty="0">
                <a:latin typeface="+mn-lt"/>
              </a:rPr>
              <a:t>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12922" y="1534333"/>
            <a:ext cx="7919634" cy="5145438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dirty="0" err="1"/>
              <a:t>miasman</a:t>
            </a:r>
            <a:r>
              <a:rPr lang="fi-FI" dirty="0"/>
              <a:t> ajateltiin olevan tunnistettavissa pahan hajun perusteella ja kulkeutuvan tuulten ja sumun mukana alueelta toiselle</a:t>
            </a:r>
          </a:p>
          <a:p>
            <a:pPr>
              <a:lnSpc>
                <a:spcPct val="100000"/>
              </a:lnSpc>
            </a:pPr>
            <a:r>
              <a:rPr lang="fi-FI" dirty="0"/>
              <a:t>vaikka teoria oli virheellinen, se herätti kysymyksen ympäristön siistiyden merkityksestä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fi-FI" sz="2800" dirty="0"/>
              <a:t>→ alettiin ymmärtää, että sairaudet saattoivat levitä </a:t>
            </a:r>
            <a:r>
              <a:rPr lang="fi-FI" sz="2800" u="sng" dirty="0"/>
              <a:t>kosketuksen</a:t>
            </a:r>
            <a:r>
              <a:rPr lang="fi-FI" sz="2800" dirty="0"/>
              <a:t> perusteella ja että sairaiden eristämisellä voidaan vähentää tautien leviämistä </a:t>
            </a:r>
          </a:p>
          <a:p>
            <a:pPr>
              <a:lnSpc>
                <a:spcPct val="100000"/>
              </a:lnSpc>
            </a:pPr>
            <a:r>
              <a:rPr lang="fi-FI" dirty="0"/>
              <a:t>usko </a:t>
            </a:r>
            <a:r>
              <a:rPr lang="fi-FI" dirty="0" err="1"/>
              <a:t>miasmateoriaan</a:t>
            </a:r>
            <a:r>
              <a:rPr lang="fi-FI" dirty="0"/>
              <a:t> säilyi </a:t>
            </a:r>
            <a:r>
              <a:rPr lang="fi-FI" dirty="0" smtClean="0"/>
              <a:t>pitkään, </a:t>
            </a:r>
            <a:r>
              <a:rPr lang="fi-FI" dirty="0"/>
              <a:t>ja sillä tuli olemaan merkittävä vaikutus tautien ehkäisyyn vielä 1800-luvulla</a:t>
            </a:r>
          </a:p>
        </p:txBody>
      </p:sp>
    </p:spTree>
    <p:extLst>
      <p:ext uri="{BB962C8B-B14F-4D97-AF65-F5344CB8AC3E}">
        <p14:creationId xmlns:p14="http://schemas.microsoft.com/office/powerpoint/2010/main" val="1053378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410" y="433952"/>
            <a:ext cx="736169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Keskiaika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1410" y="1681564"/>
            <a:ext cx="7919635" cy="476573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u="sng" dirty="0"/>
              <a:t>uskonto</a:t>
            </a:r>
            <a:r>
              <a:rPr lang="fi-FI" dirty="0"/>
              <a:t> tuli jälleen erottamattomaksi osaksi parantamista ja lääkärin tointa</a:t>
            </a:r>
          </a:p>
          <a:p>
            <a:pPr>
              <a:lnSpc>
                <a:spcPct val="100000"/>
              </a:lnSpc>
            </a:pPr>
            <a:r>
              <a:rPr lang="fi-FI" dirty="0"/>
              <a:t>lääkäri käytti sairauksien määrittämiseen aistejaan ja pitkältä ajalta kertynyttä, myös yliopistojen välittämää kokemustietoa lääkärintyöstä</a:t>
            </a:r>
          </a:p>
          <a:p>
            <a:pPr>
              <a:lnSpc>
                <a:spcPct val="100000"/>
              </a:lnSpc>
            </a:pPr>
            <a:r>
              <a:rPr lang="fi-FI" dirty="0"/>
              <a:t>kirurgia alkoi kehittyä omaksi alakseen 1100-luvulta lähtien, vaikka edelleen myös monet käsityöläiset, kuten suutarit, suorittivat alkeellisia leikkauksia</a:t>
            </a:r>
          </a:p>
          <a:p>
            <a:pPr>
              <a:lnSpc>
                <a:spcPct val="100000"/>
              </a:lnSpc>
            </a:pPr>
            <a:r>
              <a:rPr lang="fi-FI" dirty="0"/>
              <a:t>kaupunkien ja valtion hallinnon kehittymisen myötä ensimmäiset terveydenhuollon </a:t>
            </a:r>
            <a:r>
              <a:rPr lang="fi-FI" u="sng" dirty="0"/>
              <a:t>ammattilaiset laillistettiin</a:t>
            </a:r>
            <a:r>
              <a:rPr lang="fi-FI" dirty="0"/>
              <a:t> Euroopassa keskiajan lopulla </a:t>
            </a:r>
          </a:p>
        </p:txBody>
      </p:sp>
    </p:spTree>
    <p:extLst>
      <p:ext uri="{BB962C8B-B14F-4D97-AF65-F5344CB8AC3E}">
        <p14:creationId xmlns:p14="http://schemas.microsoft.com/office/powerpoint/2010/main" val="2888108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596</TotalTime>
  <Words>674</Words>
  <Application>Microsoft Office PowerPoint</Application>
  <PresentationFormat>Näytössä katseltava diaesitys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Office-teema</vt:lpstr>
      <vt:lpstr>Terve 3: Terveyttä tutkimassa</vt:lpstr>
      <vt:lpstr>Primitiivinen aika (1/2)</vt:lpstr>
      <vt:lpstr>Primitiivinen aika (2/2)</vt:lpstr>
      <vt:lpstr>Antiikin lääketiede </vt:lpstr>
      <vt:lpstr>Humoraalioppi </vt:lpstr>
      <vt:lpstr>Lääkäritoiminnan ammatillistuminen </vt:lpstr>
      <vt:lpstr>Miasmateoria (1/2) </vt:lpstr>
      <vt:lpstr>Miasmateoria (2/2) </vt:lpstr>
      <vt:lpstr>Keskiaika (1/2)</vt:lpstr>
      <vt:lpstr>Keskiaika (2/2)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oppilas lukio</cp:lastModifiedBy>
  <cp:revision>51</cp:revision>
  <dcterms:created xsi:type="dcterms:W3CDTF">2017-12-08T16:43:20Z</dcterms:created>
  <dcterms:modified xsi:type="dcterms:W3CDTF">2018-07-06T14:52:56Z</dcterms:modified>
</cp:coreProperties>
</file>