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10"/>
  </p:notesMasterIdLst>
  <p:sldIdLst>
    <p:sldId id="257" r:id="rId2"/>
    <p:sldId id="259" r:id="rId3"/>
    <p:sldId id="260" r:id="rId4"/>
    <p:sldId id="261" r:id="rId5"/>
    <p:sldId id="262" r:id="rId6"/>
    <p:sldId id="264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09" autoAdjust="0"/>
    <p:restoredTop sz="93276" autoAdjust="0"/>
  </p:normalViewPr>
  <p:slideViewPr>
    <p:cSldViewPr snapToGrid="0">
      <p:cViewPr varScale="1">
        <p:scale>
          <a:sx n="54" d="100"/>
          <a:sy n="54" d="100"/>
        </p:scale>
        <p:origin x="46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6EA40-3D2C-4288-A3E3-979023DE7E8B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0BF33-BDFF-4341-B049-DEBD240C4C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9362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0BF33-BDFF-4341-B049-DEBD240C4CC6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9112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0BF33-BDFF-4341-B049-DEBD240C4CC6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8205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770-4315-4495-8B86-155C7B3DCB9A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770-4315-4495-8B86-155C7B3DCB9A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C3A1-E28F-4E88-AF56-CF0FFB7E1B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770-4315-4495-8B86-155C7B3DCB9A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C3A1-E28F-4E88-AF56-CF0FFB7E1B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770-4315-4495-8B86-155C7B3DCB9A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C3A1-E28F-4E88-AF56-CF0FFB7E1B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770-4315-4495-8B86-155C7B3DCB9A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C3A1-E28F-4E88-AF56-CF0FFB7E1B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770-4315-4495-8B86-155C7B3DCB9A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C3A1-E28F-4E88-AF56-CF0FFB7E1B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770-4315-4495-8B86-155C7B3DCB9A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C3A1-E28F-4E88-AF56-CF0FFB7E1B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770-4315-4495-8B86-155C7B3DCB9A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C3A1-E28F-4E88-AF56-CF0FFB7E1B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770-4315-4495-8B86-155C7B3DCB9A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C3A1-E28F-4E88-AF56-CF0FFB7E1B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770-4315-4495-8B86-155C7B3DCB9A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C3A1-E28F-4E88-AF56-CF0FFB7E1B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9770-4315-4495-8B86-155C7B3DCB9A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C3A1-E28F-4E88-AF56-CF0FFB7E1B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F9770-4315-4495-8B86-155C7B3DCB9A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DC3A1-E28F-4E88-AF56-CF0FFB7E1B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49570"/>
            <a:ext cx="7772400" cy="1198084"/>
          </a:xfrm>
        </p:spPr>
        <p:txBody>
          <a:bodyPr>
            <a:norm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8147" y="3584784"/>
            <a:ext cx="7299158" cy="935456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2: Tutkimus ja terveyden edistäminen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20" y="316614"/>
            <a:ext cx="8502316" cy="114300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 edistäminen eli promootio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0364" y="1589784"/>
            <a:ext cx="8363272" cy="5268216"/>
          </a:xfrm>
        </p:spPr>
        <p:txBody>
          <a:bodyPr>
            <a:normAutofit lnSpcReduction="10000"/>
          </a:bodyPr>
          <a:lstStyle/>
          <a:p>
            <a:r>
              <a:rPr lang="fi-FI" u="sng" dirty="0"/>
              <a:t>muutokseen tähtäävää toimintaa</a:t>
            </a:r>
            <a:r>
              <a:rPr lang="fi-FI" sz="2800" dirty="0"/>
              <a:t>: pyrkii lisäämään  yksilöiden ja yhteisöjen mahdollisuuksia vaikuttaa omaan ja ympäristönsä terveyteen</a:t>
            </a:r>
          </a:p>
          <a:p>
            <a:r>
              <a:rPr lang="fi-FI" dirty="0"/>
              <a:t>tavoitteena </a:t>
            </a:r>
            <a:r>
              <a:rPr lang="fi-FI" u="sng" dirty="0"/>
              <a:t>parantaa ihmisten terveyttä ja toimintakykyä</a:t>
            </a:r>
            <a:r>
              <a:rPr lang="fi-FI" dirty="0"/>
              <a:t> sekä </a:t>
            </a:r>
            <a:r>
              <a:rPr lang="fi-FI" u="sng" dirty="0"/>
              <a:t>ehkäistä sairauksia ja terveyteen liittyviä ongelmia</a:t>
            </a:r>
            <a:r>
              <a:rPr lang="fi-FI" dirty="0"/>
              <a:t> </a:t>
            </a:r>
            <a:r>
              <a:rPr lang="fi-FI" b="1" dirty="0"/>
              <a:t>(preventio)</a:t>
            </a:r>
            <a:endParaRPr lang="fi-FI" sz="2500" b="1" dirty="0"/>
          </a:p>
          <a:p>
            <a:r>
              <a:rPr lang="fi-FI" dirty="0"/>
              <a:t>p</a:t>
            </a:r>
            <a:r>
              <a:rPr lang="fi-FI" sz="2800" dirty="0"/>
              <a:t>erustuu </a:t>
            </a:r>
            <a:r>
              <a:rPr lang="fi-FI" sz="2800" u="sng" dirty="0"/>
              <a:t>tieteelliseen tutkimukseen</a:t>
            </a:r>
          </a:p>
          <a:p>
            <a:pPr lvl="1">
              <a:buFontTx/>
              <a:buChar char="-"/>
            </a:pPr>
            <a:r>
              <a:rPr lang="fi-FI" sz="2500" dirty="0"/>
              <a:t>mahdollistaa tavoitteellisen ja tehokkaan sairauksien    ehkäisyn ja väestön terveyden edistämisen</a:t>
            </a:r>
          </a:p>
          <a:p>
            <a:pPr lvl="1">
              <a:buFontTx/>
              <a:buChar char="-"/>
            </a:pPr>
            <a:r>
              <a:rPr lang="fi-FI" sz="2500" dirty="0"/>
              <a:t>esimerkkejä: rokotteiden kehittäminen, terveysneuvonta, kansalliset ravitsemussuositukset, terveyspalveluiden suunnittelu, poliittisten päätösten tuki  </a:t>
            </a:r>
          </a:p>
          <a:p>
            <a:pPr marL="914400" lvl="2" indent="0">
              <a:buNone/>
            </a:pPr>
            <a:endParaRPr lang="fi-FI" sz="2100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5AB6A959-A3E9-4F52-821D-D3D5DA2922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60889"/>
            <a:ext cx="7772400" cy="754563"/>
          </a:xfrm>
        </p:spPr>
        <p:txBody>
          <a:bodyPr>
            <a:normAutofit/>
          </a:bodyPr>
          <a:lstStyle/>
          <a:p>
            <a:r>
              <a:rPr lang="fi-FI" sz="4000" b="1" dirty="0">
                <a:latin typeface="+mn-lt"/>
              </a:rPr>
              <a:t>Käypä hoito -suositukset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xmlns="" id="{C66C4ADE-2BC0-4F87-BC09-5684583CDE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732548"/>
            <a:ext cx="7960894" cy="462012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u="sng" dirty="0"/>
              <a:t>ohjaavat yleisimpien sairauksien ehkäisyä, diagnostiikkaa, hoitoa ja kuntoutusta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dirty="0"/>
              <a:t>asiantuntijoiden laatimia, riippumattomia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dirty="0"/>
              <a:t>perustuvat </a:t>
            </a:r>
            <a:r>
              <a:rPr lang="fi-FI" sz="2800" u="sng" dirty="0"/>
              <a:t>tieteellisesti arvioituun näyttöön</a:t>
            </a:r>
          </a:p>
          <a:p>
            <a:pPr lvl="1" algn="l"/>
            <a:r>
              <a:rPr lang="fi-FI" sz="2500" dirty="0"/>
              <a:t>   - näytön aste </a:t>
            </a:r>
            <a:r>
              <a:rPr lang="fi-FI" sz="2500" dirty="0" smtClean="0"/>
              <a:t>A–D</a:t>
            </a:r>
            <a:endParaRPr lang="fi-FI" sz="25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dirty="0"/>
              <a:t>terveydenhuollon ammattilaisille ja asiakkaille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dirty="0"/>
              <a:t>tarkoituksena vähentää hoitokäytäntöjen vaihtelua eri </a:t>
            </a:r>
            <a:r>
              <a:rPr lang="fi-FI" sz="2800" dirty="0" smtClean="0"/>
              <a:t>puolilla </a:t>
            </a:r>
            <a:r>
              <a:rPr lang="fi-FI" sz="2800" dirty="0"/>
              <a:t>Suomea ja parantaa hoidon laatua</a:t>
            </a:r>
          </a:p>
          <a:p>
            <a:pPr algn="l"/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122082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5AB6A959-A3E9-4F52-821D-D3D5DA2922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60889"/>
            <a:ext cx="7772400" cy="754563"/>
          </a:xfrm>
        </p:spPr>
        <p:txBody>
          <a:bodyPr>
            <a:normAutofit/>
          </a:bodyPr>
          <a:lstStyle/>
          <a:p>
            <a:r>
              <a:rPr lang="fi-FI" sz="4000" b="1" dirty="0">
                <a:latin typeface="+mn-lt"/>
              </a:rPr>
              <a:t>Pohjois-Karjala-projekti</a:t>
            </a:r>
          </a:p>
        </p:txBody>
      </p:sp>
      <p:sp>
        <p:nvSpPr>
          <p:cNvPr id="4" name="Alaotsikko 2">
            <a:extLst>
              <a:ext uri="{FF2B5EF4-FFF2-40B4-BE49-F238E27FC236}">
                <a16:creationId xmlns:a16="http://schemas.microsoft.com/office/drawing/2014/main" xmlns="" id="{DF8B1359-D8B5-4E74-855E-EB21611D2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131" y="1604629"/>
            <a:ext cx="8281737" cy="4844298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dirty="0"/>
              <a:t>sydän- ja verisuonisairauksien ehkäisemiseksi toteutettu </a:t>
            </a:r>
            <a:r>
              <a:rPr lang="fi-FI" sz="2800" u="sng" dirty="0"/>
              <a:t>laaja yhteisöinterventio</a:t>
            </a:r>
            <a:r>
              <a:rPr lang="fi-FI" sz="2800" dirty="0"/>
              <a:t>, johon kuului terveysvalistusta 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dirty="0"/>
              <a:t>Itä-Suomessa </a:t>
            </a:r>
            <a:r>
              <a:rPr lang="fi-FI" sz="2800" dirty="0" smtClean="0"/>
              <a:t>1972–1997 </a:t>
            </a:r>
            <a:endParaRPr lang="fi-FI" sz="28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dirty="0"/>
              <a:t>vaikutukset: eläinrasvojen käyttö väheni, kasvisten käyttö lisääntyi, tupakointi väheni </a:t>
            </a:r>
            <a:endParaRPr lang="fi-FI" sz="2800" u="sng" dirty="0"/>
          </a:p>
          <a:p>
            <a:pPr lvl="1" algn="l"/>
            <a:r>
              <a:rPr lang="fi-FI" sz="2500" dirty="0"/>
              <a:t>   </a:t>
            </a:r>
            <a:r>
              <a:rPr lang="fi-FI" sz="2800" dirty="0"/>
              <a:t>→ </a:t>
            </a:r>
            <a:r>
              <a:rPr lang="fi-FI" sz="2800" u="sng" dirty="0"/>
              <a:t>kuolleisuus sydän- ja verisuonitauteihin väheni</a:t>
            </a:r>
            <a:r>
              <a:rPr lang="fi-FI" sz="2800" dirty="0"/>
              <a:t>    	  </a:t>
            </a:r>
            <a:r>
              <a:rPr lang="fi-FI" sz="2800" u="sng" dirty="0"/>
              <a:t>merkittävästi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2800" dirty="0"/>
              <a:t>ajan myötä terveysvalistus ja näyttöön perustuvat ravitsemus- ja sepelvaltimotaudin ehkäisysuositukset auttoivat muuttamaan ravitsemustrendejä koko maassa </a:t>
            </a:r>
          </a:p>
          <a:p>
            <a:pPr algn="l"/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407090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5AB6A959-A3E9-4F52-821D-D3D5DA2922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60889"/>
            <a:ext cx="7772400" cy="754563"/>
          </a:xfrm>
        </p:spPr>
        <p:txBody>
          <a:bodyPr>
            <a:normAutofit/>
          </a:bodyPr>
          <a:lstStyle/>
          <a:p>
            <a:r>
              <a:rPr lang="fi-FI" sz="4000" b="1" dirty="0">
                <a:latin typeface="+mn-lt"/>
              </a:rPr>
              <a:t>Terveyskäyttäytyminen (1/2)</a:t>
            </a:r>
          </a:p>
        </p:txBody>
      </p:sp>
      <p:sp>
        <p:nvSpPr>
          <p:cNvPr id="4" name="Alaotsikko 2">
            <a:extLst>
              <a:ext uri="{FF2B5EF4-FFF2-40B4-BE49-F238E27FC236}">
                <a16:creationId xmlns:a16="http://schemas.microsoft.com/office/drawing/2014/main" xmlns="" id="{EF72AFD1-B626-432C-A098-EF5C367532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9284" y="1765049"/>
            <a:ext cx="8165432" cy="4683877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3300" dirty="0" smtClean="0"/>
              <a:t>yksilön </a:t>
            </a:r>
            <a:r>
              <a:rPr lang="fi-FI" sz="3300" u="sng" dirty="0"/>
              <a:t>tietoiset ja tiedostamattomat valinnat </a:t>
            </a:r>
            <a:r>
              <a:rPr lang="fi-FI" sz="3300" dirty="0"/>
              <a:t>kaikki </a:t>
            </a:r>
            <a:r>
              <a:rPr lang="fi-FI" sz="3300" u="sng" dirty="0" smtClean="0"/>
              <a:t>ja </a:t>
            </a:r>
            <a:r>
              <a:rPr lang="fi-FI" sz="3300" u="sng" dirty="0"/>
              <a:t>käyttäytyminen </a:t>
            </a:r>
            <a:r>
              <a:rPr lang="fi-FI" sz="3300" dirty="0"/>
              <a:t>terveyteen liittyvissä asioissa  </a:t>
            </a:r>
          </a:p>
          <a:p>
            <a:pPr lvl="1" algn="l"/>
            <a:r>
              <a:rPr lang="fi-FI" sz="2700" dirty="0"/>
              <a:t>   </a:t>
            </a:r>
            <a:r>
              <a:rPr lang="fi-FI" sz="2900" dirty="0"/>
              <a:t>- esim. syömistottumukset, liikunta, uni ja lepo sekä</a:t>
            </a:r>
          </a:p>
          <a:p>
            <a:pPr lvl="1" algn="l"/>
            <a:r>
              <a:rPr lang="fi-FI" sz="2900" dirty="0"/>
              <a:t>     </a:t>
            </a:r>
            <a:r>
              <a:rPr lang="fi-FI" sz="2900" dirty="0" smtClean="0"/>
              <a:t>päihteiden käyttö   </a:t>
            </a:r>
            <a:endParaRPr lang="fi-FI" sz="29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300" dirty="0"/>
              <a:t>alkaa muovautua </a:t>
            </a:r>
            <a:r>
              <a:rPr lang="fi-FI" sz="3300" dirty="0" smtClean="0"/>
              <a:t>lapsuudessa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300" dirty="0" smtClean="0"/>
              <a:t>vaikuttavia </a:t>
            </a:r>
            <a:r>
              <a:rPr lang="fi-FI" sz="3300" dirty="0"/>
              <a:t>tekijöitä: mm. sukupuoli, ikä, koulutus ja   </a:t>
            </a:r>
            <a:r>
              <a:rPr lang="fi-FI" sz="3300" dirty="0" smtClean="0"/>
              <a:t> tulot </a:t>
            </a:r>
            <a:r>
              <a:rPr lang="fi-FI" sz="3300" dirty="0"/>
              <a:t>sekä kognitiiviset tekijät (muisti ja oppiminen),   ympäristö ja yhteiskunnan </a:t>
            </a:r>
            <a:r>
              <a:rPr lang="fi-FI" sz="3300" dirty="0" err="1"/>
              <a:t>sosiopoliittiset</a:t>
            </a:r>
            <a:r>
              <a:rPr lang="fi-FI" sz="3300" dirty="0"/>
              <a:t> </a:t>
            </a:r>
            <a:r>
              <a:rPr lang="fi-FI" sz="3300" dirty="0" smtClean="0"/>
              <a:t>rakenteet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3300" dirty="0" smtClean="0"/>
              <a:t>vaikuttaa </a:t>
            </a:r>
            <a:r>
              <a:rPr lang="fi-FI" sz="3300" dirty="0"/>
              <a:t>ajan mittaan yksilön terveyteen ja riskiin sairastua tai </a:t>
            </a:r>
            <a:r>
              <a:rPr lang="fi-FI" sz="3300" dirty="0" smtClean="0"/>
              <a:t>kuolla</a:t>
            </a:r>
          </a:p>
          <a:p>
            <a:pPr lvl="1" algn="l"/>
            <a:r>
              <a:rPr lang="fi-FI" sz="3000" dirty="0" smtClean="0"/>
              <a:t>   </a:t>
            </a:r>
            <a:endParaRPr lang="fi-FI" sz="3000" dirty="0"/>
          </a:p>
        </p:txBody>
      </p:sp>
    </p:spTree>
    <p:extLst>
      <p:ext uri="{BB962C8B-B14F-4D97-AF65-F5344CB8AC3E}">
        <p14:creationId xmlns:p14="http://schemas.microsoft.com/office/powerpoint/2010/main" val="588940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5AB6A959-A3E9-4F52-821D-D3D5DA2922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60889"/>
            <a:ext cx="7772400" cy="754563"/>
          </a:xfrm>
        </p:spPr>
        <p:txBody>
          <a:bodyPr>
            <a:normAutofit/>
          </a:bodyPr>
          <a:lstStyle/>
          <a:p>
            <a:r>
              <a:rPr lang="fi-FI" sz="4000" b="1" dirty="0">
                <a:latin typeface="+mn-lt"/>
              </a:rPr>
              <a:t>Terveyskäyttäytyminen (2/2)</a:t>
            </a:r>
          </a:p>
        </p:txBody>
      </p:sp>
      <p:sp>
        <p:nvSpPr>
          <p:cNvPr id="4" name="Alaotsikko 2">
            <a:extLst>
              <a:ext uri="{FF2B5EF4-FFF2-40B4-BE49-F238E27FC236}">
                <a16:creationId xmlns:a16="http://schemas.microsoft.com/office/drawing/2014/main" xmlns="" id="{EF72AFD1-B626-432C-A098-EF5C367532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5011" y="1556083"/>
            <a:ext cx="8341894" cy="5566611"/>
          </a:xfrm>
        </p:spPr>
        <p:txBody>
          <a:bodyPr>
            <a:normAutofit fontScale="40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i-FI" sz="5900" dirty="0"/>
              <a:t>voidaan kuvata, selittää ja ennustaa erilaisilla </a:t>
            </a:r>
            <a:r>
              <a:rPr lang="fi-FI" sz="5900" u="sng" dirty="0"/>
              <a:t>teorioilla ja malleilla</a:t>
            </a:r>
            <a:r>
              <a:rPr lang="fi-FI" sz="5900" dirty="0"/>
              <a:t> </a:t>
            </a:r>
          </a:p>
          <a:p>
            <a:pPr algn="l"/>
            <a:r>
              <a:rPr lang="fi-FI" sz="2500" dirty="0"/>
              <a:t>       </a:t>
            </a:r>
            <a:r>
              <a:rPr lang="fi-FI" sz="2700" dirty="0"/>
              <a:t> </a:t>
            </a:r>
            <a:r>
              <a:rPr lang="fi-FI" sz="3600" dirty="0"/>
              <a:t>    -     </a:t>
            </a:r>
            <a:r>
              <a:rPr lang="fi-FI" sz="5300" dirty="0"/>
              <a:t>perustuvat empiiriseen tutkimukseen </a:t>
            </a:r>
          </a:p>
          <a:p>
            <a:pPr marL="800100" lvl="1" indent="-342900" algn="l">
              <a:buFontTx/>
              <a:buChar char="-"/>
            </a:pPr>
            <a:r>
              <a:rPr lang="fi-FI" sz="5300" dirty="0"/>
              <a:t>lisäävät tietoa ja ymmärrystä terveyskäyttäytymiseen ja sen muutokseen vaikuttavista tekijöistä </a:t>
            </a:r>
          </a:p>
          <a:p>
            <a:pPr marL="800100" lvl="1" indent="-342900" algn="l">
              <a:buFontTx/>
              <a:buChar char="-"/>
            </a:pPr>
            <a:r>
              <a:rPr lang="fi-FI" sz="5300" dirty="0"/>
              <a:t>hyödynnetään terveyskäyttäytymisen muutokseen tähtäävien interventioiden suunnittelussa ja toteutuksessa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i-FI" sz="4600" u="sng" dirty="0"/>
              <a:t>suunnitellun käyttäytymisen teoria</a:t>
            </a:r>
            <a:r>
              <a:rPr lang="fi-FI" sz="4600" dirty="0"/>
              <a:t>: yksilön aikomus ja subjektiivinen kyvykkyys keskeisiä tekijöitä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i-FI" sz="4600" u="sng" dirty="0"/>
              <a:t>muutosvaihemalli</a:t>
            </a:r>
            <a:r>
              <a:rPr lang="fi-FI" sz="4600" dirty="0"/>
              <a:t>: käyttäytymisen muutos perustuu harkintaan ja etenee tiettyjen vaiheiden kautta</a:t>
            </a:r>
          </a:p>
          <a:p>
            <a:pPr lvl="2" algn="l"/>
            <a:endParaRPr lang="fi-FI" sz="4000" dirty="0"/>
          </a:p>
          <a:p>
            <a:pPr lvl="1" algn="l"/>
            <a:r>
              <a:rPr lang="fi-FI" sz="4500" dirty="0"/>
              <a:t>-    </a:t>
            </a:r>
            <a:r>
              <a:rPr lang="fi-FI" sz="5300" dirty="0"/>
              <a:t>henkilökohtaisella, yksilön voimavaroja hyödyntävällä ja </a:t>
            </a:r>
          </a:p>
          <a:p>
            <a:pPr lvl="1" algn="l"/>
            <a:r>
              <a:rPr lang="fi-FI" sz="5300" dirty="0"/>
              <a:t>     vahvistavalla </a:t>
            </a:r>
            <a:r>
              <a:rPr lang="fi-FI" sz="5300" u="sng" dirty="0"/>
              <a:t>ohjauksella</a:t>
            </a:r>
            <a:r>
              <a:rPr lang="fi-FI" sz="5300" dirty="0"/>
              <a:t> voidaan tukea edistymistä   </a:t>
            </a:r>
          </a:p>
          <a:p>
            <a:pPr lvl="1" algn="l"/>
            <a:r>
              <a:rPr lang="fi-FI" sz="5300" dirty="0"/>
              <a:t>     muutosprosessissa   </a:t>
            </a:r>
          </a:p>
          <a:p>
            <a:pPr algn="l"/>
            <a:endParaRPr lang="fi-FI" sz="3300" dirty="0"/>
          </a:p>
          <a:p>
            <a:pPr lvl="1" algn="l"/>
            <a:r>
              <a:rPr lang="fi-FI" sz="30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53754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5AB6A959-A3E9-4F52-821D-D3D5DA2922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053"/>
            <a:ext cx="7772400" cy="1491916"/>
          </a:xfrm>
        </p:spPr>
        <p:txBody>
          <a:bodyPr>
            <a:noAutofit/>
          </a:bodyPr>
          <a:lstStyle/>
          <a:p>
            <a:r>
              <a:rPr lang="fi-FI" sz="4000" b="1" dirty="0">
                <a:latin typeface="+mn-lt"/>
              </a:rPr>
              <a:t>Terveyskäyttäytymisen muutoksen arviointi (1/2)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xmlns="" id="{C66C4ADE-2BC0-4F87-BC09-5684583CDE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037346"/>
            <a:ext cx="7860632" cy="4620127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muutoksessa käytettyjen teorioiden ja mallien arviointi ja vertailu on </a:t>
            </a:r>
            <a:r>
              <a:rPr lang="fi-FI" sz="2800" u="sng" dirty="0"/>
              <a:t>haasteellista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ongelmia aiheuttavia tekijöitä: 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interventiossa käytettävien menetelmien täsmällinen määrittely ja yhdenmukainen toteuttaminen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ohjaajien vaihteleva peruskoulutus ja heidän saamansa opastus menetelmien käyttöön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menetelmien vuorovaikutteisuus ja interventioiden soveltaminen osallistujajoukon tarpeisiin</a:t>
            </a:r>
          </a:p>
          <a:p>
            <a:pPr lvl="2" algn="l"/>
            <a:r>
              <a:rPr lang="fi-FI" sz="2500" dirty="0"/>
              <a:t>    → </a:t>
            </a:r>
            <a:r>
              <a:rPr lang="fi-FI" sz="2500" u="sng" dirty="0"/>
              <a:t>kaikki interventiot poikkeavat jollakin tavoin   </a:t>
            </a:r>
          </a:p>
          <a:p>
            <a:pPr lvl="2" algn="l"/>
            <a:r>
              <a:rPr lang="fi-FI" sz="2500" dirty="0"/>
              <a:t>         </a:t>
            </a:r>
            <a:r>
              <a:rPr lang="fi-FI" sz="2500" u="sng" dirty="0"/>
              <a:t>toisistaan </a:t>
            </a:r>
            <a:r>
              <a:rPr lang="fi-FI" sz="2200" u="sng" dirty="0"/>
              <a:t>  </a:t>
            </a:r>
          </a:p>
          <a:p>
            <a:pPr marL="800100" lvl="1" indent="-342900" algn="l">
              <a:buFontTx/>
              <a:buChar char="-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988468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5AB6A959-A3E9-4F52-821D-D3D5DA2922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053"/>
            <a:ext cx="7772400" cy="1491916"/>
          </a:xfrm>
        </p:spPr>
        <p:txBody>
          <a:bodyPr>
            <a:noAutofit/>
          </a:bodyPr>
          <a:lstStyle/>
          <a:p>
            <a:r>
              <a:rPr lang="fi-FI" sz="4000" b="1" dirty="0">
                <a:latin typeface="+mn-lt"/>
              </a:rPr>
              <a:t>Terveyskäyttäytymisen muutoksen arviointi (2/2)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xmlns="" id="{C66C4ADE-2BC0-4F87-BC09-5684583CDE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4245" y="2181726"/>
            <a:ext cx="8195510" cy="4379496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luotettavien selvitysten perusteella tiedetään, että teoriapohjaisiin malleihin perustuvat interventiot tuottavat tuloksia </a:t>
            </a:r>
          </a:p>
          <a:p>
            <a:pPr marL="800100" lvl="1" indent="-342900" algn="l">
              <a:buFontTx/>
              <a:buChar char="-"/>
            </a:pPr>
            <a:r>
              <a:rPr lang="fi-FI" sz="2500" dirty="0"/>
              <a:t>esim. liikkumisen lisääntyminen ja ruokailutottumusten muuttuminen terveelliseen suuntaan </a:t>
            </a:r>
          </a:p>
          <a:p>
            <a:pPr marL="800100" lvl="1" indent="-342900" algn="l">
              <a:buFontTx/>
              <a:buChar char="-"/>
            </a:pPr>
            <a:r>
              <a:rPr lang="fi-FI" sz="2500" u="sng" dirty="0"/>
              <a:t>ohjauksella</a:t>
            </a:r>
            <a:r>
              <a:rPr lang="fi-FI" sz="2500" dirty="0"/>
              <a:t> ja </a:t>
            </a:r>
            <a:r>
              <a:rPr lang="fi-FI" sz="2500" u="sng" dirty="0"/>
              <a:t>osallistujan itse suorittamalla seurannalla</a:t>
            </a:r>
            <a:r>
              <a:rPr lang="fi-FI" sz="2500" dirty="0"/>
              <a:t> (esim. ruokapäiväkirja tai askelmittari) tärkeä merkitys </a:t>
            </a:r>
            <a:r>
              <a:rPr lang="fi-FI" sz="2200" u="sng" dirty="0"/>
              <a:t>  </a:t>
            </a:r>
          </a:p>
          <a:p>
            <a:pPr marL="800100" lvl="1" indent="-342900" algn="l">
              <a:buFontTx/>
              <a:buChar char="-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364533448"/>
      </p:ext>
    </p:extLst>
  </p:cSld>
  <p:clrMapOvr>
    <a:masterClrMapping/>
  </p:clrMapOvr>
</p:sld>
</file>

<file path=ppt/theme/theme1.xml><?xml version="1.0" encoding="utf-8"?>
<a:theme xmlns:a="http://schemas.openxmlformats.org/drawingml/2006/main" name="Mus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 Musta .thmx</Template>
  <TotalTime>3058</TotalTime>
  <Words>392</Words>
  <Application>Microsoft Office PowerPoint</Application>
  <PresentationFormat>Näytössä katseltava diaesitys (4:3)</PresentationFormat>
  <Paragraphs>56</Paragraphs>
  <Slides>8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Musta</vt:lpstr>
      <vt:lpstr>Terve 3: Terveyttä tutkimassa</vt:lpstr>
      <vt:lpstr>Terveyden edistäminen eli promootio</vt:lpstr>
      <vt:lpstr>Käypä hoito -suositukset</vt:lpstr>
      <vt:lpstr>Pohjois-Karjala-projekti</vt:lpstr>
      <vt:lpstr>Terveyskäyttäytyminen (1/2)</vt:lpstr>
      <vt:lpstr>Terveyskäyttäytyminen (2/2)</vt:lpstr>
      <vt:lpstr>Terveyskäyttäytymisen muutoksen arviointi (1/2)</vt:lpstr>
      <vt:lpstr>Terveyskäyttäytymisen muutoksen arviointi (2/2)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oppilas lukio</cp:lastModifiedBy>
  <cp:revision>33</cp:revision>
  <dcterms:created xsi:type="dcterms:W3CDTF">2017-11-23T16:20:38Z</dcterms:created>
  <dcterms:modified xsi:type="dcterms:W3CDTF">2018-07-06T14:51:09Z</dcterms:modified>
</cp:coreProperties>
</file>