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9" r:id="rId4"/>
    <p:sldId id="260" r:id="rId5"/>
    <p:sldId id="261" r:id="rId6"/>
    <p:sldId id="262" r:id="rId7"/>
    <p:sldId id="270" r:id="rId8"/>
    <p:sldId id="264" r:id="rId9"/>
    <p:sldId id="265" r:id="rId10"/>
    <p:sldId id="271" r:id="rId11"/>
    <p:sldId id="272" r:id="rId12"/>
    <p:sldId id="266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46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075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6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58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46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29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2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80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3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F082-0596-4C83-828A-63BA5EED8176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E58E-00B6-4A5C-9FDE-D86E565EEF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55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37289"/>
            <a:ext cx="7315200" cy="109472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876" y="3375356"/>
            <a:ext cx="6890220" cy="964169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11: Asiakkaana terveydenhuollossa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578" y="1764633"/>
            <a:ext cx="7940841" cy="497305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hyvään, kunnioittavaan ja asialliseen kohteluun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potilaan ihmisarvoa, vakaumusta ja yksityisyyttä kunnioitetaan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yksilölliset tarpeet, äidinkieli ja kulttuuri huomioidaan mahdollisuuksien mukaan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henkilö voi </a:t>
            </a:r>
            <a:r>
              <a:rPr lang="fi-FI" sz="2800" u="sng" dirty="0"/>
              <a:t>valita itse</a:t>
            </a:r>
            <a:r>
              <a:rPr lang="fi-FI" sz="2800" dirty="0"/>
              <a:t>, minkä terveysaseman palveluja käyttää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myös jonkin muun kuin kotikunnan perusterveydenhuollon palveluja voi käyttää tietyin ehdoin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terveysaseman vaihdosta tehdään kirjallinen ilmoitus molemmille terveysasemille 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7143"/>
            <a:ext cx="9143999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Oikeus hyvään hoitoon ja kohteluun (2/3)</a:t>
            </a:r>
          </a:p>
        </p:txBody>
      </p:sp>
    </p:spTree>
    <p:extLst>
      <p:ext uri="{BB962C8B-B14F-4D97-AF65-F5344CB8AC3E}">
        <p14:creationId xmlns:p14="http://schemas.microsoft.com/office/powerpoint/2010/main" val="104506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578" y="1556084"/>
            <a:ext cx="8173454" cy="51816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k</a:t>
            </a:r>
            <a:r>
              <a:rPr lang="fi-FI" sz="2800" b="1" dirty="0" smtClean="0"/>
              <a:t>iireellinen </a:t>
            </a:r>
            <a:r>
              <a:rPr lang="fi-FI" sz="2800" b="1" dirty="0"/>
              <a:t>sairaanhoito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oikeus saada </a:t>
            </a:r>
            <a:r>
              <a:rPr lang="fi-FI" sz="2500" u="sng" dirty="0"/>
              <a:t>välittömästi</a:t>
            </a:r>
            <a:r>
              <a:rPr lang="fi-FI" sz="2500" dirty="0"/>
              <a:t> asuinkunnasta riippumatta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ensiapu ja kiireellinen päivystys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b="1" dirty="0"/>
              <a:t>k</a:t>
            </a:r>
            <a:r>
              <a:rPr lang="fi-FI" sz="2800" b="1" dirty="0" smtClean="0"/>
              <a:t>iireetön </a:t>
            </a:r>
            <a:r>
              <a:rPr lang="fi-FI" sz="2800" b="1" dirty="0"/>
              <a:t>hoito</a:t>
            </a:r>
            <a:r>
              <a:rPr lang="fi-FI" sz="2800" dirty="0"/>
              <a:t>: </a:t>
            </a:r>
            <a:r>
              <a:rPr lang="fi-FI" sz="2800" b="1" dirty="0"/>
              <a:t>hoitotakuu</a:t>
            </a:r>
            <a:r>
              <a:rPr lang="fi-FI" sz="2800" dirty="0"/>
              <a:t>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oikeus päästä julkiseen terveydenhuoltoon (perusterveydenhuolto, suun terveydenhoito ja erikoissairaanhoito) </a:t>
            </a:r>
            <a:r>
              <a:rPr lang="fi-FI" sz="2500" u="sng" dirty="0"/>
              <a:t>tietyn ajan sisällä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potilaalle ilmoitettava </a:t>
            </a:r>
            <a:r>
              <a:rPr lang="fi-FI" sz="2500" dirty="0" err="1"/>
              <a:t>hoitoonpääsyn</a:t>
            </a:r>
            <a:r>
              <a:rPr lang="fi-FI" sz="2500" dirty="0"/>
              <a:t> ajankohta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jos potilasta ei voida hoitaa määräajassa omassa terveyskeskuksessa tai sairaalassa, hänet ohjataan hoitoon muualle, esim. yksityiseen terveydenhuoltoon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pyritään takaamaan hoito tasapuolisesti asuinpaikasta riippumatta  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28806"/>
            <a:ext cx="9143999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Oikeus hyvään hoitoon ja kohteluun (3/3)</a:t>
            </a:r>
          </a:p>
        </p:txBody>
      </p:sp>
    </p:spTree>
    <p:extLst>
      <p:ext uri="{BB962C8B-B14F-4D97-AF65-F5344CB8AC3E}">
        <p14:creationId xmlns:p14="http://schemas.microsoft.com/office/powerpoint/2010/main" val="197402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812757"/>
            <a:ext cx="7732295" cy="463616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saada tietoa omasta terveydentilasta, hoidon merkityksestä, eri hoitovaihtoehtoista ja niiden vaikutuksista sekä muista seikoista, joilla on merkitystä hoidon kannalta 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selvityksen oltava sellainen, että potilas ymmärtää sen sisällön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alaikäistä koskeva selvitys annetaan hänen huoltajalleen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selvitystä ei tehdä, jos se potilas ei sitä halua tai jos tiedon saamisesta aiheutuu vakavaa vaaraa potilaan hengelle tai terveydelle </a:t>
            </a:r>
          </a:p>
          <a:p>
            <a:pPr algn="l"/>
            <a:endParaRPr lang="fi-FI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Tiedonsaantioikeus (1/2)</a:t>
            </a:r>
          </a:p>
        </p:txBody>
      </p:sp>
    </p:spTree>
    <p:extLst>
      <p:ext uri="{BB962C8B-B14F-4D97-AF65-F5344CB8AC3E}">
        <p14:creationId xmlns:p14="http://schemas.microsoft.com/office/powerpoint/2010/main" val="60449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860885"/>
            <a:ext cx="7969919" cy="445970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hoitoa koskevat tiedot merkitään potilasasiakirjoihin </a:t>
            </a:r>
            <a:r>
              <a:rPr lang="fi-FI" sz="2800" u="sng" dirty="0"/>
              <a:t> 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tiedot ovat </a:t>
            </a:r>
            <a:r>
              <a:rPr lang="fi-FI" sz="2500" u="sng" dirty="0"/>
              <a:t>salaisia</a:t>
            </a:r>
            <a:r>
              <a:rPr lang="fi-FI" sz="2500" dirty="0"/>
              <a:t>: annetaan sivullisille vain potilaan kirjallisella suostumuksella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salassapitovelvollisuus koskee terveydenhuollon yksiköissä työskenteleviä ja se säilyy työsuhteen päättymisen jälkeenkin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potilaalla on oikeus </a:t>
            </a:r>
            <a:r>
              <a:rPr lang="fi-FI" sz="2800" u="sng" dirty="0"/>
              <a:t>tarkastaa</a:t>
            </a:r>
            <a:r>
              <a:rPr lang="fi-FI" sz="2800" dirty="0"/>
              <a:t> itseään koskevat tiedot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tietoja säilytetään laissa määrätty aika, jonka jälkeen ne hävitetään asianmukaisesti  </a:t>
            </a:r>
          </a:p>
          <a:p>
            <a:pPr algn="l"/>
            <a:endParaRPr lang="fi-FI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Tiedonsaantioikeus (2/2)</a:t>
            </a:r>
          </a:p>
        </p:txBody>
      </p:sp>
    </p:spTree>
    <p:extLst>
      <p:ext uri="{BB962C8B-B14F-4D97-AF65-F5344CB8AC3E}">
        <p14:creationId xmlns:p14="http://schemas.microsoft.com/office/powerpoint/2010/main" val="331540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Itsemääräämisoikeus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xmlns="" id="{08A06B2E-5D04-458F-8B93-ABCB07498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860550"/>
            <a:ext cx="8002671" cy="465254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päättää itseä koskevista asioista</a:t>
            </a:r>
            <a:endParaRPr lang="fi-FI" sz="2800" dirty="0"/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osallistuminen esim. omaa hoitoa ja kuntoutusta koskevaan päätöksentekoon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hoitotoimenpiteisiin tarvitaan potilaan suostumus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alaikäisen potilaan mielipide selvitetään, kun se on hänen ikäänsä ja kehitystasoonsa nähden mahdollista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hoitotahto = </a:t>
            </a:r>
            <a:r>
              <a:rPr lang="fi-FI" sz="2800" dirty="0"/>
              <a:t>vapaamuotoinen asiakirja, jolla voi ilmaista omaan hoitoonsa liittyvät toiveensa hoitohenkilökunnalle 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potilaalle ei anneta sellaista hoitoa, joka on vasten hänen tahtoaan  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20971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336301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Valitusoikeus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xmlns="" id="{8AA6677E-18B0-49F7-86D6-7528D03C1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315453"/>
            <a:ext cx="8002671" cy="554254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jos potilas ei ole tyytyväinen saamaansa hoitoon tai kohteluun tai on tapahtunut jokin virhe, on hyvä </a:t>
            </a:r>
            <a:r>
              <a:rPr lang="fi-FI" sz="2800" u="sng" dirty="0"/>
              <a:t>keskustella avoimesti hoitohenkilökunnan kanssa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potilas voi tehdä </a:t>
            </a:r>
            <a:r>
              <a:rPr lang="fi-FI" sz="2800" b="1" dirty="0"/>
              <a:t>muistutuksen</a:t>
            </a:r>
            <a:r>
              <a:rPr lang="fi-FI" sz="2800" dirty="0"/>
              <a:t> hoitopaikan johdolle tai </a:t>
            </a:r>
            <a:r>
              <a:rPr lang="fi-FI" sz="2800" b="1" dirty="0"/>
              <a:t>kantelun</a:t>
            </a:r>
            <a:r>
              <a:rPr lang="fi-FI" sz="2800" dirty="0"/>
              <a:t> terveydenhuoltoa valvoville viranomaisille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tarkoituksena palauttaa yhteisymmärrys ja luottamus hoitoon sekä lisätä potilasturvallisuutta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jos on tapahtunut henkilövahinko, potilas voi tehdä </a:t>
            </a:r>
            <a:r>
              <a:rPr lang="fi-FI" sz="2800" b="1" dirty="0"/>
              <a:t>potilasvahinkoilmoituksen</a:t>
            </a:r>
            <a:r>
              <a:rPr lang="fi-FI" sz="2800" dirty="0"/>
              <a:t> ja hakea taloudellista korvausta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b="1" dirty="0"/>
              <a:t>potilasasiamies </a:t>
            </a:r>
            <a:r>
              <a:rPr lang="fi-FI" sz="2800" dirty="0"/>
              <a:t>auttaa potilasta selvittämään ongelmansa hoitopaikassa ja avustaa esim. muistutuksen tekemisessä </a:t>
            </a:r>
            <a:endParaRPr lang="fi-FI" sz="2500" dirty="0"/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53334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48596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Oireet (1/2)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D40B675A-6F59-40BC-A5A3-5FCD5CCA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635960"/>
            <a:ext cx="8002671" cy="4973387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tietyt oireet, kuten päänsärky ja väsymys, voivat kertoa </a:t>
            </a:r>
            <a:r>
              <a:rPr lang="fi-FI" sz="3000" u="sng" dirty="0"/>
              <a:t>elämäntapoihin liittyvästä ongelmasta</a:t>
            </a:r>
            <a:r>
              <a:rPr lang="fi-FI" sz="3000" dirty="0"/>
              <a:t> (esim. valvomisesta)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erilaiset </a:t>
            </a:r>
            <a:r>
              <a:rPr lang="fi-FI" sz="3000" b="1" dirty="0"/>
              <a:t>fyysiset ja psyykkiset oireet </a:t>
            </a:r>
            <a:r>
              <a:rPr lang="fi-FI" sz="3000" dirty="0"/>
              <a:t>voivat olla myös </a:t>
            </a:r>
            <a:r>
              <a:rPr lang="fi-FI" sz="3000" u="sng" dirty="0"/>
              <a:t>merkki sairaudesta tai vammasta </a:t>
            </a:r>
            <a:r>
              <a:rPr lang="fi-FI" sz="3000" dirty="0"/>
              <a:t>tai liittyä esim. henkilön sairastamaan </a:t>
            </a:r>
            <a:r>
              <a:rPr lang="fi-FI" sz="3000" u="sng" dirty="0"/>
              <a:t>oireyhtymään</a:t>
            </a:r>
            <a:r>
              <a:rPr lang="fi-FI" sz="3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kipu</a:t>
            </a:r>
            <a:r>
              <a:rPr lang="fi-FI" sz="3000" dirty="0"/>
              <a:t> on tavallinen tuntemus ja oire kaikenikäisillä</a:t>
            </a:r>
          </a:p>
          <a:p>
            <a:pPr marL="800100" lvl="1" indent="-342900" algn="l">
              <a:buFontTx/>
              <a:buChar char="-"/>
            </a:pPr>
            <a:r>
              <a:rPr lang="fi-FI" sz="2700" dirty="0"/>
              <a:t>liittyy usein kudosten tai hermojen vaurioitumiseen tai sen uhkaan</a:t>
            </a:r>
          </a:p>
          <a:p>
            <a:pPr marL="800100" lvl="1" indent="-342900" algn="l">
              <a:buFontTx/>
              <a:buChar char="-"/>
            </a:pPr>
            <a:r>
              <a:rPr lang="fi-FI" sz="2700" dirty="0"/>
              <a:t>aistiminen yksilöllistä: vihlonta, puristus, särky ym.   </a:t>
            </a:r>
          </a:p>
          <a:p>
            <a:pPr marL="800100" lvl="1" indent="-342900" algn="l">
              <a:buFontTx/>
              <a:buChar char="-"/>
            </a:pPr>
            <a:r>
              <a:rPr lang="fi-FI" sz="2700" b="1" dirty="0"/>
              <a:t>heijastekipu</a:t>
            </a:r>
            <a:r>
              <a:rPr lang="fi-FI" sz="2700" dirty="0"/>
              <a:t> = kipu, joka aistitaan muualla kehossa kuin </a:t>
            </a:r>
            <a:r>
              <a:rPr lang="fi-FI" sz="2700" dirty="0" smtClean="0"/>
              <a:t>missä sen </a:t>
            </a:r>
            <a:r>
              <a:rPr lang="fi-FI" sz="2700" dirty="0"/>
              <a:t>syy on</a:t>
            </a:r>
          </a:p>
          <a:p>
            <a:pPr lvl="1" algn="l"/>
            <a:r>
              <a:rPr lang="fi-FI" sz="2400" dirty="0"/>
              <a:t>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051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48596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Oireet (2/2)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D40B675A-6F59-40BC-A5A3-5FCD5CCA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460" y="1619918"/>
            <a:ext cx="8246311" cy="5069639"/>
          </a:xfrm>
        </p:spPr>
        <p:txBody>
          <a:bodyPr>
            <a:normAutofit lnSpcReduction="10000"/>
          </a:bodyPr>
          <a:lstStyle/>
          <a:p>
            <a:pPr marL="800100" lvl="1" indent="-342900" algn="l">
              <a:buFontTx/>
              <a:buChar char="-"/>
            </a:pPr>
            <a:r>
              <a:rPr lang="fi-FI" sz="2500" dirty="0"/>
              <a:t>kesto vaihtelee: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fi-FI" sz="2200" b="1" dirty="0"/>
              <a:t>akuutti kipu </a:t>
            </a:r>
            <a:r>
              <a:rPr lang="fi-FI" sz="2200" dirty="0"/>
              <a:t>= alle kuukauden kestänyt kipu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fi-FI" sz="2200" b="1" dirty="0"/>
              <a:t>krooninen kipu </a:t>
            </a:r>
            <a:r>
              <a:rPr lang="fi-FI" sz="2200" dirty="0"/>
              <a:t>= yli kolme kk kestänyt kipu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arvioinnissa voidaan hyödyntää erilaisia kipumittareita ja kyselykaavakkeita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useimmat oireet menevät itsestään ohi ja monia oireita, kuten kuumetta tai pieniä vammoja, voi hoitaa kotikonstein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jos jokin oire toistuu, pahenee tai ilmaantuu uusia oireita, voi olla perusteltua hakeutua vastaanotolle</a:t>
            </a:r>
          </a:p>
          <a:p>
            <a:pPr lvl="1" algn="l"/>
            <a:r>
              <a:rPr lang="fi-FI" sz="2500" dirty="0"/>
              <a:t>  -    yhteys ajanvaraukseen: kouluterveydenhoito, </a:t>
            </a:r>
          </a:p>
          <a:p>
            <a:pPr lvl="1" algn="l"/>
            <a:r>
              <a:rPr lang="fi-FI" sz="2500" dirty="0"/>
              <a:t>       terveyskeskus tai yksityiset lääkäriasemat </a:t>
            </a:r>
          </a:p>
          <a:p>
            <a:pPr algn="l"/>
            <a:r>
              <a:rPr lang="fi-FI" sz="2800" dirty="0"/>
              <a:t>	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426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Kliininen tutkimus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016993E6-2903-460D-A5CD-172EE3267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100" y="1860551"/>
            <a:ext cx="8002671" cy="465254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a</a:t>
            </a:r>
            <a:r>
              <a:rPr lang="fi-FI" sz="3000" b="1" dirty="0" smtClean="0"/>
              <a:t>namneesi</a:t>
            </a:r>
            <a:r>
              <a:rPr lang="fi-FI" sz="3000" dirty="0" smtClean="0"/>
              <a:t> </a:t>
            </a:r>
            <a:r>
              <a:rPr lang="fi-FI" sz="3000" dirty="0"/>
              <a:t>= esitietojen selvittäminen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oireiden alkaminen, kesto ja vaikutus potilaan arkeen 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aiemmat sairaudet </a:t>
            </a:r>
          </a:p>
          <a:p>
            <a:pPr marL="914400" lvl="1" indent="-457200" algn="l">
              <a:buFontTx/>
              <a:buChar char="-"/>
            </a:pPr>
            <a:r>
              <a:rPr lang="fi-FI" sz="2500" dirty="0"/>
              <a:t>lähisukulaisten terveys (sairauksiin liittyvä perinnöllinen alttius)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s</a:t>
            </a:r>
            <a:r>
              <a:rPr lang="fi-FI" sz="3000" b="1" dirty="0" smtClean="0"/>
              <a:t>tatus </a:t>
            </a:r>
            <a:r>
              <a:rPr lang="fi-FI" sz="3000" b="1" dirty="0"/>
              <a:t>= </a:t>
            </a:r>
            <a:r>
              <a:rPr lang="fi-FI" sz="3000" dirty="0"/>
              <a:t>nykytilan selvittäminen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anamneesi ohjaa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lääkäri tutkii potilaan katselemalla, kuuntelemalla ja tunnustelemalla sekä joillakin apuvälineillä, kuten stetoskoopilla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myös esim. verenpaineen ja nivelten liikelaajuuden mittaus    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527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16512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Diagnoosi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C8776EF1-4961-424D-BC27-DE5526306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29" y="1499937"/>
            <a:ext cx="8338887" cy="535806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taudinmääritys</a:t>
            </a:r>
            <a:r>
              <a:rPr lang="fi-FI" sz="3000" dirty="0"/>
              <a:t> </a:t>
            </a:r>
          </a:p>
          <a:p>
            <a:pPr lvl="1" algn="l"/>
            <a:r>
              <a:rPr lang="fi-FI" sz="2600" dirty="0"/>
              <a:t>-   </a:t>
            </a:r>
            <a:r>
              <a:rPr lang="fi-FI" sz="2500" dirty="0"/>
              <a:t>kansainvälinen ICD-10-tautiluokitusjärjestelmä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lääkäri tekee kliinisen tutkimuksen perusteella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voi edellyttää lisäksi esim. </a:t>
            </a:r>
            <a:r>
              <a:rPr lang="fi-FI" sz="2800" u="sng" dirty="0"/>
              <a:t>veri- ja/tai kuvantamistutkimuksia </a:t>
            </a:r>
            <a:r>
              <a:rPr lang="fi-FI" sz="2800" dirty="0"/>
              <a:t>sekä hengityksen, verenkierron tai hermoston </a:t>
            </a:r>
            <a:r>
              <a:rPr lang="fi-FI" sz="2800" u="sng" dirty="0"/>
              <a:t>toiminnan mittauksia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lääkäri kirjoittaa </a:t>
            </a:r>
            <a:r>
              <a:rPr lang="fi-FI" sz="2500" b="1" dirty="0"/>
              <a:t>lähetteen</a:t>
            </a:r>
            <a:r>
              <a:rPr lang="fi-FI" sz="2500" dirty="0"/>
              <a:t> tutkimuksiin sekä</a:t>
            </a:r>
          </a:p>
          <a:p>
            <a:pPr lvl="1" algn="l"/>
            <a:r>
              <a:rPr lang="fi-FI" sz="2500" dirty="0"/>
              <a:t>     mahdollisesti erikoissairaanhoitoon</a:t>
            </a:r>
            <a:r>
              <a:rPr lang="fi-FI" sz="2600" dirty="0"/>
              <a:t>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yleisoire = </a:t>
            </a:r>
            <a:r>
              <a:rPr lang="fi-FI" sz="2800" dirty="0"/>
              <a:t>koko elimistössä vaikuttava oire, kuten kuume, väsymys tai tahaton laihtuminen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diagnoosin määrittäminen voi olla hankalaa 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oireita voidaan tavallisesti lievittää, vaikka niiden syy ei olisi vielä varmistunut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88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480681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Hoitopäätös ja hoidon seuranta (1/2)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F4E67F4C-4D26-4CEC-B3BA-E571A6D86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438" y="1716088"/>
            <a:ext cx="7969333" cy="502159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lääkäri ja potilas päättävät hoidosta yhdessä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b="1" dirty="0"/>
              <a:t>hoito- ja/tai kuntoutussuunnitelma </a:t>
            </a:r>
            <a:r>
              <a:rPr lang="fi-FI" sz="3000" dirty="0"/>
              <a:t>sovitetaan potilaan tarpeiden ja toiveiden mukaan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potilas ei päätä mitä hoitoja hänelle tarjotaan, mutta ratkaisee, mitä hoitoja käyttää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000" dirty="0"/>
              <a:t>hoito vaihtelee sairauden mukaan</a:t>
            </a:r>
          </a:p>
          <a:p>
            <a:pPr lvl="1" algn="l"/>
            <a:r>
              <a:rPr lang="fi-FI" sz="2700" dirty="0"/>
              <a:t>  -   lääkehoito </a:t>
            </a:r>
          </a:p>
          <a:p>
            <a:pPr lvl="1" algn="l"/>
            <a:r>
              <a:rPr lang="fi-FI" sz="2700" dirty="0"/>
              <a:t>  -   fysioterapia, ravitsemusneuvonta, psykoterapia ym.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3000" b="1" dirty="0"/>
              <a:t>omahoito</a:t>
            </a:r>
            <a:r>
              <a:rPr lang="fi-FI" sz="3000" dirty="0"/>
              <a:t> = potilaan itsensä toteuttamaa, ammattihenkilön kanssa yhdessä suunnittelemaa näyttöön perustuvaa hoitoa </a:t>
            </a:r>
          </a:p>
          <a:p>
            <a:pPr lvl="1" algn="l"/>
            <a:r>
              <a:rPr lang="fi-FI" sz="2600" dirty="0"/>
              <a:t>   -   </a:t>
            </a:r>
            <a:r>
              <a:rPr lang="fi-FI" sz="2700" dirty="0"/>
              <a:t>tärkeää etenkin pitkäaikaissairauksien yhteydessä 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487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544849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Hoitopäätös ja hoidon seuranta (2/2)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F4E67F4C-4D26-4CEC-B3BA-E571A6D86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29" y="1892550"/>
            <a:ext cx="8207542" cy="431574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jos annettu hoito ei auta, on hyvä ottaa uudestaan yhteyttä terveydenhuoltoon </a:t>
            </a:r>
          </a:p>
          <a:p>
            <a:pPr algn="l"/>
            <a:r>
              <a:rPr lang="fi-FI" sz="2800" dirty="0"/>
              <a:t>	→ hoitolinjaa vaihdetaan tarpeen mukaan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 err="1"/>
              <a:t>e</a:t>
            </a:r>
            <a:r>
              <a:rPr lang="fi-FI" sz="2800" b="1" dirty="0" err="1" smtClean="0"/>
              <a:t>pikriisi</a:t>
            </a:r>
            <a:r>
              <a:rPr lang="fi-FI" sz="2800" b="1" dirty="0" smtClean="0"/>
              <a:t> </a:t>
            </a:r>
            <a:r>
              <a:rPr lang="fi-FI" sz="2800" b="1" dirty="0"/>
              <a:t>= </a:t>
            </a:r>
            <a:r>
              <a:rPr lang="fi-FI" sz="2800" dirty="0"/>
              <a:t>hoidon päätyttyä laadittu kertomus sairauden kulusta, hoidosta ja jatkosuunnitelmista </a:t>
            </a:r>
          </a:p>
          <a:p>
            <a:pPr lvl="1" algn="l"/>
            <a:r>
              <a:rPr lang="fi-FI" sz="2700" dirty="0"/>
              <a:t>  -   </a:t>
            </a:r>
            <a:r>
              <a:rPr lang="fi-FI" sz="2500" dirty="0"/>
              <a:t>tarkoitettu terveydenhuollon ammattilaisille ja    </a:t>
            </a:r>
          </a:p>
          <a:p>
            <a:pPr lvl="1" algn="l"/>
            <a:r>
              <a:rPr lang="fi-FI" sz="2500" dirty="0"/>
              <a:t>       potilaalle  </a:t>
            </a:r>
          </a:p>
          <a:p>
            <a:pPr lvl="1" algn="l"/>
            <a:r>
              <a:rPr lang="fi-FI" sz="2500" dirty="0"/>
              <a:t>  -   liitetään potilasta koskeviin </a:t>
            </a:r>
            <a:r>
              <a:rPr lang="fi-FI" sz="2500" b="1" dirty="0"/>
              <a:t>potilasasiakirjoihin</a:t>
            </a:r>
            <a:r>
              <a:rPr lang="fi-FI" sz="2500" dirty="0"/>
              <a:t> </a:t>
            </a:r>
          </a:p>
          <a:p>
            <a:pPr lvl="1" algn="l"/>
            <a:r>
              <a:rPr lang="fi-FI" sz="2500" dirty="0"/>
              <a:t>  -   voi tarkastella Omakanta-palvelussa </a:t>
            </a:r>
          </a:p>
          <a:p>
            <a:pPr lvl="1"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65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29" y="657143"/>
            <a:ext cx="8207542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Potilaan oikeudet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658B2295-3495-44A5-8D63-1CB679BAD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345" y="1812758"/>
            <a:ext cx="8499309" cy="47805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terveydenhuollon asiakkaiden oikeudet on turvattu laissa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b="1" dirty="0"/>
              <a:t>potilaslaki </a:t>
            </a:r>
            <a:r>
              <a:rPr lang="fi-FI" sz="2800" dirty="0"/>
              <a:t>eli</a:t>
            </a:r>
            <a:r>
              <a:rPr lang="fi-FI" sz="2800" b="1" dirty="0"/>
              <a:t> laki potilaan asemasta ja oikeuksista </a:t>
            </a:r>
          </a:p>
          <a:p>
            <a:pPr lvl="1" algn="l"/>
            <a:r>
              <a:rPr lang="fi-FI" sz="2600" b="1" dirty="0"/>
              <a:t>  </a:t>
            </a:r>
            <a:r>
              <a:rPr lang="fi-FI" sz="2600" dirty="0"/>
              <a:t>-   </a:t>
            </a:r>
            <a:r>
              <a:rPr lang="fi-FI" sz="2500" dirty="0"/>
              <a:t>astui voimaan vuonna 1993</a:t>
            </a:r>
          </a:p>
          <a:p>
            <a:pPr lvl="1" algn="l"/>
            <a:r>
              <a:rPr lang="fi-FI" sz="2500" dirty="0"/>
              <a:t>  -   määrittelee oikeudelliset periaatteet, joiden mukaan  	potilaita on kohdeltava  </a:t>
            </a:r>
          </a:p>
          <a:p>
            <a:pPr lvl="1" algn="l"/>
            <a:r>
              <a:rPr lang="fi-FI" sz="2500" dirty="0"/>
              <a:t>  -   sovelletaan kaikissa terveydenhuollon toimintayksiköissä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800" dirty="0"/>
              <a:t>potilaan oikeuksista on säädetty myös mm. terveydenhuoltolaissa, kansanterveyslaissa ja potilasvahinkolaissa</a:t>
            </a:r>
          </a:p>
        </p:txBody>
      </p:sp>
    </p:spTree>
    <p:extLst>
      <p:ext uri="{BB962C8B-B14F-4D97-AF65-F5344CB8AC3E}">
        <p14:creationId xmlns:p14="http://schemas.microsoft.com/office/powerpoint/2010/main" val="422020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B9460140-723B-4446-A40A-90859C8B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7" y="1860883"/>
            <a:ext cx="7732295" cy="457200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jokaisella </a:t>
            </a:r>
            <a:r>
              <a:rPr lang="fi-FI" sz="2800" u="sng" dirty="0"/>
              <a:t>Suomessa pysyvästi asuvalla </a:t>
            </a:r>
            <a:r>
              <a:rPr lang="fi-FI" sz="2800" dirty="0"/>
              <a:t>henkilöllä on oikeus saada </a:t>
            </a:r>
            <a:r>
              <a:rPr lang="fi-FI" sz="2800" u="sng" dirty="0"/>
              <a:t>terveydentilansa edellyttämää </a:t>
            </a:r>
            <a:r>
              <a:rPr lang="fi-FI" sz="2800" dirty="0"/>
              <a:t>terveyden- ja sairaanhoitoa </a:t>
            </a:r>
            <a:r>
              <a:rPr lang="fi-FI" sz="2800" u="sng" dirty="0"/>
              <a:t>niiden voimavarojen rajoissa, jotka kulloinkin ovat terveydenhuollon käytettävissä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oikeus </a:t>
            </a:r>
            <a:r>
              <a:rPr lang="fi-FI" sz="2800" u="sng" dirty="0"/>
              <a:t>laadultaan hyvään </a:t>
            </a:r>
            <a:r>
              <a:rPr lang="fi-FI" sz="2800" dirty="0"/>
              <a:t>terveyden- ja sairaanhoitoon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lääketieteellisesti perusteltua, näyttöön perustuvaa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turvallista</a:t>
            </a:r>
          </a:p>
          <a:p>
            <a:pPr marL="800100" lvl="1" indent="-342900" algn="l">
              <a:buFontTx/>
              <a:buChar char="-"/>
            </a:pPr>
            <a:r>
              <a:rPr lang="fi-FI" sz="2500" dirty="0"/>
              <a:t>vastaa potilaan kokemusta hyvästä hoidosta</a:t>
            </a:r>
          </a:p>
          <a:p>
            <a:pPr marL="800100" lvl="1" indent="-342900" algn="l">
              <a:buFontTx/>
              <a:buChar char="-"/>
            </a:pPr>
            <a:endParaRPr lang="fi-FI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66CF36-AEC9-4EBF-B6AE-B284A0C7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7143"/>
            <a:ext cx="9143999" cy="8668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Oikeus hyvään hoitoon ja kohteluun (1/3)</a:t>
            </a:r>
          </a:p>
        </p:txBody>
      </p:sp>
    </p:spTree>
    <p:extLst>
      <p:ext uri="{BB962C8B-B14F-4D97-AF65-F5344CB8AC3E}">
        <p14:creationId xmlns:p14="http://schemas.microsoft.com/office/powerpoint/2010/main" val="312785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2993</TotalTime>
  <Words>801</Words>
  <Application>Microsoft Office PowerPoint</Application>
  <PresentationFormat>Näytössä katseltava diaesitys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Terve 3: Terveyttä tutkimassa</vt:lpstr>
      <vt:lpstr>Oireet (1/2)</vt:lpstr>
      <vt:lpstr>Oireet (2/2)</vt:lpstr>
      <vt:lpstr>Kliininen tutkimus</vt:lpstr>
      <vt:lpstr>Diagnoosi</vt:lpstr>
      <vt:lpstr>Hoitopäätös ja hoidon seuranta (1/2)</vt:lpstr>
      <vt:lpstr>Hoitopäätös ja hoidon seuranta (2/2)</vt:lpstr>
      <vt:lpstr>Potilaan oikeudet</vt:lpstr>
      <vt:lpstr>Oikeus hyvään hoitoon ja kohteluun (1/3)</vt:lpstr>
      <vt:lpstr>Oikeus hyvään hoitoon ja kohteluun (2/3)</vt:lpstr>
      <vt:lpstr>Oikeus hyvään hoitoon ja kohteluun (3/3)</vt:lpstr>
      <vt:lpstr>Tiedonsaantioikeus (1/2)</vt:lpstr>
      <vt:lpstr>Tiedonsaantioikeus (2/2)</vt:lpstr>
      <vt:lpstr>Itsemääräämisoikeus</vt:lpstr>
      <vt:lpstr>Valitusoikeus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37</cp:revision>
  <dcterms:created xsi:type="dcterms:W3CDTF">2017-11-23T17:20:55Z</dcterms:created>
  <dcterms:modified xsi:type="dcterms:W3CDTF">2018-07-06T15:00:29Z</dcterms:modified>
</cp:coreProperties>
</file>