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59" r:id="rId5"/>
    <p:sldId id="265" r:id="rId6"/>
    <p:sldId id="266" r:id="rId7"/>
    <p:sldId id="263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89" autoAdjust="0"/>
    <p:restoredTop sz="94660"/>
  </p:normalViewPr>
  <p:slideViewPr>
    <p:cSldViewPr snapToGrid="0">
      <p:cViewPr varScale="1">
        <p:scale>
          <a:sx n="58" d="100"/>
          <a:sy n="58" d="100"/>
        </p:scale>
        <p:origin x="2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81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6731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35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8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037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00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79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358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194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06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092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D1DD8-88DF-455B-862E-9EBAA461DBB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EA9F5-5F39-429F-ACF8-6C77425C3D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84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963" y="3448974"/>
            <a:ext cx="6176076" cy="79756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12: Terveysteknologia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874" y="495946"/>
            <a:ext cx="7191214" cy="117787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Teknologia terveyden ja hyvinvoinnin edistäjänä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436" y="2014780"/>
            <a:ext cx="8121113" cy="4633993"/>
          </a:xfrm>
        </p:spPr>
        <p:txBody>
          <a:bodyPr>
            <a:normAutofit/>
          </a:bodyPr>
          <a:lstStyle/>
          <a:p>
            <a:r>
              <a:rPr lang="fi-FI" b="1" dirty="0"/>
              <a:t>t</a:t>
            </a:r>
            <a:r>
              <a:rPr lang="fi-FI" b="1" dirty="0" smtClean="0"/>
              <a:t>erveysteknologia </a:t>
            </a:r>
            <a:r>
              <a:rPr lang="fi-FI" b="1" dirty="0"/>
              <a:t>=</a:t>
            </a:r>
            <a:r>
              <a:rPr lang="fi-FI" dirty="0"/>
              <a:t> terveydenhuollossa käytettävä teknologia sekä ihmisten ja organisaatioiden oma-ehtoiseen, myös ennaltaehkäisevään, terveyden ylläpitämiseen ja palauttamiseen liittyvät </a:t>
            </a:r>
            <a:r>
              <a:rPr lang="fi-FI" u="sng" dirty="0"/>
              <a:t>laitteet, välineet ja teknilliset menetelmät</a:t>
            </a:r>
          </a:p>
          <a:p>
            <a:r>
              <a:rPr lang="fi-FI" dirty="0"/>
              <a:t>suuri osa ihmisistä käyttää terveysteknologiaa jossain muodossa päivittäin:</a:t>
            </a:r>
          </a:p>
          <a:p>
            <a:pPr lvl="1">
              <a:buFontTx/>
              <a:buChar char="-"/>
            </a:pPr>
            <a:r>
              <a:rPr lang="fi-FI" sz="2500" dirty="0"/>
              <a:t>terveystiedon hakeminen, jakaminen ja tuottaminen</a:t>
            </a:r>
          </a:p>
          <a:p>
            <a:pPr lvl="1">
              <a:buFontTx/>
              <a:buChar char="-"/>
            </a:pPr>
            <a:r>
              <a:rPr lang="fi-FI" sz="2500" dirty="0"/>
              <a:t>potilasrekisterit ja sähköiset lääkereseptit </a:t>
            </a:r>
          </a:p>
          <a:p>
            <a:pPr lvl="1">
              <a:buFontTx/>
              <a:buChar char="-"/>
            </a:pPr>
            <a:r>
              <a:rPr lang="fi-FI" sz="2500" dirty="0"/>
              <a:t>itsensä mittaaminen ja itsehoito</a:t>
            </a:r>
          </a:p>
          <a:p>
            <a:pPr lvl="1">
              <a:buFontTx/>
              <a:buChar char="-"/>
            </a:pPr>
            <a:r>
              <a:rPr lang="fi-FI" sz="2500" dirty="0"/>
              <a:t>omahoito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7463" y="728422"/>
            <a:ext cx="7191214" cy="117787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Teknologia terveyden ja hyvinvoinnin edistäjänä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9206" y="2402237"/>
            <a:ext cx="7919364" cy="2712204"/>
          </a:xfrm>
        </p:spPr>
        <p:txBody>
          <a:bodyPr>
            <a:normAutofit/>
          </a:bodyPr>
          <a:lstStyle/>
          <a:p>
            <a:r>
              <a:rPr lang="fi-FI" dirty="0"/>
              <a:t>tärkeä merkitys globaalin terveyden edistämisessä:</a:t>
            </a:r>
          </a:p>
          <a:p>
            <a:pPr lvl="1">
              <a:buFontTx/>
              <a:buChar char="-"/>
            </a:pPr>
            <a:r>
              <a:rPr lang="fi-FI" sz="2500" dirty="0"/>
              <a:t>tehostaa terveyden edistämistä sekä sairauksien ehkäisyä ja hoitoa</a:t>
            </a:r>
          </a:p>
          <a:p>
            <a:pPr lvl="1">
              <a:buFontTx/>
              <a:buChar char="-"/>
            </a:pPr>
            <a:r>
              <a:rPr lang="fi-FI" sz="2500" dirty="0"/>
              <a:t>parantaa terveydenhuollon saatavuutta ja saavutettavuutta</a:t>
            </a:r>
          </a:p>
          <a:p>
            <a:pPr lvl="1">
              <a:buFontTx/>
              <a:buChar char="-"/>
            </a:pPr>
            <a:r>
              <a:rPr lang="fi-FI" sz="2500" dirty="0"/>
              <a:t>helpottaa terveystiedon levittämistä</a:t>
            </a:r>
          </a:p>
          <a:p>
            <a:pPr marL="457200" lvl="1" indent="0">
              <a:buNone/>
            </a:pP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1530901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28" y="697425"/>
            <a:ext cx="6498684" cy="9144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Esimerkkejä terveysteknologiasta (1/3)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99812" y="2115520"/>
            <a:ext cx="8197516" cy="4579748"/>
          </a:xfrm>
        </p:spPr>
        <p:txBody>
          <a:bodyPr>
            <a:normAutofit/>
          </a:bodyPr>
          <a:lstStyle/>
          <a:p>
            <a:r>
              <a:rPr lang="fi-FI" dirty="0"/>
              <a:t>sähköiset terveysrekisterit</a:t>
            </a:r>
          </a:p>
          <a:p>
            <a:pPr lvl="1">
              <a:buFontTx/>
              <a:buChar char="-"/>
            </a:pPr>
            <a:r>
              <a:rPr lang="fi-FI" sz="2500" dirty="0"/>
              <a:t>Kanta-palvelut: sairauskertomukset eli tiedot potilas-käynneistä, tehdyistä tutkimuksista ja määrätyistä lääkkeistä </a:t>
            </a:r>
          </a:p>
          <a:p>
            <a:pPr lvl="1">
              <a:buFontTx/>
              <a:buChar char="-"/>
            </a:pPr>
            <a:r>
              <a:rPr lang="fi-FI" sz="2500" dirty="0"/>
              <a:t>tartuntatauti-, rokotus- ja hoitoilmoitusrekisterit</a:t>
            </a:r>
          </a:p>
          <a:p>
            <a:r>
              <a:rPr lang="fi-FI" dirty="0"/>
              <a:t>älykäs teknologia eli tekoäly</a:t>
            </a:r>
          </a:p>
          <a:p>
            <a:pPr lvl="1">
              <a:buFontTx/>
              <a:buChar char="-"/>
            </a:pPr>
            <a:r>
              <a:rPr lang="fi-FI" sz="2500" dirty="0"/>
              <a:t>lääkärin apuna sairauksien diagnosoinnissa ja hoito-suositusten laadinnassa</a:t>
            </a:r>
          </a:p>
          <a:p>
            <a:pPr lvl="1">
              <a:buFontTx/>
              <a:buChar char="-"/>
            </a:pPr>
            <a:r>
              <a:rPr lang="fi-FI" sz="2500" dirty="0"/>
              <a:t>älykkäät valvontajärjestelmät kotona ja hoitolaitoksissa</a:t>
            </a:r>
          </a:p>
          <a:p>
            <a:pPr lvl="1">
              <a:buFontTx/>
              <a:buChar char="-"/>
            </a:pPr>
            <a:r>
              <a:rPr lang="fi-FI" sz="2500" b="1" dirty="0" err="1"/>
              <a:t>Big</a:t>
            </a:r>
            <a:r>
              <a:rPr lang="fi-FI" sz="2500" b="1" dirty="0"/>
              <a:t> </a:t>
            </a:r>
            <a:r>
              <a:rPr lang="fi-FI" sz="2500" b="1" dirty="0" smtClean="0"/>
              <a:t>Datan </a:t>
            </a:r>
            <a:r>
              <a:rPr lang="fi-FI" sz="2500" dirty="0"/>
              <a:t>eli massatiedon käyttäminen esim. hoito-toimenpiteiden ja resurssien optimoimiseksi</a:t>
            </a:r>
          </a:p>
        </p:txBody>
      </p:sp>
    </p:spTree>
    <p:extLst>
      <p:ext uri="{BB962C8B-B14F-4D97-AF65-F5344CB8AC3E}">
        <p14:creationId xmlns:p14="http://schemas.microsoft.com/office/powerpoint/2010/main" val="3292930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28" y="697425"/>
            <a:ext cx="6498684" cy="9144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Esimerkkejä terveysteknologiasta (2/3)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700" y="2286002"/>
            <a:ext cx="8063740" cy="4238784"/>
          </a:xfrm>
        </p:spPr>
        <p:txBody>
          <a:bodyPr>
            <a:normAutofit/>
          </a:bodyPr>
          <a:lstStyle/>
          <a:p>
            <a:r>
              <a:rPr lang="fi-FI" dirty="0"/>
              <a:t>biopankit</a:t>
            </a:r>
          </a:p>
          <a:p>
            <a:pPr lvl="1">
              <a:buFontTx/>
              <a:buChar char="-"/>
            </a:pPr>
            <a:r>
              <a:rPr lang="fi-FI" sz="2500" dirty="0"/>
              <a:t>ihmisistä kerättyjen biologisten näytteiden, kuten virtsa-, veri- ja kudosnäytteiden, ja niihin liittyvien tietojen säilyttäminen yhteisessä kokonaisuudessa</a:t>
            </a:r>
          </a:p>
          <a:p>
            <a:pPr lvl="1">
              <a:buFontTx/>
              <a:buChar char="-"/>
            </a:pPr>
            <a:r>
              <a:rPr lang="fi-FI" sz="2500" dirty="0"/>
              <a:t>hyödynnetään lääketieteellisessä tutkimuksessa selvitettäessä esim.  perinnöllisten ja elämäntapoihin liittyvien riskien yhteyttä kansantauteihin  </a:t>
            </a:r>
          </a:p>
          <a:p>
            <a:pPr lvl="1">
              <a:buFontTx/>
              <a:buChar char="-"/>
            </a:pPr>
            <a:r>
              <a:rPr lang="fi-FI" sz="2500" dirty="0"/>
              <a:t>toiminta tarkoin säädeltyä: tarkoituksena on mm. turvata näytteiden antajien yksityisyydensuoja ja itsemääräämisoikeus</a:t>
            </a:r>
          </a:p>
        </p:txBody>
      </p:sp>
    </p:spTree>
    <p:extLst>
      <p:ext uri="{BB962C8B-B14F-4D97-AF65-F5344CB8AC3E}">
        <p14:creationId xmlns:p14="http://schemas.microsoft.com/office/powerpoint/2010/main" val="1297634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28" y="697424"/>
            <a:ext cx="6498684" cy="102288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Esimerkkejä terveysteknologiasta (3/3)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6184" y="2169763"/>
            <a:ext cx="8089843" cy="440151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etäyhteydet</a:t>
            </a:r>
          </a:p>
          <a:p>
            <a:pPr lvl="1">
              <a:buFontTx/>
              <a:buChar char="-"/>
            </a:pPr>
            <a:r>
              <a:rPr lang="fi-FI" sz="2500" dirty="0"/>
              <a:t>esim. videopuheluiden ja chatin hyödyntäminen terveysneuvonnassa ja ammattilaisten välisessä viestinnässä</a:t>
            </a:r>
          </a:p>
          <a:p>
            <a:pPr lvl="1">
              <a:buFontTx/>
              <a:buChar char="-"/>
            </a:pPr>
            <a:r>
              <a:rPr lang="fi-FI" sz="2500" dirty="0"/>
              <a:t>kuvantamistutkimusten tulkinta esim. ulkomailla mahdollistaa suuria muutoksia terveydenhuollon järjestämisessä</a:t>
            </a:r>
          </a:p>
          <a:p>
            <a:r>
              <a:rPr lang="fi-FI" dirty="0" err="1"/>
              <a:t>mHealth</a:t>
            </a:r>
            <a:r>
              <a:rPr lang="fi-FI" dirty="0"/>
              <a:t> eli mobiililaitteilla toteutettu terveydenhuolto</a:t>
            </a:r>
          </a:p>
          <a:p>
            <a:pPr lvl="1">
              <a:buFontTx/>
              <a:buChar char="-"/>
            </a:pPr>
            <a:r>
              <a:rPr lang="fi-FI" sz="2500" dirty="0"/>
              <a:t>mahdollistaa työskentelyn esim. kriisialueilla</a:t>
            </a:r>
          </a:p>
          <a:p>
            <a:pPr lvl="1">
              <a:buFontTx/>
              <a:buChar char="-"/>
            </a:pPr>
            <a:r>
              <a:rPr lang="fi-FI" sz="2500" dirty="0"/>
              <a:t>tärkeä edistysaskel erityisesti kehittyvien maiden terveydenhuollossa</a:t>
            </a:r>
          </a:p>
        </p:txBody>
      </p:sp>
    </p:spTree>
    <p:extLst>
      <p:ext uri="{BB962C8B-B14F-4D97-AF65-F5344CB8AC3E}">
        <p14:creationId xmlns:p14="http://schemas.microsoft.com/office/powerpoint/2010/main" val="2593156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4" y="464949"/>
            <a:ext cx="7470182" cy="105388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Terveysteknologian mahdollisuudet ja haasteet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136" y="1859798"/>
            <a:ext cx="7898697" cy="4742481"/>
          </a:xfrm>
        </p:spPr>
        <p:txBody>
          <a:bodyPr>
            <a:normAutofit/>
          </a:bodyPr>
          <a:lstStyle/>
          <a:p>
            <a:r>
              <a:rPr lang="fi-FI" dirty="0"/>
              <a:t>teknologian avulla voidaan </a:t>
            </a:r>
            <a:r>
              <a:rPr lang="fi-FI" u="sng" dirty="0"/>
              <a:t>tehostaa</a:t>
            </a:r>
            <a:r>
              <a:rPr lang="fi-FI" dirty="0"/>
              <a:t> terveyden-huoltoa ja lisätä sen joustavuutta sekä parantaa terveydenhuoltopalveluiden saatavuutta ja saavutettavuutta</a:t>
            </a:r>
          </a:p>
          <a:p>
            <a:r>
              <a:rPr lang="fi-FI" dirty="0"/>
              <a:t>teknologia antaa </a:t>
            </a:r>
            <a:r>
              <a:rPr lang="fi-FI" u="sng" dirty="0"/>
              <a:t>uusia keinoja</a:t>
            </a:r>
            <a:r>
              <a:rPr lang="fi-FI" dirty="0"/>
              <a:t> terveydenhuoltoon ja kansanterveyden edistämistyöhön</a:t>
            </a:r>
          </a:p>
          <a:p>
            <a:r>
              <a:rPr lang="fi-FI" dirty="0"/>
              <a:t>terveydenhuollon </a:t>
            </a:r>
            <a:r>
              <a:rPr lang="fi-FI" u="sng" dirty="0"/>
              <a:t>turvallisuus</a:t>
            </a:r>
            <a:r>
              <a:rPr lang="fi-FI" dirty="0"/>
              <a:t> paranee</a:t>
            </a:r>
          </a:p>
          <a:p>
            <a:r>
              <a:rPr lang="fi-FI" dirty="0"/>
              <a:t>terveys- ja hyvinvointiteknologia on kansainvälisesti merkittävää </a:t>
            </a:r>
            <a:r>
              <a:rPr lang="fi-FI" u="sng" dirty="0"/>
              <a:t>liiketoimintaa</a:t>
            </a:r>
            <a:r>
              <a:rPr lang="fi-FI" dirty="0"/>
              <a:t> ja sen kehittämisellä on merkitystä Suomen kansanterveydelle ja kansan-taloudelle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4190805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89" y="805912"/>
            <a:ext cx="7470182" cy="105388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Terveysteknologian mahdollisuudet ja haasteet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3156" y="2293749"/>
            <a:ext cx="7833849" cy="4293031"/>
          </a:xfrm>
        </p:spPr>
        <p:txBody>
          <a:bodyPr>
            <a:normAutofit lnSpcReduction="10000"/>
          </a:bodyPr>
          <a:lstStyle/>
          <a:p>
            <a:r>
              <a:rPr lang="fi-FI" dirty="0"/>
              <a:t>terveydenhuollon </a:t>
            </a:r>
            <a:r>
              <a:rPr lang="fi-FI" u="sng" dirty="0"/>
              <a:t>ammattilaisten rooli</a:t>
            </a:r>
            <a:r>
              <a:rPr lang="fi-FI" dirty="0"/>
              <a:t> muuttuu ja vahvistuu tiedonjakajana ja neuvonantajana </a:t>
            </a:r>
          </a:p>
          <a:p>
            <a:r>
              <a:rPr lang="fi-FI" u="sng" dirty="0"/>
              <a:t>lainsäädännön yhteensopimattomuus</a:t>
            </a:r>
            <a:r>
              <a:rPr lang="fi-FI" dirty="0"/>
              <a:t> ja kansain-välisten </a:t>
            </a:r>
            <a:r>
              <a:rPr lang="fi-FI" u="sng" dirty="0"/>
              <a:t>standardien puute</a:t>
            </a:r>
            <a:r>
              <a:rPr lang="fi-FI" dirty="0"/>
              <a:t> hidastaa teknologian kehitystä ja voi vaarantaa turvallisuuden</a:t>
            </a:r>
          </a:p>
          <a:p>
            <a:r>
              <a:rPr lang="fi-FI" u="sng" dirty="0"/>
              <a:t>terveystiedon laatu</a:t>
            </a:r>
            <a:r>
              <a:rPr lang="fi-FI" dirty="0"/>
              <a:t> saattaa vaihdella, minkä vuoksi arviointimenetelmiä tulee kehittää  </a:t>
            </a:r>
          </a:p>
          <a:p>
            <a:r>
              <a:rPr lang="fi-FI" dirty="0"/>
              <a:t>ihmisten </a:t>
            </a:r>
            <a:r>
              <a:rPr lang="fi-FI" u="sng" dirty="0"/>
              <a:t>tietosuoja</a:t>
            </a:r>
            <a:r>
              <a:rPr lang="fi-FI" dirty="0"/>
              <a:t> voi heikentyä helppokäyttöisen teknologian, kuten erilaisten terveyssovellusten,  yleistyessä </a:t>
            </a:r>
          </a:p>
        </p:txBody>
      </p:sp>
    </p:spTree>
    <p:extLst>
      <p:ext uri="{BB962C8B-B14F-4D97-AF65-F5344CB8AC3E}">
        <p14:creationId xmlns:p14="http://schemas.microsoft.com/office/powerpoint/2010/main" val="189532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2925</TotalTime>
  <Words>342</Words>
  <Application>Microsoft Office PowerPoint</Application>
  <PresentationFormat>Näytössä katseltava diaesitys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Terve 3: Terveyttä tutkimassa</vt:lpstr>
      <vt:lpstr>Teknologia terveyden ja hyvinvoinnin edistäjänä (1/2)</vt:lpstr>
      <vt:lpstr>Teknologia terveyden ja hyvinvoinnin edistäjänä (2/2)</vt:lpstr>
      <vt:lpstr>Esimerkkejä terveysteknologiasta (1/3) </vt:lpstr>
      <vt:lpstr>Esimerkkejä terveysteknologiasta (2/3) </vt:lpstr>
      <vt:lpstr>Esimerkkejä terveysteknologiasta (3/3) </vt:lpstr>
      <vt:lpstr>Terveysteknologian mahdollisuudet ja haasteet (1/2)</vt:lpstr>
      <vt:lpstr>Terveysteknologian mahdollisuudet ja haasteet (2/2)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32</cp:revision>
  <dcterms:created xsi:type="dcterms:W3CDTF">2017-12-05T17:00:20Z</dcterms:created>
  <dcterms:modified xsi:type="dcterms:W3CDTF">2018-07-06T14:58:26Z</dcterms:modified>
</cp:coreProperties>
</file>