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62" r:id="rId5"/>
    <p:sldId id="258" r:id="rId6"/>
    <p:sldId id="259" r:id="rId7"/>
    <p:sldId id="260" r:id="rId8"/>
    <p:sldId id="261"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7" d="100"/>
          <a:sy n="47" d="100"/>
        </p:scale>
        <p:origin x="6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0884C763-76E0-49EF-9F10-B701D29A1079}" type="datetimeFigureOut">
              <a:rPr lang="fi-FI" smtClean="0"/>
              <a:t>8.8.2018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478174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884C763-76E0-49EF-9F10-B701D29A1079}" type="datetimeFigureOut">
              <a:rPr lang="fi-FI" smtClean="0"/>
              <a:t>8.8.2018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215425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884C763-76E0-49EF-9F10-B701D29A1079}" type="datetimeFigureOut">
              <a:rPr lang="fi-FI" smtClean="0"/>
              <a:t>8.8.2018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8036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884C763-76E0-49EF-9F10-B701D29A1079}" type="datetimeFigureOut">
              <a:rPr lang="fi-FI" smtClean="0"/>
              <a:t>8.8.2018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2418182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0884C763-76E0-49EF-9F10-B701D29A1079}" type="datetimeFigureOut">
              <a:rPr lang="fi-FI" smtClean="0"/>
              <a:t>8.8.2018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66900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0884C763-76E0-49EF-9F10-B701D29A1079}" type="datetimeFigureOut">
              <a:rPr lang="fi-FI" smtClean="0"/>
              <a:t>8.8.2018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428130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0884C763-76E0-49EF-9F10-B701D29A1079}" type="datetimeFigureOut">
              <a:rPr lang="fi-FI" smtClean="0"/>
              <a:t>8.8.2018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274344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0884C763-76E0-49EF-9F10-B701D29A1079}" type="datetimeFigureOut">
              <a:rPr lang="fi-FI" smtClean="0"/>
              <a:t>8.8.2018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6503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884C763-76E0-49EF-9F10-B701D29A1079}" type="datetimeFigureOut">
              <a:rPr lang="fi-FI" smtClean="0"/>
              <a:t>8.8.2018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454292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0884C763-76E0-49EF-9F10-B701D29A1079}" type="datetimeFigureOut">
              <a:rPr lang="fi-FI" smtClean="0"/>
              <a:t>8.8.2018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2373406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0884C763-76E0-49EF-9F10-B701D29A1079}" type="datetimeFigureOut">
              <a:rPr lang="fi-FI" smtClean="0"/>
              <a:t>8.8.2018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7BD0F1C-E12B-41E2-A8DB-E90014C7A956}" type="slidenum">
              <a:rPr lang="fi-FI" smtClean="0"/>
              <a:t>‹#›</a:t>
            </a:fld>
            <a:endParaRPr lang="fi-FI"/>
          </a:p>
        </p:txBody>
      </p:sp>
    </p:spTree>
    <p:extLst>
      <p:ext uri="{BB962C8B-B14F-4D97-AF65-F5344CB8AC3E}">
        <p14:creationId xmlns:p14="http://schemas.microsoft.com/office/powerpoint/2010/main" val="127038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4C763-76E0-49EF-9F10-B701D29A1079}" type="datetimeFigureOut">
              <a:rPr lang="fi-FI" smtClean="0"/>
              <a:t>8.8.2018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D0F1C-E12B-41E2-A8DB-E90014C7A956}" type="slidenum">
              <a:rPr lang="fi-FI" smtClean="0"/>
              <a:t>‹#›</a:t>
            </a:fld>
            <a:endParaRPr lang="fi-FI"/>
          </a:p>
        </p:txBody>
      </p:sp>
    </p:spTree>
    <p:extLst>
      <p:ext uri="{BB962C8B-B14F-4D97-AF65-F5344CB8AC3E}">
        <p14:creationId xmlns:p14="http://schemas.microsoft.com/office/powerpoint/2010/main" val="896624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TERVEYTEEN LIITTYVIÄ EETTISIÄ KYSYMYKSIÄ</a:t>
            </a:r>
            <a:endParaRPr lang="fi-FI" dirty="0"/>
          </a:p>
        </p:txBody>
      </p:sp>
      <p:sp>
        <p:nvSpPr>
          <p:cNvPr id="3" name="Alaotsikko 2"/>
          <p:cNvSpPr>
            <a:spLocks noGrp="1"/>
          </p:cNvSpPr>
          <p:nvPr>
            <p:ph type="subTitle" idx="1"/>
          </p:nvPr>
        </p:nvSpPr>
        <p:spPr/>
        <p:txBody>
          <a:bodyPr/>
          <a:lstStyle/>
          <a:p>
            <a:r>
              <a:rPr lang="fi-FI" dirty="0" smtClean="0"/>
              <a:t>KPL 8</a:t>
            </a:r>
            <a:endParaRPr lang="fi-FI" dirty="0"/>
          </a:p>
        </p:txBody>
      </p:sp>
    </p:spTree>
    <p:extLst>
      <p:ext uri="{BB962C8B-B14F-4D97-AF65-F5344CB8AC3E}">
        <p14:creationId xmlns:p14="http://schemas.microsoft.com/office/powerpoint/2010/main" val="215447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13190" y="101516"/>
            <a:ext cx="5714485" cy="1325563"/>
          </a:xfrm>
        </p:spPr>
        <p:txBody>
          <a:bodyPr>
            <a:normAutofit/>
          </a:bodyPr>
          <a:lstStyle/>
          <a:p>
            <a:r>
              <a:rPr lang="fi-FI" sz="3600" b="1" dirty="0">
                <a:solidFill>
                  <a:srgbClr val="5B9934"/>
                </a:solidFill>
                <a:latin typeface="Cambria" panose="02040503050406030204" pitchFamily="18" charset="0"/>
              </a:rPr>
              <a:t>Moraaliteoriat eettisen ratkaisun tukena</a:t>
            </a:r>
            <a:endParaRPr lang="fi-FI" sz="3600" dirty="0"/>
          </a:p>
        </p:txBody>
      </p:sp>
      <p:sp>
        <p:nvSpPr>
          <p:cNvPr id="4" name="Dian numeron paikkamerkki 3"/>
          <p:cNvSpPr>
            <a:spLocks noGrp="1"/>
          </p:cNvSpPr>
          <p:nvPr>
            <p:ph type="sldNum" sz="quarter" idx="12"/>
          </p:nvPr>
        </p:nvSpPr>
        <p:spPr>
          <a:xfrm>
            <a:off x="1647053" y="6356352"/>
            <a:ext cx="2057400" cy="365125"/>
          </a:xfrm>
        </p:spPr>
        <p:txBody>
          <a:bodyPr/>
          <a:lstStyle/>
          <a:p>
            <a:pPr algn="l"/>
            <a:fld id="{DD26393A-A235-47AB-9661-04CCFB626C6C}" type="slidenum">
              <a:rPr lang="fi-FI" smtClean="0"/>
              <a:pPr algn="l"/>
              <a:t>10</a:t>
            </a:fld>
            <a:endParaRPr lang="fi-FI" dirty="0"/>
          </a:p>
        </p:txBody>
      </p:sp>
      <p:sp>
        <p:nvSpPr>
          <p:cNvPr id="5" name="Ellipsi 4"/>
          <p:cNvSpPr/>
          <p:nvPr/>
        </p:nvSpPr>
        <p:spPr>
          <a:xfrm>
            <a:off x="2108887" y="1927650"/>
            <a:ext cx="2207741" cy="2108884"/>
          </a:xfrm>
          <a:prstGeom prst="ellipse">
            <a:avLst/>
          </a:prstGeom>
          <a:solidFill>
            <a:srgbClr val="77B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200" b="1" dirty="0">
                <a:solidFill>
                  <a:schemeClr val="bg1"/>
                </a:solidFill>
                <a:latin typeface="Cambria" panose="02040503050406030204" pitchFamily="18" charset="0"/>
              </a:rPr>
              <a:t>Mitä teen?</a:t>
            </a:r>
          </a:p>
        </p:txBody>
      </p:sp>
      <p:sp>
        <p:nvSpPr>
          <p:cNvPr id="6" name="Ellipsi 5"/>
          <p:cNvSpPr/>
          <p:nvPr/>
        </p:nvSpPr>
        <p:spPr>
          <a:xfrm>
            <a:off x="4970662" y="1927650"/>
            <a:ext cx="2308577" cy="2108884"/>
          </a:xfrm>
          <a:prstGeom prst="ellipse">
            <a:avLst/>
          </a:prstGeom>
          <a:solidFill>
            <a:srgbClr val="77B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200" b="1" dirty="0">
                <a:solidFill>
                  <a:schemeClr val="bg1"/>
                </a:solidFill>
                <a:latin typeface="Cambria" panose="02040503050406030204" pitchFamily="18" charset="0"/>
              </a:rPr>
              <a:t>Miten teen?</a:t>
            </a:r>
          </a:p>
        </p:txBody>
      </p:sp>
      <p:sp>
        <p:nvSpPr>
          <p:cNvPr id="7" name="Ellipsi 6"/>
          <p:cNvSpPr/>
          <p:nvPr/>
        </p:nvSpPr>
        <p:spPr>
          <a:xfrm>
            <a:off x="7936283" y="1955818"/>
            <a:ext cx="2308577" cy="2108884"/>
          </a:xfrm>
          <a:prstGeom prst="ellipse">
            <a:avLst/>
          </a:prstGeom>
          <a:solidFill>
            <a:srgbClr val="77B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200" b="1" dirty="0">
                <a:solidFill>
                  <a:schemeClr val="bg1"/>
                </a:solidFill>
                <a:latin typeface="Cambria" panose="02040503050406030204" pitchFamily="18" charset="0"/>
              </a:rPr>
              <a:t>Mitä teostani seuraa?</a:t>
            </a:r>
          </a:p>
        </p:txBody>
      </p:sp>
      <p:sp>
        <p:nvSpPr>
          <p:cNvPr id="8" name="Suorakulmio 7"/>
          <p:cNvSpPr/>
          <p:nvPr/>
        </p:nvSpPr>
        <p:spPr>
          <a:xfrm>
            <a:off x="8039036" y="4242487"/>
            <a:ext cx="2103068" cy="881448"/>
          </a:xfrm>
          <a:prstGeom prst="rect">
            <a:avLst/>
          </a:prstGeom>
          <a:solidFill>
            <a:srgbClr val="EBE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latin typeface="Cambria" panose="02040503050406030204" pitchFamily="18" charset="0"/>
              </a:rPr>
              <a:t>seurausetiikka,</a:t>
            </a:r>
          </a:p>
          <a:p>
            <a:pPr algn="ctr"/>
            <a:r>
              <a:rPr lang="fi-FI" dirty="0">
                <a:solidFill>
                  <a:schemeClr val="tx1"/>
                </a:solidFill>
                <a:latin typeface="Cambria" panose="02040503050406030204" pitchFamily="18" charset="0"/>
              </a:rPr>
              <a:t>utilitarismi </a:t>
            </a:r>
          </a:p>
        </p:txBody>
      </p:sp>
      <p:sp>
        <p:nvSpPr>
          <p:cNvPr id="9" name="Suorakulmio 8"/>
          <p:cNvSpPr/>
          <p:nvPr/>
        </p:nvSpPr>
        <p:spPr>
          <a:xfrm>
            <a:off x="5073415" y="4242487"/>
            <a:ext cx="2103068" cy="881448"/>
          </a:xfrm>
          <a:prstGeom prst="rect">
            <a:avLst/>
          </a:prstGeom>
          <a:solidFill>
            <a:srgbClr val="EBE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latin typeface="Cambria" panose="02040503050406030204" pitchFamily="18" charset="0"/>
              </a:rPr>
              <a:t>velvollisuusetiikka</a:t>
            </a:r>
          </a:p>
        </p:txBody>
      </p:sp>
      <p:sp>
        <p:nvSpPr>
          <p:cNvPr id="10" name="Suorakulmio 9"/>
          <p:cNvSpPr/>
          <p:nvPr/>
        </p:nvSpPr>
        <p:spPr>
          <a:xfrm>
            <a:off x="2161222" y="4242487"/>
            <a:ext cx="2103068" cy="881448"/>
          </a:xfrm>
          <a:prstGeom prst="rect">
            <a:avLst/>
          </a:prstGeom>
          <a:solidFill>
            <a:srgbClr val="EBE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latin typeface="Cambria" panose="02040503050406030204" pitchFamily="18" charset="0"/>
              </a:rPr>
              <a:t>hyve-etiikka</a:t>
            </a:r>
          </a:p>
        </p:txBody>
      </p:sp>
    </p:spTree>
    <p:extLst>
      <p:ext uri="{BB962C8B-B14F-4D97-AF65-F5344CB8AC3E}">
        <p14:creationId xmlns:p14="http://schemas.microsoft.com/office/powerpoint/2010/main" val="68121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846" y="1661726"/>
            <a:ext cx="5890467" cy="4533127"/>
          </a:xfrm>
          <a:prstGeom prst="rect">
            <a:avLst/>
          </a:prstGeom>
        </p:spPr>
      </p:pic>
      <p:sp>
        <p:nvSpPr>
          <p:cNvPr id="2" name="Otsikko 1"/>
          <p:cNvSpPr>
            <a:spLocks noGrp="1"/>
          </p:cNvSpPr>
          <p:nvPr>
            <p:ph type="title"/>
          </p:nvPr>
        </p:nvSpPr>
        <p:spPr>
          <a:xfrm>
            <a:off x="4481384" y="101516"/>
            <a:ext cx="6054811" cy="1325563"/>
          </a:xfrm>
        </p:spPr>
        <p:txBody>
          <a:bodyPr>
            <a:normAutofit/>
          </a:bodyPr>
          <a:lstStyle/>
          <a:p>
            <a:r>
              <a:rPr lang="fi-FI" sz="3300" b="1" dirty="0">
                <a:solidFill>
                  <a:srgbClr val="5B9934"/>
                </a:solidFill>
                <a:latin typeface="Cambria" panose="02040503050406030204" pitchFamily="18" charset="0"/>
              </a:rPr>
              <a:t>Moraaliseen toimintaan liittyy oikeuksia ja velvollisuuksia</a:t>
            </a:r>
          </a:p>
        </p:txBody>
      </p:sp>
      <p:sp>
        <p:nvSpPr>
          <p:cNvPr id="4" name="Dian numeron paikkamerkki 3"/>
          <p:cNvSpPr>
            <a:spLocks noGrp="1"/>
          </p:cNvSpPr>
          <p:nvPr>
            <p:ph type="sldNum" sz="quarter" idx="12"/>
          </p:nvPr>
        </p:nvSpPr>
        <p:spPr>
          <a:xfrm>
            <a:off x="1647053" y="6370510"/>
            <a:ext cx="2057400" cy="365125"/>
          </a:xfrm>
        </p:spPr>
        <p:txBody>
          <a:bodyPr/>
          <a:lstStyle/>
          <a:p>
            <a:pPr algn="l"/>
            <a:fld id="{DD26393A-A235-47AB-9661-04CCFB626C6C}" type="slidenum">
              <a:rPr lang="fi-FI" smtClean="0"/>
              <a:pPr algn="l"/>
              <a:t>11</a:t>
            </a:fld>
            <a:endParaRPr lang="fi-FI" dirty="0"/>
          </a:p>
        </p:txBody>
      </p:sp>
      <p:sp>
        <p:nvSpPr>
          <p:cNvPr id="5" name="Ellipsi 4"/>
          <p:cNvSpPr/>
          <p:nvPr/>
        </p:nvSpPr>
        <p:spPr>
          <a:xfrm>
            <a:off x="7298725" y="1779373"/>
            <a:ext cx="2935630" cy="2668605"/>
          </a:xfrm>
          <a:prstGeom prst="ellipse">
            <a:avLst/>
          </a:prstGeom>
          <a:solidFill>
            <a:srgbClr val="77B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latin typeface="Cambria" panose="02040503050406030204" pitchFamily="18" charset="0"/>
              </a:rPr>
              <a:t>Mitä sinä ajattelet eläinkokeista?</a:t>
            </a:r>
          </a:p>
        </p:txBody>
      </p:sp>
    </p:spTree>
    <p:extLst>
      <p:ext uri="{BB962C8B-B14F-4D97-AF65-F5344CB8AC3E}">
        <p14:creationId xmlns:p14="http://schemas.microsoft.com/office/powerpoint/2010/main" val="124292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166551" y="241560"/>
            <a:ext cx="7872799" cy="895263"/>
          </a:xfrm>
        </p:spPr>
        <p:txBody>
          <a:bodyPr>
            <a:normAutofit fontScale="90000"/>
          </a:bodyPr>
          <a:lstStyle/>
          <a:p>
            <a:r>
              <a:rPr lang="fi-FI" sz="3200" b="1" dirty="0">
                <a:solidFill>
                  <a:srgbClr val="5B9934"/>
                </a:solidFill>
                <a:latin typeface="Cambria" panose="02040503050406030204" pitchFamily="18" charset="0"/>
              </a:rPr>
              <a:t>Moraaliseen toimintaan liittyy oikeuksia ja velvollisuuksia</a:t>
            </a:r>
          </a:p>
        </p:txBody>
      </p:sp>
      <p:sp>
        <p:nvSpPr>
          <p:cNvPr id="3" name="Sisällön paikkamerkki 2"/>
          <p:cNvSpPr>
            <a:spLocks noGrp="1"/>
          </p:cNvSpPr>
          <p:nvPr>
            <p:ph idx="1"/>
          </p:nvPr>
        </p:nvSpPr>
        <p:spPr>
          <a:xfrm>
            <a:off x="675504" y="1397257"/>
            <a:ext cx="11327026" cy="5320960"/>
          </a:xfrm>
        </p:spPr>
        <p:txBody>
          <a:bodyPr>
            <a:noAutofit/>
          </a:bodyPr>
          <a:lstStyle/>
          <a:p>
            <a:pPr marL="0" indent="0">
              <a:buNone/>
            </a:pPr>
            <a:r>
              <a:rPr lang="fi-FI" dirty="0">
                <a:latin typeface="Cambria" panose="02040503050406030204" pitchFamily="18" charset="0"/>
              </a:rPr>
              <a:t>Ota kantaa: </a:t>
            </a:r>
          </a:p>
          <a:p>
            <a:r>
              <a:rPr lang="fi-FI" dirty="0">
                <a:latin typeface="Cambria" panose="02040503050406030204" pitchFamily="18" charset="0"/>
              </a:rPr>
              <a:t>Jos kuntoilija katsoo oikeudekseen käyttää dopingaineita ja se vahingoittaakin hänen terveyttään, onko terveydenhuollon velvollisuus hoitaa syntyneitä terveyshaittoja? </a:t>
            </a:r>
          </a:p>
          <a:p>
            <a:r>
              <a:rPr lang="fi-FI" dirty="0">
                <a:latin typeface="Cambria" panose="02040503050406030204" pitchFamily="18" charset="0"/>
              </a:rPr>
              <a:t>Kun yhteiskunta tarjoaa kansalaisille oikeuden saada rokotuksia maksutta kansallisen rokotusohjelman mukaisesti, onko yksittäisellä ihmisellä oikeus jättää rokotus ottamatta? </a:t>
            </a:r>
          </a:p>
          <a:p>
            <a:r>
              <a:rPr lang="fi-FI" dirty="0">
                <a:latin typeface="Cambria" panose="02040503050406030204" pitchFamily="18" charset="0"/>
              </a:rPr>
              <a:t>Entä jos rokotuksen ottamatta jättämisen seurauksena sairastuu vakavasti tai tartuttaa muita?</a:t>
            </a:r>
          </a:p>
          <a:p>
            <a:r>
              <a:rPr lang="fi-FI" dirty="0">
                <a:latin typeface="Cambria" panose="02040503050406030204" pitchFamily="18" charset="0"/>
              </a:rPr>
              <a:t>Onko ihmisellä silti oikeus saada hoitoa, vaikka hän on laiminlyönyt mahdollisuutensa sairauden ehkäisyyn?</a:t>
            </a:r>
          </a:p>
        </p:txBody>
      </p:sp>
      <p:sp>
        <p:nvSpPr>
          <p:cNvPr id="4" name="Dian numeron paikkamerkki 3"/>
          <p:cNvSpPr>
            <a:spLocks noGrp="1"/>
          </p:cNvSpPr>
          <p:nvPr>
            <p:ph type="sldNum" sz="quarter" idx="12"/>
          </p:nvPr>
        </p:nvSpPr>
        <p:spPr>
          <a:xfrm>
            <a:off x="1680004" y="6353092"/>
            <a:ext cx="2057400" cy="365125"/>
          </a:xfrm>
        </p:spPr>
        <p:txBody>
          <a:bodyPr/>
          <a:lstStyle/>
          <a:p>
            <a:pPr algn="l"/>
            <a:fld id="{DD26393A-A235-47AB-9661-04CCFB626C6C}" type="slidenum">
              <a:rPr lang="fi-FI" smtClean="0"/>
              <a:pPr algn="l"/>
              <a:t>12</a:t>
            </a:fld>
            <a:endParaRPr lang="fi-FI" dirty="0"/>
          </a:p>
        </p:txBody>
      </p:sp>
    </p:spTree>
    <p:extLst>
      <p:ext uri="{BB962C8B-B14F-4D97-AF65-F5344CB8AC3E}">
        <p14:creationId xmlns:p14="http://schemas.microsoft.com/office/powerpoint/2010/main" val="165125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496065" y="76802"/>
            <a:ext cx="7924801" cy="1325563"/>
          </a:xfrm>
        </p:spPr>
        <p:txBody>
          <a:bodyPr>
            <a:normAutofit/>
          </a:bodyPr>
          <a:lstStyle/>
          <a:p>
            <a:r>
              <a:rPr lang="fi-FI" sz="3200" b="1" dirty="0">
                <a:solidFill>
                  <a:srgbClr val="5B9934"/>
                </a:solidFill>
                <a:latin typeface="Cambria" panose="02040503050406030204" pitchFamily="18" charset="0"/>
              </a:rPr>
              <a:t>Moraaliseen toimintaan liittyy oikeuksia ja velvollisuuksia</a:t>
            </a:r>
          </a:p>
        </p:txBody>
      </p:sp>
      <p:sp>
        <p:nvSpPr>
          <p:cNvPr id="3" name="Sisällön paikkamerkki 2"/>
          <p:cNvSpPr>
            <a:spLocks noGrp="1"/>
          </p:cNvSpPr>
          <p:nvPr>
            <p:ph idx="1"/>
          </p:nvPr>
        </p:nvSpPr>
        <p:spPr>
          <a:xfrm>
            <a:off x="329514" y="1252152"/>
            <a:ext cx="10725664" cy="5288692"/>
          </a:xfrm>
        </p:spPr>
        <p:txBody>
          <a:bodyPr>
            <a:normAutofit/>
          </a:bodyPr>
          <a:lstStyle/>
          <a:p>
            <a:pPr marL="0" indent="0">
              <a:buNone/>
            </a:pPr>
            <a:r>
              <a:rPr lang="fi-FI" sz="3200" dirty="0">
                <a:latin typeface="Cambria" panose="02040503050406030204" pitchFamily="18" charset="0"/>
              </a:rPr>
              <a:t>Ota kantaa: </a:t>
            </a:r>
          </a:p>
          <a:p>
            <a:r>
              <a:rPr lang="fi-FI" sz="3200" dirty="0">
                <a:latin typeface="Cambria" panose="02040503050406030204" pitchFamily="18" charset="0"/>
              </a:rPr>
              <a:t>Onko ihmisellä velvollisuus osallistua seulontatutkimukseen?</a:t>
            </a:r>
          </a:p>
          <a:p>
            <a:r>
              <a:rPr lang="fi-FI" sz="3200" dirty="0">
                <a:latin typeface="Cambria" panose="02040503050406030204" pitchFamily="18" charset="0"/>
              </a:rPr>
              <a:t>Entä jos hän laiminlyö tämän yhteiskunnan järjestämän mahdollisuuden ja hänen sairautensa huomataan vasta myöhään?</a:t>
            </a:r>
          </a:p>
          <a:p>
            <a:r>
              <a:rPr lang="fi-FI" sz="3200" dirty="0">
                <a:latin typeface="Cambria" panose="02040503050406030204" pitchFamily="18" charset="0"/>
              </a:rPr>
              <a:t>Missä määrin yksilöllä on oikeus tehdä vapaasti terveyttään vahingoittavia valintoja?</a:t>
            </a:r>
          </a:p>
          <a:p>
            <a:r>
              <a:rPr lang="fi-FI" sz="3200" dirty="0">
                <a:latin typeface="Cambria" panose="02040503050406030204" pitchFamily="18" charset="0"/>
              </a:rPr>
              <a:t>Kenen velvollisuus on hoitaa niistä syntyneitä vahinkoja? </a:t>
            </a:r>
          </a:p>
          <a:p>
            <a:endParaRPr lang="fi-FI" sz="3200" dirty="0">
              <a:latin typeface="Cambria" panose="02040503050406030204" pitchFamily="18" charset="0"/>
            </a:endParaRPr>
          </a:p>
        </p:txBody>
      </p:sp>
      <p:sp>
        <p:nvSpPr>
          <p:cNvPr id="4" name="Dian numeron paikkamerkki 3"/>
          <p:cNvSpPr>
            <a:spLocks noGrp="1"/>
          </p:cNvSpPr>
          <p:nvPr>
            <p:ph type="sldNum" sz="quarter" idx="12"/>
          </p:nvPr>
        </p:nvSpPr>
        <p:spPr>
          <a:xfrm>
            <a:off x="1647053" y="6331550"/>
            <a:ext cx="2057400" cy="365125"/>
          </a:xfrm>
        </p:spPr>
        <p:txBody>
          <a:bodyPr/>
          <a:lstStyle/>
          <a:p>
            <a:pPr algn="l"/>
            <a:fld id="{DD26393A-A235-47AB-9661-04CCFB626C6C}" type="slidenum">
              <a:rPr lang="fi-FI" smtClean="0"/>
              <a:pPr algn="l"/>
              <a:t>13</a:t>
            </a:fld>
            <a:endParaRPr lang="fi-FI"/>
          </a:p>
        </p:txBody>
      </p:sp>
    </p:spTree>
    <p:extLst>
      <p:ext uri="{BB962C8B-B14F-4D97-AF65-F5344CB8AC3E}">
        <p14:creationId xmlns:p14="http://schemas.microsoft.com/office/powerpoint/2010/main" val="278684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489621" y="85040"/>
            <a:ext cx="5945145" cy="903501"/>
          </a:xfrm>
        </p:spPr>
        <p:txBody>
          <a:bodyPr>
            <a:normAutofit/>
          </a:bodyPr>
          <a:lstStyle/>
          <a:p>
            <a:r>
              <a:rPr lang="fi-FI" sz="3600" b="1" dirty="0">
                <a:solidFill>
                  <a:srgbClr val="5B9934"/>
                </a:solidFill>
                <a:latin typeface="Cambria" panose="02040503050406030204" pitchFamily="18" charset="0"/>
              </a:rPr>
              <a:t>Normit ohjaavat toimintaa</a:t>
            </a:r>
          </a:p>
        </p:txBody>
      </p:sp>
      <p:sp>
        <p:nvSpPr>
          <p:cNvPr id="3" name="Sisällön paikkamerkki 2"/>
          <p:cNvSpPr>
            <a:spLocks noGrp="1"/>
          </p:cNvSpPr>
          <p:nvPr>
            <p:ph idx="1"/>
          </p:nvPr>
        </p:nvSpPr>
        <p:spPr>
          <a:xfrm>
            <a:off x="1112108" y="988541"/>
            <a:ext cx="9034333" cy="2590992"/>
          </a:xfrm>
        </p:spPr>
        <p:txBody>
          <a:bodyPr>
            <a:normAutofit/>
          </a:bodyPr>
          <a:lstStyle/>
          <a:p>
            <a:pPr marL="0" indent="0">
              <a:buNone/>
            </a:pPr>
            <a:r>
              <a:rPr lang="fi-FI" dirty="0" smtClean="0">
                <a:latin typeface="Cambria" panose="02040503050406030204" pitchFamily="18" charset="0"/>
              </a:rPr>
              <a:t>”</a:t>
            </a:r>
            <a:r>
              <a:rPr lang="fi-FI" dirty="0">
                <a:latin typeface="Cambria" panose="02040503050406030204" pitchFamily="18" charset="0"/>
              </a:rPr>
              <a:t>Joskus laki ja moraalikäsitykset ovat jopa ristiriidassa keskenään. Esimerkiksi osa kokee nykyisin, että oikeus eutanasiaan olisi moraalisesti perusteltavissa, vaikka se ei ole lain mukaan sallittua.”</a:t>
            </a:r>
          </a:p>
          <a:p>
            <a:endParaRPr lang="fi-FI" sz="2400" dirty="0">
              <a:latin typeface="Cambria" panose="02040503050406030204" pitchFamily="18" charset="0"/>
            </a:endParaRPr>
          </a:p>
        </p:txBody>
      </p:sp>
      <p:sp>
        <p:nvSpPr>
          <p:cNvPr id="4" name="Dian numeron paikkamerkki 3"/>
          <p:cNvSpPr>
            <a:spLocks noGrp="1"/>
          </p:cNvSpPr>
          <p:nvPr>
            <p:ph type="sldNum" sz="quarter" idx="12"/>
          </p:nvPr>
        </p:nvSpPr>
        <p:spPr/>
        <p:txBody>
          <a:bodyPr/>
          <a:lstStyle/>
          <a:p>
            <a:fld id="{DD26393A-A235-47AB-9661-04CCFB626C6C}" type="slidenum">
              <a:rPr lang="fi-FI" smtClean="0"/>
              <a:t>14</a:t>
            </a:fld>
            <a:endParaRPr lang="fi-FI"/>
          </a:p>
        </p:txBody>
      </p:sp>
      <p:sp>
        <p:nvSpPr>
          <p:cNvPr id="5" name="Suorakulmio 4"/>
          <p:cNvSpPr/>
          <p:nvPr/>
        </p:nvSpPr>
        <p:spPr>
          <a:xfrm>
            <a:off x="2743201" y="3031525"/>
            <a:ext cx="5947718" cy="3324828"/>
          </a:xfrm>
          <a:prstGeom prst="rect">
            <a:avLst/>
          </a:prstGeom>
          <a:solidFill>
            <a:srgbClr val="74A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bIns="72000" rtlCol="0" anchor="ctr"/>
          <a:lstStyle/>
          <a:p>
            <a:pPr>
              <a:spcAft>
                <a:spcPts val="600"/>
              </a:spcAft>
            </a:pPr>
            <a:r>
              <a:rPr lang="fi-FI" sz="2000" dirty="0">
                <a:latin typeface="Cambria" panose="02040503050406030204" pitchFamily="18" charset="0"/>
              </a:rPr>
              <a:t>Mitä muita esimerkkejä keksit tilanteesta, joissa </a:t>
            </a:r>
          </a:p>
          <a:p>
            <a:pPr>
              <a:spcAft>
                <a:spcPts val="600"/>
              </a:spcAft>
            </a:pPr>
            <a:r>
              <a:rPr lang="fi-FI" sz="2000" dirty="0">
                <a:latin typeface="Cambria" panose="02040503050406030204" pitchFamily="18" charset="0"/>
              </a:rPr>
              <a:t>a. voi toimia laittomasti, mutta moraalin kannalta oikein? </a:t>
            </a:r>
          </a:p>
          <a:p>
            <a:pPr>
              <a:spcAft>
                <a:spcPts val="600"/>
              </a:spcAft>
            </a:pPr>
            <a:r>
              <a:rPr lang="fi-FI" sz="2000" dirty="0">
                <a:latin typeface="Cambria" panose="02040503050406030204" pitchFamily="18" charset="0"/>
              </a:rPr>
              <a:t>b. voi toimia lain mukaisesti, mutta moraalittomasti?</a:t>
            </a:r>
          </a:p>
        </p:txBody>
      </p:sp>
    </p:spTree>
    <p:extLst>
      <p:ext uri="{BB962C8B-B14F-4D97-AF65-F5344CB8AC3E}">
        <p14:creationId xmlns:p14="http://schemas.microsoft.com/office/powerpoint/2010/main" val="2174825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63760" y="101516"/>
            <a:ext cx="5898294" cy="1027069"/>
          </a:xfrm>
        </p:spPr>
        <p:txBody>
          <a:bodyPr>
            <a:noAutofit/>
          </a:bodyPr>
          <a:lstStyle/>
          <a:p>
            <a:r>
              <a:rPr lang="fi-FI" sz="3600" b="1" dirty="0">
                <a:solidFill>
                  <a:srgbClr val="77B11F"/>
                </a:solidFill>
                <a:latin typeface="Cambria" panose="02040503050406030204" pitchFamily="18" charset="0"/>
              </a:rPr>
              <a:t>Normit ohjaavat toimintaa</a:t>
            </a:r>
          </a:p>
        </p:txBody>
      </p:sp>
      <p:sp>
        <p:nvSpPr>
          <p:cNvPr id="3" name="Sisällön paikkamerkki 2"/>
          <p:cNvSpPr>
            <a:spLocks noGrp="1"/>
          </p:cNvSpPr>
          <p:nvPr>
            <p:ph idx="1"/>
          </p:nvPr>
        </p:nvSpPr>
        <p:spPr>
          <a:xfrm>
            <a:off x="478569" y="839888"/>
            <a:ext cx="5409685" cy="3858483"/>
          </a:xfrm>
        </p:spPr>
        <p:txBody>
          <a:bodyPr>
            <a:noAutofit/>
          </a:bodyPr>
          <a:lstStyle/>
          <a:p>
            <a:pPr marL="0" indent="0">
              <a:buNone/>
            </a:pPr>
            <a:r>
              <a:rPr lang="fi-FI" dirty="0" smtClean="0">
                <a:latin typeface="Cambria" panose="02040503050406030204" pitchFamily="18" charset="0"/>
              </a:rPr>
              <a:t>”</a:t>
            </a:r>
            <a:r>
              <a:rPr lang="fi-FI" dirty="0">
                <a:latin typeface="Cambria" panose="02040503050406030204" pitchFamily="18" charset="0"/>
              </a:rPr>
              <a:t>Voidaan esimerkiksi väittää, että liikunta- tai ravitsemussuosituksista muodostuu normeja, joiden noudattamiseen ihmisiä velvoitetaan, koska ne edistävät terveyttä. Saman ajatuskulun mukaisesti voidaan katsoa, että jos joku ei noudata näitä velvollisuuksia ja sen seurauksena sairastuu, hän joutuisi esimerkiksi hitaampaan hoitojonoon.” </a:t>
            </a:r>
          </a:p>
        </p:txBody>
      </p:sp>
      <p:sp>
        <p:nvSpPr>
          <p:cNvPr id="4" name="Dian numeron paikkamerkki 3"/>
          <p:cNvSpPr>
            <a:spLocks noGrp="1"/>
          </p:cNvSpPr>
          <p:nvPr>
            <p:ph type="sldNum" sz="quarter" idx="12"/>
          </p:nvPr>
        </p:nvSpPr>
        <p:spPr>
          <a:xfrm>
            <a:off x="1696480" y="6286436"/>
            <a:ext cx="2057400" cy="365125"/>
          </a:xfrm>
        </p:spPr>
        <p:txBody>
          <a:bodyPr/>
          <a:lstStyle/>
          <a:p>
            <a:pPr algn="l"/>
            <a:fld id="{DD26393A-A235-47AB-9661-04CCFB626C6C}" type="slidenum">
              <a:rPr lang="fi-FI" smtClean="0"/>
              <a:pPr algn="l"/>
              <a:t>15</a:t>
            </a:fld>
            <a:endParaRPr lang="fi-FI" dirty="0"/>
          </a:p>
        </p:txBody>
      </p:sp>
      <p:sp>
        <p:nvSpPr>
          <p:cNvPr id="5" name="Suorakulmio 4"/>
          <p:cNvSpPr/>
          <p:nvPr/>
        </p:nvSpPr>
        <p:spPr>
          <a:xfrm>
            <a:off x="6420106" y="1128585"/>
            <a:ext cx="3885429" cy="2817339"/>
          </a:xfrm>
          <a:prstGeom prst="rect">
            <a:avLst/>
          </a:prstGeom>
          <a:solidFill>
            <a:srgbClr val="74AE1E"/>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fi-FI" sz="2000" dirty="0">
                <a:latin typeface="Cambria" panose="02040503050406030204" pitchFamily="18" charset="0"/>
              </a:rPr>
              <a:t>Entä jos lääkäri määrää lääkehoidon korkeaan verenpaineeseen, onko lääkkeen ottaminen ymmärrettävä velvoittavaksi normiksi? </a:t>
            </a:r>
          </a:p>
        </p:txBody>
      </p:sp>
      <p:sp>
        <p:nvSpPr>
          <p:cNvPr id="6" name="Suorakulmio 5"/>
          <p:cNvSpPr/>
          <p:nvPr/>
        </p:nvSpPr>
        <p:spPr>
          <a:xfrm>
            <a:off x="6682430" y="4169332"/>
            <a:ext cx="3862001" cy="2256182"/>
          </a:xfrm>
          <a:prstGeom prst="rect">
            <a:avLst/>
          </a:prstGeom>
          <a:solidFill>
            <a:srgbClr val="74AE1E"/>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72000" rtlCol="0" anchor="ctr"/>
          <a:lstStyle/>
          <a:p>
            <a:pPr algn="ctr"/>
            <a:r>
              <a:rPr lang="fi-FI" sz="2000" dirty="0">
                <a:latin typeface="Cambria" panose="02040503050406030204" pitchFamily="18" charset="0"/>
              </a:rPr>
              <a:t>Missä määrin voidaan ajatella, että ihmisellä on velvollisuus ylläpitää omaa terveyttään?</a:t>
            </a:r>
          </a:p>
        </p:txBody>
      </p:sp>
    </p:spTree>
    <p:extLst>
      <p:ext uri="{BB962C8B-B14F-4D97-AF65-F5344CB8AC3E}">
        <p14:creationId xmlns:p14="http://schemas.microsoft.com/office/powerpoint/2010/main" val="53479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7708" y="365125"/>
            <a:ext cx="11156092" cy="1325563"/>
          </a:xfrm>
        </p:spPr>
        <p:txBody>
          <a:bodyPr>
            <a:normAutofit fontScale="90000"/>
          </a:bodyPr>
          <a:lstStyle/>
          <a:p>
            <a:r>
              <a:rPr lang="fi-FI" dirty="0" smtClean="0"/>
              <a:t/>
            </a:r>
            <a:br>
              <a:rPr lang="fi-FI" dirty="0" smtClean="0"/>
            </a:br>
            <a:r>
              <a:rPr lang="fi-FI" b="1" dirty="0" smtClean="0"/>
              <a:t>Kun pyydetään pohtimaan eettisestä näkökulmasta jotain asiaa, Pohdi:</a:t>
            </a:r>
            <a:br>
              <a:rPr lang="fi-FI" b="1" dirty="0" smtClean="0"/>
            </a:br>
            <a:endParaRPr lang="fi-FI" b="1" dirty="0"/>
          </a:p>
        </p:txBody>
      </p:sp>
      <p:sp>
        <p:nvSpPr>
          <p:cNvPr id="3" name="Sisällön paikkamerkki 2"/>
          <p:cNvSpPr>
            <a:spLocks noGrp="1"/>
          </p:cNvSpPr>
          <p:nvPr>
            <p:ph idx="1"/>
          </p:nvPr>
        </p:nvSpPr>
        <p:spPr/>
        <p:txBody>
          <a:bodyPr>
            <a:normAutofit/>
          </a:bodyPr>
          <a:lstStyle/>
          <a:p>
            <a:pPr marL="0" indent="0">
              <a:buNone/>
            </a:pPr>
            <a:r>
              <a:rPr lang="fi-FI" b="1" dirty="0" smtClean="0"/>
              <a:t>– </a:t>
            </a:r>
            <a:r>
              <a:rPr lang="fi-FI" b="1" dirty="0"/>
              <a:t>Keitä asia koskee:</a:t>
            </a:r>
            <a:endParaRPr lang="fi-FI" dirty="0"/>
          </a:p>
          <a:p>
            <a:pPr marL="0" indent="0">
              <a:buNone/>
            </a:pPr>
            <a:r>
              <a:rPr lang="fi-FI" dirty="0" smtClean="0"/>
              <a:t>         • </a:t>
            </a:r>
            <a:r>
              <a:rPr lang="fi-FI" dirty="0"/>
              <a:t>Minkälaisia ajatuksia eri osapuolilla voi olla</a:t>
            </a:r>
          </a:p>
          <a:p>
            <a:pPr marL="0" indent="0">
              <a:buNone/>
            </a:pPr>
            <a:r>
              <a:rPr lang="fi-FI" b="1" dirty="0" smtClean="0"/>
              <a:t>– </a:t>
            </a:r>
            <a:r>
              <a:rPr lang="fi-FI" b="1" dirty="0"/>
              <a:t>Mikä on hyvää ja oikeaa tai vähiten väärää ja huonoa.</a:t>
            </a:r>
            <a:endParaRPr lang="fi-FI" dirty="0"/>
          </a:p>
          <a:p>
            <a:pPr marL="0" indent="0">
              <a:buNone/>
            </a:pPr>
            <a:r>
              <a:rPr lang="fi-FI" dirty="0" smtClean="0"/>
              <a:t>           • </a:t>
            </a:r>
            <a:r>
              <a:rPr lang="fi-FI" dirty="0"/>
              <a:t>Säännöt, lait, normit </a:t>
            </a:r>
            <a:r>
              <a:rPr lang="fi-FI" dirty="0" smtClean="0"/>
              <a:t>jne.</a:t>
            </a:r>
            <a:endParaRPr lang="fi-FI" dirty="0"/>
          </a:p>
          <a:p>
            <a:pPr marL="0" indent="0">
              <a:buNone/>
            </a:pPr>
            <a:r>
              <a:rPr lang="fi-FI" b="1" dirty="0"/>
              <a:t>– Minkälaisia ratkaisuvaihtoehtoja on?</a:t>
            </a:r>
            <a:endParaRPr lang="fi-FI" dirty="0"/>
          </a:p>
          <a:p>
            <a:pPr marL="0" indent="0">
              <a:buNone/>
            </a:pPr>
            <a:r>
              <a:rPr lang="fi-FI" dirty="0" smtClean="0"/>
              <a:t>         • </a:t>
            </a:r>
            <a:r>
              <a:rPr lang="fi-FI" dirty="0"/>
              <a:t>Mitä seurauksia vaihtoehdoilla on?</a:t>
            </a:r>
            <a:br>
              <a:rPr lang="fi-FI" dirty="0"/>
            </a:br>
            <a:r>
              <a:rPr lang="fi-FI" dirty="0" smtClean="0"/>
              <a:t>-</a:t>
            </a:r>
            <a:r>
              <a:rPr lang="fi-FI" b="1" dirty="0" smtClean="0"/>
              <a:t>Voit </a:t>
            </a:r>
            <a:r>
              <a:rPr lang="fi-FI" b="1" dirty="0"/>
              <a:t>käyttää apuna etiikan eri näkökulmia</a:t>
            </a:r>
            <a:r>
              <a:rPr lang="fi-FI" dirty="0"/>
              <a:t> (,joita olet oppinut filosofiassa</a:t>
            </a:r>
            <a:r>
              <a:rPr lang="fi-FI" dirty="0" smtClean="0"/>
              <a:t>)</a:t>
            </a:r>
          </a:p>
          <a:p>
            <a:pPr marL="0" indent="0">
              <a:buNone/>
            </a:pPr>
            <a:r>
              <a:rPr lang="fi-FI" dirty="0" smtClean="0"/>
              <a:t>- Esim. </a:t>
            </a:r>
            <a:r>
              <a:rPr lang="fi-FI" dirty="0"/>
              <a:t>Pohdi lihavuuteen liittyviä eettisiä näkökulmia.</a:t>
            </a:r>
            <a:endParaRPr lang="fi-FI" dirty="0" smtClean="0"/>
          </a:p>
          <a:p>
            <a:endParaRPr lang="fi-FI" dirty="0"/>
          </a:p>
          <a:p>
            <a:endParaRPr lang="fi-FI" dirty="0"/>
          </a:p>
        </p:txBody>
      </p:sp>
    </p:spTree>
    <p:extLst>
      <p:ext uri="{BB962C8B-B14F-4D97-AF65-F5344CB8AC3E}">
        <p14:creationId xmlns:p14="http://schemas.microsoft.com/office/powerpoint/2010/main" val="14975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TERVEYTEEN LIITTYVIÄ EETTISIÄ KYSYMYKSIÄ</a:t>
            </a:r>
            <a:endParaRPr lang="fi-FI" dirty="0"/>
          </a:p>
        </p:txBody>
      </p:sp>
      <p:sp>
        <p:nvSpPr>
          <p:cNvPr id="3" name="Sisällön paikkamerkki 2"/>
          <p:cNvSpPr>
            <a:spLocks noGrp="1"/>
          </p:cNvSpPr>
          <p:nvPr>
            <p:ph idx="1"/>
          </p:nvPr>
        </p:nvSpPr>
        <p:spPr/>
        <p:txBody>
          <a:bodyPr/>
          <a:lstStyle/>
          <a:p>
            <a:r>
              <a:rPr lang="fi-FI" dirty="0" smtClean="0">
                <a:latin typeface="Cambria" panose="02040503050406030204" pitchFamily="18" charset="0"/>
              </a:rPr>
              <a:t>Hyvinvoinnin edistämiseen sekä terveyden ja sairauden hoitoon liittyy monenlaisia </a:t>
            </a:r>
            <a:r>
              <a:rPr lang="fi-FI" b="1" dirty="0" smtClean="0">
                <a:latin typeface="Cambria" panose="02040503050406030204" pitchFamily="18" charset="0"/>
              </a:rPr>
              <a:t>eettisiä kysymyksiä.</a:t>
            </a:r>
          </a:p>
          <a:p>
            <a:r>
              <a:rPr lang="fi-FI" dirty="0" smtClean="0">
                <a:latin typeface="Cambria" panose="02040503050406030204" pitchFamily="18" charset="0"/>
              </a:rPr>
              <a:t>Kootkaa pareittain listaa siitä, millaisia nämä kysymykset voivat olla. </a:t>
            </a:r>
          </a:p>
          <a:p>
            <a:pPr marL="0" indent="0">
              <a:buNone/>
            </a:pPr>
            <a:endParaRPr lang="fi-FI" dirty="0"/>
          </a:p>
        </p:txBody>
      </p:sp>
    </p:spTree>
    <p:extLst>
      <p:ext uri="{BB962C8B-B14F-4D97-AF65-F5344CB8AC3E}">
        <p14:creationId xmlns:p14="http://schemas.microsoft.com/office/powerpoint/2010/main" val="210731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07524" y="436606"/>
            <a:ext cx="7886700" cy="908094"/>
          </a:xfrm>
        </p:spPr>
        <p:txBody>
          <a:bodyPr>
            <a:normAutofit/>
          </a:bodyPr>
          <a:lstStyle/>
          <a:p>
            <a:r>
              <a:rPr lang="fi-FI" sz="3600" b="1" dirty="0">
                <a:solidFill>
                  <a:srgbClr val="5B9934"/>
                </a:solidFill>
                <a:latin typeface="Cambria" panose="02040503050406030204" pitchFamily="18" charset="0"/>
              </a:rPr>
              <a:t>Kertaa keskeiset käsitteet</a:t>
            </a:r>
          </a:p>
        </p:txBody>
      </p:sp>
      <p:sp>
        <p:nvSpPr>
          <p:cNvPr id="3" name="Sisällön paikkamerkki 2"/>
          <p:cNvSpPr>
            <a:spLocks noGrp="1"/>
          </p:cNvSpPr>
          <p:nvPr>
            <p:ph idx="1"/>
          </p:nvPr>
        </p:nvSpPr>
        <p:spPr>
          <a:xfrm>
            <a:off x="782595" y="1276866"/>
            <a:ext cx="9256755" cy="4596714"/>
          </a:xfrm>
        </p:spPr>
        <p:txBody>
          <a:bodyPr>
            <a:noAutofit/>
          </a:bodyPr>
          <a:lstStyle/>
          <a:p>
            <a:pPr>
              <a:spcBef>
                <a:spcPts val="0"/>
              </a:spcBef>
            </a:pPr>
            <a:r>
              <a:rPr lang="fi-FI" sz="3600" dirty="0" smtClean="0">
                <a:latin typeface="Cambria" panose="02040503050406030204" pitchFamily="18" charset="0"/>
              </a:rPr>
              <a:t>etiikka</a:t>
            </a:r>
            <a:endParaRPr lang="fi-FI" sz="3600" dirty="0">
              <a:latin typeface="Cambria" panose="02040503050406030204" pitchFamily="18" charset="0"/>
            </a:endParaRPr>
          </a:p>
          <a:p>
            <a:pPr>
              <a:spcBef>
                <a:spcPts val="0"/>
              </a:spcBef>
            </a:pPr>
            <a:r>
              <a:rPr lang="fi-FI" sz="3600" dirty="0">
                <a:latin typeface="Cambria" panose="02040503050406030204" pitchFamily="18" charset="0"/>
              </a:rPr>
              <a:t>moraali</a:t>
            </a:r>
          </a:p>
          <a:p>
            <a:pPr>
              <a:spcBef>
                <a:spcPts val="0"/>
              </a:spcBef>
            </a:pPr>
            <a:r>
              <a:rPr lang="fi-FI" sz="3600" dirty="0">
                <a:latin typeface="Cambria" panose="02040503050406030204" pitchFamily="18" charset="0"/>
              </a:rPr>
              <a:t>arvo</a:t>
            </a:r>
          </a:p>
          <a:p>
            <a:pPr>
              <a:spcBef>
                <a:spcPts val="0"/>
              </a:spcBef>
            </a:pPr>
            <a:r>
              <a:rPr lang="fi-FI" sz="3600" dirty="0">
                <a:latin typeface="Cambria" panose="02040503050406030204" pitchFamily="18" charset="0"/>
              </a:rPr>
              <a:t>itseisarvo</a:t>
            </a:r>
          </a:p>
          <a:p>
            <a:pPr>
              <a:spcBef>
                <a:spcPts val="0"/>
              </a:spcBef>
            </a:pPr>
            <a:r>
              <a:rPr lang="fi-FI" sz="3600" dirty="0">
                <a:latin typeface="Cambria" panose="02040503050406030204" pitchFamily="18" charset="0"/>
              </a:rPr>
              <a:t>välinearvo</a:t>
            </a:r>
          </a:p>
          <a:p>
            <a:pPr>
              <a:spcBef>
                <a:spcPts val="0"/>
              </a:spcBef>
            </a:pPr>
            <a:r>
              <a:rPr lang="fi-FI" sz="3600" dirty="0">
                <a:latin typeface="Cambria" panose="02040503050406030204" pitchFamily="18" charset="0"/>
              </a:rPr>
              <a:t>kulttuurirelativismi</a:t>
            </a:r>
          </a:p>
          <a:p>
            <a:pPr>
              <a:spcBef>
                <a:spcPts val="0"/>
              </a:spcBef>
            </a:pPr>
            <a:r>
              <a:rPr lang="fi-FI" sz="3600" dirty="0">
                <a:latin typeface="Cambria" panose="02040503050406030204" pitchFamily="18" charset="0"/>
              </a:rPr>
              <a:t>arvoristiriita </a:t>
            </a:r>
          </a:p>
          <a:p>
            <a:pPr>
              <a:spcBef>
                <a:spcPts val="0"/>
              </a:spcBef>
            </a:pPr>
            <a:r>
              <a:rPr lang="fi-FI" sz="3600" dirty="0">
                <a:latin typeface="Cambria" panose="02040503050406030204" pitchFamily="18" charset="0"/>
              </a:rPr>
              <a:t>oikeus </a:t>
            </a:r>
          </a:p>
          <a:p>
            <a:pPr>
              <a:spcBef>
                <a:spcPts val="0"/>
              </a:spcBef>
            </a:pPr>
            <a:r>
              <a:rPr lang="fi-FI" sz="3600" dirty="0">
                <a:latin typeface="Cambria" panose="02040503050406030204" pitchFamily="18" charset="0"/>
              </a:rPr>
              <a:t>velvollisuus </a:t>
            </a:r>
          </a:p>
        </p:txBody>
      </p:sp>
      <p:sp>
        <p:nvSpPr>
          <p:cNvPr id="4" name="Dian numeron paikkamerkki 3"/>
          <p:cNvSpPr>
            <a:spLocks noGrp="1"/>
          </p:cNvSpPr>
          <p:nvPr>
            <p:ph type="sldNum" sz="quarter" idx="12"/>
          </p:nvPr>
        </p:nvSpPr>
        <p:spPr>
          <a:xfrm>
            <a:off x="1698024" y="6315163"/>
            <a:ext cx="2057400" cy="365125"/>
          </a:xfrm>
        </p:spPr>
        <p:txBody>
          <a:bodyPr/>
          <a:lstStyle/>
          <a:p>
            <a:pPr algn="l"/>
            <a:endParaRPr lang="fi-FI" dirty="0"/>
          </a:p>
        </p:txBody>
      </p:sp>
    </p:spTree>
    <p:extLst>
      <p:ext uri="{BB962C8B-B14F-4D97-AF65-F5344CB8AC3E}">
        <p14:creationId xmlns:p14="http://schemas.microsoft.com/office/powerpoint/2010/main" val="7943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04953" y="128005"/>
            <a:ext cx="5640343" cy="982235"/>
          </a:xfrm>
        </p:spPr>
        <p:txBody>
          <a:bodyPr>
            <a:normAutofit/>
          </a:bodyPr>
          <a:lstStyle/>
          <a:p>
            <a:r>
              <a:rPr lang="fi-FI" sz="3600" b="1" dirty="0">
                <a:solidFill>
                  <a:srgbClr val="5B9934"/>
                </a:solidFill>
                <a:latin typeface="Cambria" panose="02040503050406030204" pitchFamily="18" charset="0"/>
              </a:rPr>
              <a:t>Etiikka on </a:t>
            </a:r>
            <a:r>
              <a:rPr lang="fi-FI" sz="3600" b="1" dirty="0" smtClean="0">
                <a:solidFill>
                  <a:srgbClr val="5B9934"/>
                </a:solidFill>
                <a:latin typeface="Cambria" panose="02040503050406030204" pitchFamily="18" charset="0"/>
              </a:rPr>
              <a:t>arvoja</a:t>
            </a:r>
            <a:endParaRPr lang="fi-FI" sz="3600" b="1" dirty="0">
              <a:solidFill>
                <a:srgbClr val="5B9934"/>
              </a:solidFill>
              <a:latin typeface="Cambria" panose="02040503050406030204" pitchFamily="18" charset="0"/>
            </a:endParaRPr>
          </a:p>
        </p:txBody>
      </p:sp>
      <p:sp>
        <p:nvSpPr>
          <p:cNvPr id="4" name="Dian numeron paikkamerkki 3"/>
          <p:cNvSpPr>
            <a:spLocks noGrp="1"/>
          </p:cNvSpPr>
          <p:nvPr>
            <p:ph type="sldNum" sz="quarter" idx="12"/>
          </p:nvPr>
        </p:nvSpPr>
        <p:spPr>
          <a:xfrm>
            <a:off x="1681548" y="6356352"/>
            <a:ext cx="2057400" cy="365125"/>
          </a:xfrm>
        </p:spPr>
        <p:txBody>
          <a:bodyPr/>
          <a:lstStyle/>
          <a:p>
            <a:pPr algn="l"/>
            <a:endParaRPr lang="fi-FI" dirty="0"/>
          </a:p>
        </p:txBody>
      </p:sp>
      <p:pic>
        <p:nvPicPr>
          <p:cNvPr id="7" name="Kuv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143" y="1265352"/>
            <a:ext cx="7371581" cy="4929502"/>
          </a:xfrm>
          <a:prstGeom prst="rect">
            <a:avLst/>
          </a:prstGeom>
        </p:spPr>
      </p:pic>
    </p:spTree>
    <p:extLst>
      <p:ext uri="{BB962C8B-B14F-4D97-AF65-F5344CB8AC3E}">
        <p14:creationId xmlns:p14="http://schemas.microsoft.com/office/powerpoint/2010/main" val="3192085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55525" y="123568"/>
            <a:ext cx="5146074" cy="1210962"/>
          </a:xfrm>
        </p:spPr>
        <p:txBody>
          <a:bodyPr>
            <a:normAutofit/>
          </a:bodyPr>
          <a:lstStyle/>
          <a:p>
            <a:r>
              <a:rPr lang="fi-FI" sz="3600" b="1" dirty="0">
                <a:solidFill>
                  <a:srgbClr val="5B9934"/>
                </a:solidFill>
                <a:latin typeface="Cambria" panose="02040503050406030204" pitchFamily="18" charset="0"/>
              </a:rPr>
              <a:t>Terveyteen liittyviä eettisiä kysymyksiä </a:t>
            </a:r>
          </a:p>
        </p:txBody>
      </p:sp>
      <p:sp>
        <p:nvSpPr>
          <p:cNvPr id="4" name="Dian numeron paikkamerkki 3"/>
          <p:cNvSpPr>
            <a:spLocks noGrp="1"/>
          </p:cNvSpPr>
          <p:nvPr>
            <p:ph type="sldNum" sz="quarter" idx="12"/>
          </p:nvPr>
        </p:nvSpPr>
        <p:spPr>
          <a:xfrm>
            <a:off x="1605863" y="6389303"/>
            <a:ext cx="2057400" cy="365125"/>
          </a:xfrm>
        </p:spPr>
        <p:txBody>
          <a:bodyPr/>
          <a:lstStyle/>
          <a:p>
            <a:pPr algn="l"/>
            <a:endParaRPr lang="fi-FI" dirty="0"/>
          </a:p>
        </p:txBody>
      </p:sp>
      <p:pic>
        <p:nvPicPr>
          <p:cNvPr id="6" name="Kuva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3114" y="1507524"/>
            <a:ext cx="2485069" cy="3483875"/>
          </a:xfrm>
          <a:prstGeom prst="rect">
            <a:avLst/>
          </a:prstGeom>
        </p:spPr>
      </p:pic>
      <p:pic>
        <p:nvPicPr>
          <p:cNvPr id="7" name="Kuva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207" y="1573428"/>
            <a:ext cx="4573832" cy="4998438"/>
          </a:xfrm>
          <a:prstGeom prst="rect">
            <a:avLst/>
          </a:prstGeom>
        </p:spPr>
      </p:pic>
    </p:spTree>
    <p:extLst>
      <p:ext uri="{BB962C8B-B14F-4D97-AF65-F5344CB8AC3E}">
        <p14:creationId xmlns:p14="http://schemas.microsoft.com/office/powerpoint/2010/main" val="1793343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55525" y="123568"/>
            <a:ext cx="5146074" cy="1210962"/>
          </a:xfrm>
        </p:spPr>
        <p:txBody>
          <a:bodyPr>
            <a:normAutofit/>
          </a:bodyPr>
          <a:lstStyle/>
          <a:p>
            <a:r>
              <a:rPr lang="fi-FI" sz="3600" b="1" dirty="0">
                <a:solidFill>
                  <a:srgbClr val="5B9934"/>
                </a:solidFill>
                <a:latin typeface="Cambria" panose="02040503050406030204" pitchFamily="18" charset="0"/>
              </a:rPr>
              <a:t>Terveyteen liittyviä eettisiä kysymyksiä </a:t>
            </a:r>
          </a:p>
        </p:txBody>
      </p:sp>
      <p:sp>
        <p:nvSpPr>
          <p:cNvPr id="4" name="Dian numeron paikkamerkki 3"/>
          <p:cNvSpPr>
            <a:spLocks noGrp="1"/>
          </p:cNvSpPr>
          <p:nvPr>
            <p:ph type="sldNum" sz="quarter" idx="12"/>
          </p:nvPr>
        </p:nvSpPr>
        <p:spPr>
          <a:xfrm>
            <a:off x="1605863" y="6389303"/>
            <a:ext cx="2057400" cy="365125"/>
          </a:xfrm>
        </p:spPr>
        <p:txBody>
          <a:bodyPr/>
          <a:lstStyle/>
          <a:p>
            <a:pPr algn="l"/>
            <a:endParaRPr lang="fi-FI" dirty="0"/>
          </a:p>
        </p:txBody>
      </p:sp>
      <p:pic>
        <p:nvPicPr>
          <p:cNvPr id="6" name="Kuva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2801" y="1694936"/>
            <a:ext cx="2427404" cy="3403033"/>
          </a:xfrm>
          <a:prstGeom prst="rect">
            <a:avLst/>
          </a:prstGeom>
        </p:spPr>
      </p:pic>
      <p:pic>
        <p:nvPicPr>
          <p:cNvPr id="3" name="Kuva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3660" y="1596083"/>
            <a:ext cx="5488443" cy="3288955"/>
          </a:xfrm>
          <a:prstGeom prst="rect">
            <a:avLst/>
          </a:prstGeom>
        </p:spPr>
      </p:pic>
    </p:spTree>
    <p:extLst>
      <p:ext uri="{BB962C8B-B14F-4D97-AF65-F5344CB8AC3E}">
        <p14:creationId xmlns:p14="http://schemas.microsoft.com/office/powerpoint/2010/main" val="4168641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55525" y="123568"/>
            <a:ext cx="5146074" cy="1210962"/>
          </a:xfrm>
        </p:spPr>
        <p:txBody>
          <a:bodyPr>
            <a:normAutofit/>
          </a:bodyPr>
          <a:lstStyle/>
          <a:p>
            <a:r>
              <a:rPr lang="fi-FI" sz="3600" b="1" dirty="0">
                <a:solidFill>
                  <a:srgbClr val="5B9934"/>
                </a:solidFill>
                <a:latin typeface="Cambria" panose="02040503050406030204" pitchFamily="18" charset="0"/>
              </a:rPr>
              <a:t>Terveyteen liittyviä eettisiä kysymyksiä </a:t>
            </a:r>
          </a:p>
        </p:txBody>
      </p:sp>
      <p:sp>
        <p:nvSpPr>
          <p:cNvPr id="4" name="Dian numeron paikkamerkki 3"/>
          <p:cNvSpPr>
            <a:spLocks noGrp="1"/>
          </p:cNvSpPr>
          <p:nvPr>
            <p:ph type="sldNum" sz="quarter" idx="12"/>
          </p:nvPr>
        </p:nvSpPr>
        <p:spPr>
          <a:xfrm>
            <a:off x="1605863" y="6389303"/>
            <a:ext cx="2057400" cy="365125"/>
          </a:xfrm>
        </p:spPr>
        <p:txBody>
          <a:bodyPr/>
          <a:lstStyle/>
          <a:p>
            <a:pPr algn="l"/>
            <a:endParaRPr lang="fi-FI" dirty="0"/>
          </a:p>
        </p:txBody>
      </p:sp>
      <p:pic>
        <p:nvPicPr>
          <p:cNvPr id="6" name="Kuva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4842" y="1683392"/>
            <a:ext cx="2577558" cy="3613538"/>
          </a:xfrm>
          <a:prstGeom prst="rect">
            <a:avLst/>
          </a:prstGeom>
        </p:spPr>
      </p:pic>
      <p:pic>
        <p:nvPicPr>
          <p:cNvPr id="3" name="Kuva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178" y="1334530"/>
            <a:ext cx="4742421" cy="5330030"/>
          </a:xfrm>
          <a:prstGeom prst="rect">
            <a:avLst/>
          </a:prstGeom>
        </p:spPr>
      </p:pic>
    </p:spTree>
    <p:extLst>
      <p:ext uri="{BB962C8B-B14F-4D97-AF65-F5344CB8AC3E}">
        <p14:creationId xmlns:p14="http://schemas.microsoft.com/office/powerpoint/2010/main" val="4177796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55525" y="123568"/>
            <a:ext cx="5146074" cy="1210962"/>
          </a:xfrm>
        </p:spPr>
        <p:txBody>
          <a:bodyPr>
            <a:normAutofit/>
          </a:bodyPr>
          <a:lstStyle/>
          <a:p>
            <a:r>
              <a:rPr lang="fi-FI" sz="3600" b="1" dirty="0">
                <a:solidFill>
                  <a:srgbClr val="5B9934"/>
                </a:solidFill>
                <a:latin typeface="Cambria" panose="02040503050406030204" pitchFamily="18" charset="0"/>
              </a:rPr>
              <a:t>Terveyteen liittyviä eettisiä kysymyksiä </a:t>
            </a:r>
          </a:p>
        </p:txBody>
      </p:sp>
      <p:sp>
        <p:nvSpPr>
          <p:cNvPr id="4" name="Dian numeron paikkamerkki 3"/>
          <p:cNvSpPr>
            <a:spLocks noGrp="1"/>
          </p:cNvSpPr>
          <p:nvPr>
            <p:ph type="sldNum" sz="quarter" idx="12"/>
          </p:nvPr>
        </p:nvSpPr>
        <p:spPr>
          <a:xfrm>
            <a:off x="1605863" y="6389303"/>
            <a:ext cx="2057400" cy="365125"/>
          </a:xfrm>
        </p:spPr>
        <p:txBody>
          <a:bodyPr/>
          <a:lstStyle/>
          <a:p>
            <a:pPr algn="l"/>
            <a:endParaRPr lang="fi-FI" dirty="0"/>
          </a:p>
        </p:txBody>
      </p:sp>
      <p:pic>
        <p:nvPicPr>
          <p:cNvPr id="6" name="Kuva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558" y="1334530"/>
            <a:ext cx="2244670" cy="3146854"/>
          </a:xfrm>
          <a:prstGeom prst="rect">
            <a:avLst/>
          </a:prstGeom>
        </p:spPr>
      </p:pic>
      <p:pic>
        <p:nvPicPr>
          <p:cNvPr id="5" name="Kuv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1656" y="1498348"/>
            <a:ext cx="4964020" cy="5156217"/>
          </a:xfrm>
          <a:prstGeom prst="rect">
            <a:avLst/>
          </a:prstGeom>
        </p:spPr>
      </p:pic>
    </p:spTree>
    <p:extLst>
      <p:ext uri="{BB962C8B-B14F-4D97-AF65-F5344CB8AC3E}">
        <p14:creationId xmlns:p14="http://schemas.microsoft.com/office/powerpoint/2010/main" val="41699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28185" y="307374"/>
            <a:ext cx="7287912" cy="1325563"/>
          </a:xfrm>
        </p:spPr>
        <p:txBody>
          <a:bodyPr>
            <a:normAutofit/>
          </a:bodyPr>
          <a:lstStyle/>
          <a:p>
            <a:r>
              <a:rPr lang="fi-FI" sz="3600" b="1" dirty="0">
                <a:solidFill>
                  <a:srgbClr val="5B9934"/>
                </a:solidFill>
                <a:latin typeface="Cambria" panose="02040503050406030204" pitchFamily="18" charset="0"/>
              </a:rPr>
              <a:t>Moraaliteoriat eettisen ratkaisun tukena</a:t>
            </a:r>
          </a:p>
        </p:txBody>
      </p:sp>
      <p:sp>
        <p:nvSpPr>
          <p:cNvPr id="3" name="Sisällön paikkamerkki 2"/>
          <p:cNvSpPr>
            <a:spLocks noGrp="1"/>
          </p:cNvSpPr>
          <p:nvPr>
            <p:ph idx="1"/>
          </p:nvPr>
        </p:nvSpPr>
        <p:spPr>
          <a:xfrm>
            <a:off x="1326292" y="1632937"/>
            <a:ext cx="8713058" cy="4544026"/>
          </a:xfrm>
        </p:spPr>
        <p:txBody>
          <a:bodyPr>
            <a:normAutofit/>
          </a:bodyPr>
          <a:lstStyle/>
          <a:p>
            <a:r>
              <a:rPr lang="fi-FI" sz="3600" dirty="0">
                <a:latin typeface="Cambria" panose="02040503050406030204" pitchFamily="18" charset="0"/>
              </a:rPr>
              <a:t>F</a:t>
            </a:r>
            <a:r>
              <a:rPr lang="fi-FI" sz="3600" dirty="0" smtClean="0">
                <a:latin typeface="Cambria" panose="02040503050406030204" pitchFamily="18" charset="0"/>
              </a:rPr>
              <a:t>ilosofiset moraaliteoriat (oppikirja s. 105)</a:t>
            </a:r>
            <a:endParaRPr lang="fi-FI" sz="3600" dirty="0">
              <a:latin typeface="Cambria" panose="02040503050406030204" pitchFamily="18" charset="0"/>
            </a:endParaRPr>
          </a:p>
          <a:p>
            <a:r>
              <a:rPr lang="fi-FI" sz="3600" dirty="0">
                <a:latin typeface="Cambria" panose="02040503050406030204" pitchFamily="18" charset="0"/>
              </a:rPr>
              <a:t>Kerro omin sanoin ja esimerkein </a:t>
            </a:r>
            <a:r>
              <a:rPr lang="fi-FI" sz="3600" dirty="0" smtClean="0">
                <a:latin typeface="Cambria" panose="02040503050406030204" pitchFamily="18" charset="0"/>
              </a:rPr>
              <a:t>perusidea:</a:t>
            </a:r>
            <a:endParaRPr lang="fi-FI" sz="3600" dirty="0">
              <a:latin typeface="Cambria" panose="02040503050406030204" pitchFamily="18" charset="0"/>
            </a:endParaRPr>
          </a:p>
          <a:p>
            <a:pPr marL="842963" lvl="1" indent="-385763">
              <a:buAutoNum type="alphaLcPeriod"/>
            </a:pPr>
            <a:r>
              <a:rPr lang="fi-FI" sz="3600" b="1" dirty="0">
                <a:latin typeface="Cambria" panose="02040503050406030204" pitchFamily="18" charset="0"/>
              </a:rPr>
              <a:t>hyve-etiikasta</a:t>
            </a:r>
          </a:p>
          <a:p>
            <a:pPr marL="842963" lvl="1" indent="-385763">
              <a:buAutoNum type="alphaLcPeriod"/>
            </a:pPr>
            <a:r>
              <a:rPr lang="fi-FI" sz="3600" b="1" dirty="0" smtClean="0">
                <a:latin typeface="Cambria" panose="02040503050406030204" pitchFamily="18" charset="0"/>
              </a:rPr>
              <a:t>Utilitarismista (hyötyetiikka)</a:t>
            </a:r>
            <a:endParaRPr lang="fi-FI" sz="3600" b="1" dirty="0">
              <a:latin typeface="Cambria" panose="02040503050406030204" pitchFamily="18" charset="0"/>
            </a:endParaRPr>
          </a:p>
          <a:p>
            <a:pPr marL="842963" lvl="1" indent="-385763">
              <a:buAutoNum type="alphaLcPeriod"/>
            </a:pPr>
            <a:r>
              <a:rPr lang="fi-FI" sz="3600" b="1" dirty="0" smtClean="0">
                <a:latin typeface="Cambria" panose="02040503050406030204" pitchFamily="18" charset="0"/>
              </a:rPr>
              <a:t>velvollisuusetiikasta </a:t>
            </a:r>
            <a:endParaRPr lang="fi-FI" sz="3600" b="1" dirty="0">
              <a:latin typeface="Cambria" panose="02040503050406030204" pitchFamily="18" charset="0"/>
            </a:endParaRPr>
          </a:p>
        </p:txBody>
      </p:sp>
      <p:sp>
        <p:nvSpPr>
          <p:cNvPr id="4" name="Dian numeron paikkamerkki 3"/>
          <p:cNvSpPr>
            <a:spLocks noGrp="1"/>
          </p:cNvSpPr>
          <p:nvPr>
            <p:ph type="sldNum" sz="quarter" idx="12"/>
          </p:nvPr>
        </p:nvSpPr>
        <p:spPr>
          <a:xfrm>
            <a:off x="1622339" y="6356352"/>
            <a:ext cx="2057400" cy="365125"/>
          </a:xfrm>
        </p:spPr>
        <p:txBody>
          <a:bodyPr/>
          <a:lstStyle/>
          <a:p>
            <a:pPr algn="l"/>
            <a:fld id="{DD26393A-A235-47AB-9661-04CCFB626C6C}" type="slidenum">
              <a:rPr lang="fi-FI" smtClean="0"/>
              <a:pPr algn="l"/>
              <a:t>9</a:t>
            </a:fld>
            <a:endParaRPr lang="fi-FI" dirty="0"/>
          </a:p>
        </p:txBody>
      </p:sp>
    </p:spTree>
    <p:extLst>
      <p:ext uri="{BB962C8B-B14F-4D97-AF65-F5344CB8AC3E}">
        <p14:creationId xmlns:p14="http://schemas.microsoft.com/office/powerpoint/2010/main" val="47412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434</Words>
  <Application>Microsoft Office PowerPoint</Application>
  <PresentationFormat>Laajakuva</PresentationFormat>
  <Paragraphs>72</Paragraphs>
  <Slides>16</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16</vt:i4>
      </vt:variant>
    </vt:vector>
  </HeadingPairs>
  <TitlesOfParts>
    <vt:vector size="21" baseType="lpstr">
      <vt:lpstr>Arial</vt:lpstr>
      <vt:lpstr>Calibri</vt:lpstr>
      <vt:lpstr>Calibri Light</vt:lpstr>
      <vt:lpstr>Cambria</vt:lpstr>
      <vt:lpstr>Office-teema</vt:lpstr>
      <vt:lpstr>TERVEYTEEN LIITTYVIÄ EETTISIÄ KYSYMYKSIÄ</vt:lpstr>
      <vt:lpstr>TERVEYTEEN LIITTYVIÄ EETTISIÄ KYSYMYKSIÄ</vt:lpstr>
      <vt:lpstr>Kertaa keskeiset käsitteet</vt:lpstr>
      <vt:lpstr>Etiikka on arvoja</vt:lpstr>
      <vt:lpstr>Terveyteen liittyviä eettisiä kysymyksiä </vt:lpstr>
      <vt:lpstr>Terveyteen liittyviä eettisiä kysymyksiä </vt:lpstr>
      <vt:lpstr>Terveyteen liittyviä eettisiä kysymyksiä </vt:lpstr>
      <vt:lpstr>Terveyteen liittyviä eettisiä kysymyksiä </vt:lpstr>
      <vt:lpstr>Moraaliteoriat eettisen ratkaisun tukena</vt:lpstr>
      <vt:lpstr>Moraaliteoriat eettisen ratkaisun tukena</vt:lpstr>
      <vt:lpstr>Moraaliseen toimintaan liittyy oikeuksia ja velvollisuuksia</vt:lpstr>
      <vt:lpstr>Moraaliseen toimintaan liittyy oikeuksia ja velvollisuuksia</vt:lpstr>
      <vt:lpstr>Moraaliseen toimintaan liittyy oikeuksia ja velvollisuuksia</vt:lpstr>
      <vt:lpstr>Normit ohjaavat toimintaa</vt:lpstr>
      <vt:lpstr>Normit ohjaavat toimintaa</vt:lpstr>
      <vt:lpstr> Kun pyydetään pohtimaan eettisestä näkökulmasta jotain asiaa, Pohdi: </vt:lpstr>
    </vt:vector>
  </TitlesOfParts>
  <Company>Rauman kaupunki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TERVEYTEEN LIITTYVIÄ EETTISIÄ KYSYMYKSIÄ</dc:title>
  <dc:creator>Tuuli-Maaria Niskanen</dc:creator>
  <cp:lastModifiedBy>oppilas lukio</cp:lastModifiedBy>
  <cp:revision>5</cp:revision>
  <dcterms:created xsi:type="dcterms:W3CDTF">2018-05-02T07:33:03Z</dcterms:created>
  <dcterms:modified xsi:type="dcterms:W3CDTF">2018-08-08T18:50:07Z</dcterms:modified>
</cp:coreProperties>
</file>