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38" d="100"/>
          <a:sy n="38" d="100"/>
        </p:scale>
        <p:origin x="78"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3502A446-151C-40AF-9A42-3676AA9F9C76}" type="datetimeFigureOut">
              <a:rPr lang="fi-FI" smtClean="0"/>
              <a:t>6.9.2018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1868342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502A446-151C-40AF-9A42-3676AA9F9C76}" type="datetimeFigureOut">
              <a:rPr lang="fi-FI" smtClean="0"/>
              <a:t>6.9.2018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613780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502A446-151C-40AF-9A42-3676AA9F9C76}" type="datetimeFigureOut">
              <a:rPr lang="fi-FI" smtClean="0"/>
              <a:t>6.9.2018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284772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502A446-151C-40AF-9A42-3676AA9F9C76}" type="datetimeFigureOut">
              <a:rPr lang="fi-FI" smtClean="0"/>
              <a:t>6.9.2018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1709035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3502A446-151C-40AF-9A42-3676AA9F9C76}" type="datetimeFigureOut">
              <a:rPr lang="fi-FI" smtClean="0"/>
              <a:t>6.9.2018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296573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3502A446-151C-40AF-9A42-3676AA9F9C76}" type="datetimeFigureOut">
              <a:rPr lang="fi-FI" smtClean="0"/>
              <a:t>6.9.2018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3089301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3502A446-151C-40AF-9A42-3676AA9F9C76}" type="datetimeFigureOut">
              <a:rPr lang="fi-FI" smtClean="0"/>
              <a:t>6.9.2018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245691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3502A446-151C-40AF-9A42-3676AA9F9C76}" type="datetimeFigureOut">
              <a:rPr lang="fi-FI" smtClean="0"/>
              <a:t>6.9.2018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3402003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3502A446-151C-40AF-9A42-3676AA9F9C76}" type="datetimeFigureOut">
              <a:rPr lang="fi-FI" smtClean="0"/>
              <a:t>6.9.2018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379813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3502A446-151C-40AF-9A42-3676AA9F9C76}" type="datetimeFigureOut">
              <a:rPr lang="fi-FI" smtClean="0"/>
              <a:t>6.9.2018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416611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3502A446-151C-40AF-9A42-3676AA9F9C76}" type="datetimeFigureOut">
              <a:rPr lang="fi-FI" smtClean="0"/>
              <a:t>6.9.2018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6C178D5-3C1D-4DF0-9EE2-56FE966B017D}" type="slidenum">
              <a:rPr lang="fi-FI" smtClean="0"/>
              <a:t>‹#›</a:t>
            </a:fld>
            <a:endParaRPr lang="fi-FI"/>
          </a:p>
        </p:txBody>
      </p:sp>
    </p:spTree>
    <p:extLst>
      <p:ext uri="{BB962C8B-B14F-4D97-AF65-F5344CB8AC3E}">
        <p14:creationId xmlns:p14="http://schemas.microsoft.com/office/powerpoint/2010/main" val="206521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2A446-151C-40AF-9A42-3676AA9F9C76}" type="datetimeFigureOut">
              <a:rPr lang="fi-FI" smtClean="0"/>
              <a:t>6.9.2018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178D5-3C1D-4DF0-9EE2-56FE966B017D}" type="slidenum">
              <a:rPr lang="fi-FI" smtClean="0"/>
              <a:t>‹#›</a:t>
            </a:fld>
            <a:endParaRPr lang="fi-FI"/>
          </a:p>
        </p:txBody>
      </p:sp>
    </p:spTree>
    <p:extLst>
      <p:ext uri="{BB962C8B-B14F-4D97-AF65-F5344CB8AC3E}">
        <p14:creationId xmlns:p14="http://schemas.microsoft.com/office/powerpoint/2010/main" val="76753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Globaaliterveys</a:t>
            </a:r>
            <a:endParaRPr lang="fi-FI" dirty="0"/>
          </a:p>
        </p:txBody>
      </p:sp>
      <p:sp>
        <p:nvSpPr>
          <p:cNvPr id="3" name="Alaotsikko 2"/>
          <p:cNvSpPr>
            <a:spLocks noGrp="1"/>
          </p:cNvSpPr>
          <p:nvPr>
            <p:ph type="subTitle" idx="1"/>
          </p:nvPr>
        </p:nvSpPr>
        <p:spPr>
          <a:xfrm>
            <a:off x="1524000" y="3602038"/>
            <a:ext cx="9347200" cy="2925762"/>
          </a:xfrm>
        </p:spPr>
        <p:txBody>
          <a:bodyPr>
            <a:normAutofit/>
          </a:bodyPr>
          <a:lstStyle/>
          <a:p>
            <a:r>
              <a:rPr lang="fi-FI" dirty="0" smtClean="0"/>
              <a:t>Käsitteet</a:t>
            </a:r>
          </a:p>
          <a:p>
            <a:r>
              <a:rPr lang="fi-FI" dirty="0"/>
              <a:t>a. demografisen ja epidemiologisen </a:t>
            </a:r>
            <a:r>
              <a:rPr lang="fi-FI" dirty="0" err="1"/>
              <a:t>transition</a:t>
            </a:r>
            <a:r>
              <a:rPr lang="fi-FI" dirty="0"/>
              <a:t> malli </a:t>
            </a:r>
            <a:br>
              <a:rPr lang="fi-FI" dirty="0"/>
            </a:br>
            <a:r>
              <a:rPr lang="fi-FI" dirty="0"/>
              <a:t>b. absoluuttinen köyhyys </a:t>
            </a:r>
            <a:br>
              <a:rPr lang="fi-FI" dirty="0"/>
            </a:br>
            <a:r>
              <a:rPr lang="fi-FI" dirty="0"/>
              <a:t>c. One Health -ajattelutapa </a:t>
            </a:r>
            <a:br>
              <a:rPr lang="fi-FI" dirty="0"/>
            </a:br>
            <a:r>
              <a:rPr lang="fi-FI" dirty="0"/>
              <a:t>d. antibioottiresistenssi </a:t>
            </a:r>
            <a:br>
              <a:rPr lang="fi-FI" dirty="0"/>
            </a:br>
            <a:r>
              <a:rPr lang="fi-FI" dirty="0"/>
              <a:t>e. neljäs tautitaakka.</a:t>
            </a:r>
          </a:p>
          <a:p>
            <a:endParaRPr lang="fi-FI" dirty="0"/>
          </a:p>
        </p:txBody>
      </p:sp>
    </p:spTree>
    <p:extLst>
      <p:ext uri="{BB962C8B-B14F-4D97-AF65-F5344CB8AC3E}">
        <p14:creationId xmlns:p14="http://schemas.microsoft.com/office/powerpoint/2010/main" val="284406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Demografisen </a:t>
            </a:r>
            <a:r>
              <a:rPr lang="fi-FI" dirty="0"/>
              <a:t>ja epidemiologisen </a:t>
            </a:r>
            <a:r>
              <a:rPr lang="fi-FI" dirty="0" err="1"/>
              <a:t>transition</a:t>
            </a:r>
            <a:r>
              <a:rPr lang="fi-FI" dirty="0"/>
              <a:t> malli </a:t>
            </a:r>
            <a:br>
              <a:rPr lang="fi-FI" dirty="0"/>
            </a:br>
            <a:endParaRPr lang="fi-FI" dirty="0"/>
          </a:p>
        </p:txBody>
      </p:sp>
      <p:sp>
        <p:nvSpPr>
          <p:cNvPr id="3" name="Sisällön paikkamerkki 2"/>
          <p:cNvSpPr>
            <a:spLocks noGrp="1"/>
          </p:cNvSpPr>
          <p:nvPr>
            <p:ph idx="1"/>
          </p:nvPr>
        </p:nvSpPr>
        <p:spPr>
          <a:xfrm>
            <a:off x="609600" y="1117600"/>
            <a:ext cx="10744200" cy="5059363"/>
          </a:xfrm>
        </p:spPr>
        <p:txBody>
          <a:bodyPr/>
          <a:lstStyle/>
          <a:p>
            <a:r>
              <a:rPr lang="fi-FI" dirty="0"/>
              <a:t>Demografisen </a:t>
            </a:r>
            <a:r>
              <a:rPr lang="fi-FI" dirty="0" err="1"/>
              <a:t>transition</a:t>
            </a:r>
            <a:r>
              <a:rPr lang="fi-FI" dirty="0"/>
              <a:t> malli kuvaa väestöllistä muuntumista eli pitkän ajan kuluessa tapahtuneita muutoksia syntyvyydessä, kuolleisuudessa ja väestön määrässä jollakin alueella. Muutokset johtuvat paljolti väestön vaurastumisesta ja terveydenhuollon kehittymisestä. </a:t>
            </a:r>
            <a:endParaRPr lang="fi-FI" dirty="0" smtClean="0"/>
          </a:p>
          <a:p>
            <a:r>
              <a:rPr lang="fi-FI" dirty="0" smtClean="0"/>
              <a:t>Samalla </a:t>
            </a:r>
            <a:r>
              <a:rPr lang="fi-FI" dirty="0"/>
              <a:t>myös alueen sairauskirjo muuttuu vaiheittain lasten tartuntataudeista ikääntyneiden elintasosairauksiksi, mitä kutsutaan epidemiologiseksi </a:t>
            </a:r>
            <a:r>
              <a:rPr lang="fi-FI" dirty="0" err="1"/>
              <a:t>transitioksi</a:t>
            </a:r>
            <a:r>
              <a:rPr lang="fi-FI" dirty="0"/>
              <a:t>. </a:t>
            </a:r>
            <a:endParaRPr lang="fi-FI" dirty="0" smtClean="0"/>
          </a:p>
          <a:p>
            <a:r>
              <a:rPr lang="fi-FI" dirty="0" smtClean="0"/>
              <a:t>Väestön </a:t>
            </a:r>
            <a:r>
              <a:rPr lang="fi-FI" dirty="0"/>
              <a:t>ja sairauskirjon muutokset ovat noudattaneet samaa kehityskulkua ympäri maailman, mutta yksittäiset valtiot voivat olla eri vaiheissa kehityskulkua. Siksi myös niissä esiintyvät terveysongelmat voivat poiketa toisistaan huomattavasti.</a:t>
            </a:r>
          </a:p>
          <a:p>
            <a:endParaRPr lang="fi-FI" dirty="0"/>
          </a:p>
        </p:txBody>
      </p:sp>
    </p:spTree>
    <p:extLst>
      <p:ext uri="{BB962C8B-B14F-4D97-AF65-F5344CB8AC3E}">
        <p14:creationId xmlns:p14="http://schemas.microsoft.com/office/powerpoint/2010/main" val="139898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Absoluuttinen </a:t>
            </a:r>
            <a:r>
              <a:rPr lang="fi-FI" dirty="0"/>
              <a:t>köyhyys </a:t>
            </a:r>
          </a:p>
        </p:txBody>
      </p:sp>
      <p:sp>
        <p:nvSpPr>
          <p:cNvPr id="3" name="Sisällön paikkamerkki 2"/>
          <p:cNvSpPr>
            <a:spLocks noGrp="1"/>
          </p:cNvSpPr>
          <p:nvPr>
            <p:ph idx="1"/>
          </p:nvPr>
        </p:nvSpPr>
        <p:spPr/>
        <p:txBody>
          <a:bodyPr>
            <a:normAutofit lnSpcReduction="10000"/>
          </a:bodyPr>
          <a:lstStyle/>
          <a:p>
            <a:r>
              <a:rPr lang="fi-FI" dirty="0"/>
              <a:t>Absoluuttinen eli äärimmäinen köyhyys on köyhyyden muoto, jossa ravinnon, vaatetuksen ja asumisen vähimmäisehdotkaan eivät täyty. Tutkimuksissa köyhänä pidetään nykyään henkilöä, jonka on tultava toimeen alle 1,90 dollarilla päivässä (vrt. suhteellinen köyhyys, jossa huono-osaisuus suhteutetaan saman valtion keskimääräiseen tasoon</a:t>
            </a:r>
            <a:r>
              <a:rPr lang="fi-FI" dirty="0" smtClean="0"/>
              <a:t>).</a:t>
            </a:r>
          </a:p>
          <a:p>
            <a:r>
              <a:rPr lang="fi-FI" dirty="0" smtClean="0"/>
              <a:t>Köyhyydellä </a:t>
            </a:r>
            <a:r>
              <a:rPr lang="fi-FI" dirty="0"/>
              <a:t>on suuri merkitys yksilön, yhteiskunnan ja globaaliin terveyteen, koska se heijastuu usein kohonneeseen sairausriskiin. Absoluuttisen köyhyyden suhteen on viime aikoina tapahtunut muutos kohti parempaa, sillä äärimmäisessä köyhyydessä elävien ihmisten määrä on vähentynyt maailmassa huomattavasti 2000-luvulla.</a:t>
            </a:r>
          </a:p>
          <a:p>
            <a:endParaRPr lang="fi-FI" dirty="0"/>
          </a:p>
        </p:txBody>
      </p:sp>
    </p:spTree>
    <p:extLst>
      <p:ext uri="{BB962C8B-B14F-4D97-AF65-F5344CB8AC3E}">
        <p14:creationId xmlns:p14="http://schemas.microsoft.com/office/powerpoint/2010/main" val="1324641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One Health -ajattelutapa </a:t>
            </a:r>
            <a:br>
              <a:rPr lang="fi-FI" dirty="0"/>
            </a:br>
            <a:endParaRPr lang="fi-FI" dirty="0"/>
          </a:p>
        </p:txBody>
      </p:sp>
      <p:sp>
        <p:nvSpPr>
          <p:cNvPr id="3" name="Sisällön paikkamerkki 2"/>
          <p:cNvSpPr>
            <a:spLocks noGrp="1"/>
          </p:cNvSpPr>
          <p:nvPr>
            <p:ph idx="1"/>
          </p:nvPr>
        </p:nvSpPr>
        <p:spPr/>
        <p:txBody>
          <a:bodyPr/>
          <a:lstStyle/>
          <a:p>
            <a:r>
              <a:rPr lang="fi-FI" dirty="0"/>
              <a:t>One Health -ajattelutavan mukaan on olemassa vain yksi terveys, ei erillisiä ihmisten, eläinten ja ympäristön terveyksiä. Ajattelutapa korostaa rajat ylittävää yhteistyötä esim. lääkäreiden, eläinlääkäreiden, tutkijoiden, ympäristöasiantuntijoiden, poliittisten päättäjien ja WHO:n toimijoiden kesken yhteisen terveyden hyväksi</a:t>
            </a:r>
            <a:r>
              <a:rPr lang="fi-FI" dirty="0" smtClean="0"/>
              <a:t>.</a:t>
            </a:r>
          </a:p>
          <a:p>
            <a:r>
              <a:rPr lang="fi-FI" dirty="0" smtClean="0"/>
              <a:t> </a:t>
            </a:r>
            <a:r>
              <a:rPr lang="fi-FI" dirty="0"/>
              <a:t>Sitä tarvitaan mm. monien ajankohtaisten globaaleiden terveyshaasteiden, kuten tartuntatautipandemioiden (zoonoosit, esim. </a:t>
            </a:r>
            <a:r>
              <a:rPr lang="fi-FI" dirty="0" err="1"/>
              <a:t>ebola</a:t>
            </a:r>
            <a:r>
              <a:rPr lang="fi-FI" dirty="0"/>
              <a:t> ja sikainfluenssa) ja mikrobilääkeresistenssin, ratkaisemiseksi.</a:t>
            </a:r>
          </a:p>
          <a:p>
            <a:endParaRPr lang="fi-FI" dirty="0"/>
          </a:p>
          <a:p>
            <a:endParaRPr lang="fi-FI" dirty="0"/>
          </a:p>
        </p:txBody>
      </p:sp>
    </p:spTree>
    <p:extLst>
      <p:ext uri="{BB962C8B-B14F-4D97-AF65-F5344CB8AC3E}">
        <p14:creationId xmlns:p14="http://schemas.microsoft.com/office/powerpoint/2010/main" val="169528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Antibioottiresistenssi</a:t>
            </a:r>
            <a:r>
              <a:rPr lang="fi-FI" dirty="0"/>
              <a:t> </a:t>
            </a:r>
          </a:p>
        </p:txBody>
      </p:sp>
      <p:sp>
        <p:nvSpPr>
          <p:cNvPr id="3" name="Sisällön paikkamerkki 2"/>
          <p:cNvSpPr>
            <a:spLocks noGrp="1"/>
          </p:cNvSpPr>
          <p:nvPr>
            <p:ph idx="1"/>
          </p:nvPr>
        </p:nvSpPr>
        <p:spPr/>
        <p:txBody>
          <a:bodyPr/>
          <a:lstStyle/>
          <a:p>
            <a:r>
              <a:rPr lang="fi-FI" dirty="0"/>
              <a:t>Antibioottiresistenssi eli antibiooteille vastustuskykyisten mikrobikantojen kehittyminen ja leviäminen yhä laajemmille </a:t>
            </a:r>
            <a:r>
              <a:rPr lang="fi-FI" dirty="0" smtClean="0"/>
              <a:t>alueille esim</a:t>
            </a:r>
            <a:r>
              <a:rPr lang="fi-FI" dirty="0"/>
              <a:t>. lisääntyneen matkailun myötä on vakava, globaali terveyshaaste. </a:t>
            </a:r>
            <a:endParaRPr lang="fi-FI" dirty="0" smtClean="0"/>
          </a:p>
          <a:p>
            <a:r>
              <a:rPr lang="fi-FI" dirty="0" smtClean="0"/>
              <a:t>Sen </a:t>
            </a:r>
            <a:r>
              <a:rPr lang="fi-FI" dirty="0"/>
              <a:t>johdosta </a:t>
            </a:r>
            <a:r>
              <a:rPr lang="fi-FI" dirty="0" err="1"/>
              <a:t>tiettyjen</a:t>
            </a:r>
            <a:r>
              <a:rPr lang="fi-FI" dirty="0"/>
              <a:t> bakteereiden aiheuttamien tartuntatautien lääkehoito voi vaikeutua ja tartuntatautitilanne muuttua ympäri maailman, jos esim. osaa keuhkokuumeista ei voida enää parantaa. Uusien antibioottien kehittäminen voi helpottaa tilannetta ainakin toistaiseksi.</a:t>
            </a:r>
          </a:p>
          <a:p>
            <a:endParaRPr lang="fi-FI" dirty="0"/>
          </a:p>
        </p:txBody>
      </p:sp>
    </p:spTree>
    <p:extLst>
      <p:ext uri="{BB962C8B-B14F-4D97-AF65-F5344CB8AC3E}">
        <p14:creationId xmlns:p14="http://schemas.microsoft.com/office/powerpoint/2010/main" val="2104542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Neljäs </a:t>
            </a:r>
            <a:r>
              <a:rPr lang="fi-FI" dirty="0"/>
              <a:t>tautitaakka.</a:t>
            </a:r>
          </a:p>
        </p:txBody>
      </p:sp>
      <p:sp>
        <p:nvSpPr>
          <p:cNvPr id="3" name="Sisällön paikkamerkki 2"/>
          <p:cNvSpPr>
            <a:spLocks noGrp="1"/>
          </p:cNvSpPr>
          <p:nvPr>
            <p:ph idx="1"/>
          </p:nvPr>
        </p:nvSpPr>
        <p:spPr/>
        <p:txBody>
          <a:bodyPr/>
          <a:lstStyle/>
          <a:p>
            <a:r>
              <a:rPr lang="fi-FI" dirty="0"/>
              <a:t>Neljäs tautitaakka tarkoittaa ilmastonmuutoksen aiheuttamia, maailmanlaajuisia vaikutuksia väestön terveyteen. Se vaikuttaa kaikkiin kolmeen muuhun tautitaakkaan lisäten tartuntatauteja, tarttumattomia sairauksia ja tapaturmia ympäri maailman.</a:t>
            </a:r>
          </a:p>
          <a:p>
            <a:endParaRPr lang="fi-FI" dirty="0"/>
          </a:p>
        </p:txBody>
      </p:sp>
    </p:spTree>
    <p:extLst>
      <p:ext uri="{BB962C8B-B14F-4D97-AF65-F5344CB8AC3E}">
        <p14:creationId xmlns:p14="http://schemas.microsoft.com/office/powerpoint/2010/main" val="183004146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Laajakuva</PresentationFormat>
  <Paragraphs>18</Paragraphs>
  <Slides>6</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vt:i4>
      </vt:variant>
    </vt:vector>
  </HeadingPairs>
  <TitlesOfParts>
    <vt:vector size="10" baseType="lpstr">
      <vt:lpstr>Arial</vt:lpstr>
      <vt:lpstr>Calibri</vt:lpstr>
      <vt:lpstr>Calibri Light</vt:lpstr>
      <vt:lpstr>Office-teema</vt:lpstr>
      <vt:lpstr>Globaaliterveys</vt:lpstr>
      <vt:lpstr>Demografisen ja epidemiologisen transition malli  </vt:lpstr>
      <vt:lpstr>Absoluuttinen köyhyys </vt:lpstr>
      <vt:lpstr>One Health -ajattelutapa  </vt:lpstr>
      <vt:lpstr>Antibioottiresistenssi </vt:lpstr>
      <vt:lpstr>Neljäs tautitaakka.</vt:lpstr>
    </vt:vector>
  </TitlesOfParts>
  <Company>PKMKV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Globaaliterveys</dc:title>
  <dc:creator>Pinterova Zuzana</dc:creator>
  <cp:lastModifiedBy>Pinterova Zuzana</cp:lastModifiedBy>
  <cp:revision>2</cp:revision>
  <dcterms:created xsi:type="dcterms:W3CDTF">2018-09-06T05:48:10Z</dcterms:created>
  <dcterms:modified xsi:type="dcterms:W3CDTF">2018-09-06T05:49:01Z</dcterms:modified>
</cp:coreProperties>
</file>