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75" r:id="rId6"/>
    <p:sldId id="262" r:id="rId7"/>
    <p:sldId id="263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6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F9098-22B3-4892-9210-DD0FA6144550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91C66-EBB5-42D2-A982-7607555686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019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1A35-32B0-47B7-91C2-002BBDADF15F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AC1C-2ACA-49D3-98BF-609FD252CB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01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1A35-32B0-47B7-91C2-002BBDADF15F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AC1C-2ACA-49D3-98BF-609FD252CB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81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1A35-32B0-47B7-91C2-002BBDADF15F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AC1C-2ACA-49D3-98BF-609FD252CB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483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1A35-32B0-47B7-91C2-002BBDADF15F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AC1C-2ACA-49D3-98BF-609FD252CB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992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1A35-32B0-47B7-91C2-002BBDADF15F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AC1C-2ACA-49D3-98BF-609FD252CB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487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1A35-32B0-47B7-91C2-002BBDADF15F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AC1C-2ACA-49D3-98BF-609FD252CB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316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1A35-32B0-47B7-91C2-002BBDADF15F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AC1C-2ACA-49D3-98BF-609FD252CB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768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1A35-32B0-47B7-91C2-002BBDADF15F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AC1C-2ACA-49D3-98BF-609FD252CB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999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1A35-32B0-47B7-91C2-002BBDADF15F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AC1C-2ACA-49D3-98BF-609FD252CB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628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1A35-32B0-47B7-91C2-002BBDADF15F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AC1C-2ACA-49D3-98BF-609FD252CB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98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1A35-32B0-47B7-91C2-002BBDADF15F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AC1C-2ACA-49D3-98BF-609FD252CB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7096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B1A35-32B0-47B7-91C2-002BBDADF15F}" type="datetimeFigureOut">
              <a:rPr lang="fi-FI" smtClean="0"/>
              <a:t>8.8.2018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0AC1C-2ACA-49D3-98BF-609FD252CB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819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iAVwe66c7s" TargetMode="External"/><Relationship Id="rId2" Type="http://schemas.openxmlformats.org/officeDocument/2006/relationships/hyperlink" Target="http://alueuudistus.fi/mika-on-sote-uudistu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SsVrvFGWVCY" TargetMode="External"/><Relationship Id="rId4" Type="http://schemas.openxmlformats.org/officeDocument/2006/relationships/hyperlink" Target="https://www.youtube.com/watch?v=zTu_l9MYQPI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ko 1"/>
          <p:cNvSpPr>
            <a:spLocks noGrp="1"/>
          </p:cNvSpPr>
          <p:nvPr>
            <p:ph type="ctrTitle"/>
          </p:nvPr>
        </p:nvSpPr>
        <p:spPr>
          <a:xfrm>
            <a:off x="2209800" y="1441451"/>
            <a:ext cx="7772400" cy="2017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i-FI" altLang="fi-FI" sz="4000" dirty="0" smtClean="0"/>
              <a:t> </a:t>
            </a:r>
            <a:r>
              <a:rPr lang="fi-FI" altLang="fi-FI" sz="7200" dirty="0"/>
              <a:t>Terveys- ja sosiaalipalvelujen kehitys Suomessa</a:t>
            </a:r>
          </a:p>
        </p:txBody>
      </p:sp>
      <p:sp>
        <p:nvSpPr>
          <p:cNvPr id="7171" name="Alaotsikko 2"/>
          <p:cNvSpPr>
            <a:spLocks noGrp="1"/>
          </p:cNvSpPr>
          <p:nvPr>
            <p:ph type="subTitle" idx="1"/>
          </p:nvPr>
        </p:nvSpPr>
        <p:spPr>
          <a:xfrm>
            <a:off x="2667000" y="4003676"/>
            <a:ext cx="6858000" cy="1254125"/>
          </a:xfrm>
        </p:spPr>
        <p:txBody>
          <a:bodyPr>
            <a:normAutofit/>
          </a:bodyPr>
          <a:lstStyle/>
          <a:p>
            <a:pPr eaLnBrk="1" hangingPunct="1"/>
            <a:r>
              <a:rPr lang="fi-FI" altLang="fi-FI" sz="4000" dirty="0" smtClean="0"/>
              <a:t>KPL 5</a:t>
            </a:r>
          </a:p>
          <a:p>
            <a:pPr eaLnBrk="1" hangingPunct="1"/>
            <a:endParaRPr lang="fi-FI" altLang="fi-FI" sz="4000" dirty="0" smtClean="0"/>
          </a:p>
        </p:txBody>
      </p:sp>
    </p:spTree>
    <p:extLst>
      <p:ext uri="{BB962C8B-B14F-4D97-AF65-F5344CB8AC3E}">
        <p14:creationId xmlns:p14="http://schemas.microsoft.com/office/powerpoint/2010/main" val="241652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tsikko 1"/>
          <p:cNvSpPr>
            <a:spLocks noGrp="1"/>
          </p:cNvSpPr>
          <p:nvPr>
            <p:ph type="title"/>
          </p:nvPr>
        </p:nvSpPr>
        <p:spPr>
          <a:xfrm>
            <a:off x="820610" y="597693"/>
            <a:ext cx="6931025" cy="5572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Kansanterveystyön kehitys Suomessa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5984" y="1908560"/>
            <a:ext cx="10351529" cy="4393385"/>
          </a:xfrm>
        </p:spPr>
        <p:txBody>
          <a:bodyPr>
            <a:normAutofit/>
          </a:bodyPr>
          <a:lstStyle/>
          <a:p>
            <a:pPr eaLnBrk="1" hangingPunct="1">
              <a:buClr>
                <a:srgbClr val="77B11F"/>
              </a:buClr>
            </a:pP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Ennen 1700-luvun puoltaväliä käytännössä lähes olemattomat mahdollisuudet saada lääketieteellistä hoitoa</a:t>
            </a:r>
            <a:r>
              <a:rPr lang="fi-FI" alt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(parantajat, noidat, yrtit, kirkko…)</a:t>
            </a:r>
          </a:p>
          <a:p>
            <a:pPr eaLnBrk="1" hangingPunct="1">
              <a:buClr>
                <a:srgbClr val="77B11F"/>
              </a:buClr>
            </a:pPr>
            <a:r>
              <a:rPr lang="fi-FI" altLang="fi-FI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1700-luvulla julkisen terveydenhuollon kehitys: </a:t>
            </a: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piirilääkärit ja lääninsairaalat (Turku 1756), Turun lääketieteellinen tiedekunta</a:t>
            </a:r>
          </a:p>
          <a:p>
            <a:pPr eaLnBrk="1" hangingPunct="1">
              <a:buClr>
                <a:srgbClr val="77B11F"/>
              </a:buClr>
            </a:pPr>
            <a:r>
              <a:rPr lang="fi-FI" altLang="fi-FI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1600 - 1800-luvuilla</a:t>
            </a: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puutteellinen hygienia, köyhyys, kylmyys, katovuodet (nälänhätä) ja tartuntataudit » Suomen kuolleisuusaste korkea!</a:t>
            </a:r>
          </a:p>
          <a:p>
            <a:pPr marL="0" indent="0" eaLnBrk="1" hangingPunct="1">
              <a:buNone/>
            </a:pPr>
            <a:endParaRPr lang="fi-FI" altLang="fi-FI" dirty="0" smtClean="0"/>
          </a:p>
        </p:txBody>
      </p:sp>
      <p:sp>
        <p:nvSpPr>
          <p:cNvPr id="4" name="Dian numeron paikkamerkki 3">
            <a:extLst>
              <a:ext uri="{FF2B5EF4-FFF2-40B4-BE49-F238E27FC236}">
                <a16:creationId xmlns="" xmlns:a16="http://schemas.microsoft.com/office/drawing/2014/main" id="{589743E0-1A92-40FA-BF92-A491136A97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587500" y="6402389"/>
            <a:ext cx="2057400" cy="365125"/>
          </a:xfrm>
        </p:spPr>
        <p:txBody>
          <a:bodyPr/>
          <a:lstStyle/>
          <a:p>
            <a:pPr>
              <a:defRPr/>
            </a:pPr>
            <a:fld id="{A8B2F17D-AE29-4339-A588-0DABF6B2AAC4}" type="slidenum">
              <a:rPr lang="fi-FI"/>
              <a:pPr>
                <a:defRPr/>
              </a:pPr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310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9403A306-404A-4382-A541-8F5B3F861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048" y="512763"/>
            <a:ext cx="7245350" cy="928688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fi-FI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i-FI" sz="2700" dirty="0">
                <a:latin typeface="Times New Roman" pitchFamily="18" charset="0"/>
                <a:cs typeface="Times New Roman" pitchFamily="18" charset="0"/>
              </a:rPr>
            </a:br>
            <a:r>
              <a:rPr lang="fi-FI" sz="3600" b="1" dirty="0">
                <a:latin typeface="Times New Roman" pitchFamily="18" charset="0"/>
                <a:cs typeface="Times New Roman" pitchFamily="18" charset="0"/>
              </a:rPr>
              <a:t>Kansanterveystyön kehitys Suomessa 1800-luvulla</a:t>
            </a:r>
            <a:r>
              <a:rPr lang="fi-FI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i-FI" sz="2700" b="1" dirty="0">
                <a:latin typeface="Times New Roman" pitchFamily="18" charset="0"/>
                <a:cs typeface="Times New Roman" pitchFamily="18" charset="0"/>
              </a:rPr>
            </a:br>
            <a:endParaRPr lang="fi-FI" sz="27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74057" y="1441451"/>
            <a:ext cx="6430962" cy="5111362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rgbClr val="77B11F"/>
              </a:buClr>
            </a:pP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Rokottaminen (esim. isorokko)</a:t>
            </a:r>
          </a:p>
          <a:p>
            <a:pPr eaLnBrk="1" hangingPunct="1">
              <a:buClr>
                <a:srgbClr val="77B11F"/>
              </a:buClr>
            </a:pP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Vesi- ja jätehuolto (hygienian parantuminen)</a:t>
            </a:r>
          </a:p>
          <a:p>
            <a:pPr eaLnBrk="1" hangingPunct="1">
              <a:buClr>
                <a:srgbClr val="77B11F"/>
              </a:buClr>
            </a:pP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Sairaaloiden rakentaminen</a:t>
            </a:r>
          </a:p>
          <a:p>
            <a:pPr eaLnBrk="1" hangingPunct="1">
              <a:buClr>
                <a:srgbClr val="77B11F"/>
              </a:buClr>
            </a:pP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Lääkäreiden lukumäärän kasvu, kunnanlääkärit</a:t>
            </a:r>
          </a:p>
          <a:p>
            <a:pPr eaLnBrk="1" hangingPunct="1">
              <a:buClr>
                <a:srgbClr val="77B11F"/>
              </a:buClr>
            </a:pP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Terveysvalistus</a:t>
            </a:r>
          </a:p>
          <a:p>
            <a:pPr eaLnBrk="1" hangingPunct="1">
              <a:buClr>
                <a:srgbClr val="77B11F"/>
              </a:buClr>
            </a:pPr>
            <a:r>
              <a:rPr lang="fi-FI" alt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erveysolojen valvonta (hygienian parantuminen)</a:t>
            </a:r>
          </a:p>
          <a:p>
            <a:pPr eaLnBrk="1" hangingPunct="1">
              <a:buClr>
                <a:srgbClr val="77B11F"/>
              </a:buClr>
            </a:pP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Elintarvikevalvonta (hygienian parantuminen)</a:t>
            </a:r>
          </a:p>
          <a:p>
            <a:pPr>
              <a:buClr>
                <a:srgbClr val="77B11F"/>
              </a:buClr>
            </a:pPr>
            <a:r>
              <a:rPr lang="fi-FI" alt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asten työssäkäynnin rajoittaminen</a:t>
            </a:r>
          </a:p>
          <a:p>
            <a:pPr eaLnBrk="1" hangingPunct="1"/>
            <a:endParaRPr lang="fi-FI" altLang="fi-FI" dirty="0" smtClean="0"/>
          </a:p>
        </p:txBody>
      </p:sp>
      <p:sp>
        <p:nvSpPr>
          <p:cNvPr id="4" name="Dian numeron paikkamerkki 3">
            <a:extLst>
              <a:ext uri="{FF2B5EF4-FFF2-40B4-BE49-F238E27FC236}">
                <a16:creationId xmlns="" xmlns:a16="http://schemas.microsoft.com/office/drawing/2014/main" id="{95B8BD60-832A-4164-9844-97484A59A6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587500" y="6418264"/>
            <a:ext cx="2057400" cy="365125"/>
          </a:xfrm>
        </p:spPr>
        <p:txBody>
          <a:bodyPr/>
          <a:lstStyle/>
          <a:p>
            <a:pPr>
              <a:defRPr/>
            </a:pPr>
            <a:fld id="{C5F815AA-446B-4E31-BB26-01DCF8715B37}" type="slidenum">
              <a:rPr lang="fi-FI"/>
              <a:pPr>
                <a:defRPr/>
              </a:pPr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927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E4EAAAB2-F431-4B81-81E2-236E17528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335" y="198825"/>
            <a:ext cx="6661150" cy="88582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fi-FI" sz="2800" b="1" dirty="0">
                <a:latin typeface="Times New Roman" pitchFamily="18" charset="0"/>
                <a:cs typeface="Times New Roman" pitchFamily="18" charset="0"/>
              </a:rPr>
              <a:t>Kansanterveystyön kehitys Suomessa 1900-luvulla</a:t>
            </a:r>
            <a:endParaRPr lang="fi-FI" sz="28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7184" y="1293342"/>
            <a:ext cx="6831013" cy="539578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Clr>
                <a:srgbClr val="77B11F"/>
              </a:buClr>
            </a:pPr>
            <a:r>
              <a:rPr lang="fi-FI" alt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ygieniasta huolehtiminen (hygieniavalistus)</a:t>
            </a:r>
          </a:p>
          <a:p>
            <a:pPr eaLnBrk="1" hangingPunct="1">
              <a:buClr>
                <a:srgbClr val="77B11F"/>
              </a:buClr>
            </a:pP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Terveysvalistus (raittiusvalistus 1900-luvun alussa)</a:t>
            </a:r>
          </a:p>
          <a:p>
            <a:pPr eaLnBrk="1" hangingPunct="1">
              <a:buClr>
                <a:srgbClr val="77B11F"/>
              </a:buClr>
            </a:pP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Kansakoululaitoksen kehittyminen</a:t>
            </a:r>
          </a:p>
          <a:p>
            <a:pPr eaLnBrk="1" hangingPunct="1">
              <a:buClr>
                <a:srgbClr val="77B11F"/>
              </a:buClr>
            </a:pP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Kouluterveydenhuollon käynnistyminen</a:t>
            </a:r>
          </a:p>
          <a:p>
            <a:pPr eaLnBrk="1" hangingPunct="1">
              <a:buClr>
                <a:srgbClr val="77B11F"/>
              </a:buClr>
            </a:pP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Terveystarkastukset</a:t>
            </a:r>
          </a:p>
          <a:p>
            <a:pPr>
              <a:buClr>
                <a:srgbClr val="77B11F"/>
              </a:buClr>
            </a:pP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Lastenneuvola (1922) » koko Suomen kattava neuvolajärjestelmä (1950-luvulla)</a:t>
            </a:r>
          </a:p>
          <a:p>
            <a:pPr eaLnBrk="1" hangingPunct="1">
              <a:buClr>
                <a:srgbClr val="77B11F"/>
              </a:buClr>
            </a:pPr>
            <a:r>
              <a:rPr lang="fi-FI" alt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okotukset, antibiootit</a:t>
            </a:r>
          </a:p>
          <a:p>
            <a:pPr eaLnBrk="1" hangingPunct="1">
              <a:buClr>
                <a:srgbClr val="77B11F"/>
              </a:buClr>
            </a:pPr>
            <a:r>
              <a:rPr lang="fi-FI" alt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erveydenhuollon ja lääketieteen kehitys</a:t>
            </a:r>
          </a:p>
          <a:p>
            <a:pPr>
              <a:buClr>
                <a:srgbClr val="77B11F"/>
              </a:buClr>
            </a:pPr>
            <a:r>
              <a:rPr lang="fi-FI" altLang="fi-FI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1972 kansanterveyslaki:</a:t>
            </a: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joka kuntaan terveyskeskus » terveyden edistäminen (</a:t>
            </a:r>
            <a:r>
              <a:rPr lang="fi-FI" altLang="fi-FI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promootio</a:t>
            </a: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sairauksien ehkäisy (</a:t>
            </a:r>
            <a:r>
              <a:rPr lang="fi-FI" altLang="fi-FI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preventio</a:t>
            </a: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Clr>
                <a:srgbClr val="77B11F"/>
              </a:buClr>
            </a:pP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1976: tupakkalaki</a:t>
            </a:r>
          </a:p>
          <a:p>
            <a:pPr eaLnBrk="1" hangingPunct="1"/>
            <a:endParaRPr lang="fi-FI" altLang="fi-FI" dirty="0" smtClean="0"/>
          </a:p>
        </p:txBody>
      </p:sp>
      <p:sp>
        <p:nvSpPr>
          <p:cNvPr id="4" name="Dian numeron paikkamerkki 3">
            <a:extLst>
              <a:ext uri="{FF2B5EF4-FFF2-40B4-BE49-F238E27FC236}">
                <a16:creationId xmlns="" xmlns:a16="http://schemas.microsoft.com/office/drawing/2014/main" id="{DC2E0CF8-39B1-429A-B67B-47EAC0D579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595438" y="6418264"/>
            <a:ext cx="2057400" cy="365125"/>
          </a:xfrm>
        </p:spPr>
        <p:txBody>
          <a:bodyPr/>
          <a:lstStyle/>
          <a:p>
            <a:pPr>
              <a:defRPr/>
            </a:pPr>
            <a:fld id="{E748993D-6F98-4028-8B7A-315119D910B9}" type="slidenum">
              <a:rPr lang="fi-FI"/>
              <a:pPr>
                <a:defRPr/>
              </a:pPr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856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Suomen terveydenhuoltojärjestelmän suuret haasteet: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Väestön ikääntyminen (huoltosuhde heikkenee, julkisen talouden menot kasvavat) </a:t>
            </a:r>
            <a:r>
              <a:rPr lang="fi-FI" alt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fi-FI" dirty="0" smtClean="0"/>
              <a:t> tavoitteena </a:t>
            </a:r>
            <a:r>
              <a:rPr lang="fi-FI" dirty="0" err="1" smtClean="0"/>
              <a:t>sosiaali</a:t>
            </a:r>
            <a:r>
              <a:rPr lang="fi-FI" dirty="0" smtClean="0"/>
              <a:t>- ja terveyspalveluiden tehostaminen</a:t>
            </a:r>
          </a:p>
          <a:p>
            <a:r>
              <a:rPr lang="fi-FI" dirty="0" smtClean="0"/>
              <a:t>Väestön kulttuurinen ja etninen moninaistuminen</a:t>
            </a:r>
          </a:p>
          <a:p>
            <a:r>
              <a:rPr lang="fi-FI" dirty="0" smtClean="0"/>
              <a:t>Väestön terveyserojen kasvaminen</a:t>
            </a:r>
          </a:p>
          <a:p>
            <a:r>
              <a:rPr lang="fi-FI" dirty="0" smtClean="0"/>
              <a:t>Ratkaisuna: </a:t>
            </a:r>
            <a:r>
              <a:rPr lang="fi-FI" b="1" dirty="0" err="1" smtClean="0"/>
              <a:t>Sote</a:t>
            </a:r>
            <a:r>
              <a:rPr lang="fi-FI" b="1" dirty="0" smtClean="0"/>
              <a:t>-uudistus</a:t>
            </a:r>
            <a:r>
              <a:rPr lang="fi-FI" dirty="0" smtClean="0"/>
              <a:t> </a:t>
            </a:r>
            <a:r>
              <a:rPr lang="fi-FI" dirty="0" smtClean="0">
                <a:hlinkClick r:id="rId2"/>
              </a:rPr>
              <a:t>http://alueuudistus.fi/mika-on-sote-uudistus</a:t>
            </a:r>
            <a:endParaRPr lang="fi-FI" dirty="0" smtClean="0"/>
          </a:p>
          <a:p>
            <a:r>
              <a:rPr lang="fi-FI" dirty="0" smtClean="0"/>
              <a:t>Mikä on </a:t>
            </a:r>
            <a:r>
              <a:rPr lang="fi-FI" dirty="0" err="1" smtClean="0"/>
              <a:t>Sote</a:t>
            </a:r>
            <a:r>
              <a:rPr lang="fi-FI" dirty="0" smtClean="0"/>
              <a:t>-uudistus? </a:t>
            </a:r>
            <a:r>
              <a:rPr lang="fi-FI" dirty="0" smtClean="0">
                <a:hlinkClick r:id="rId3"/>
              </a:rPr>
              <a:t>https://www.youtube.com/watch?v=giAVwe66c7s</a:t>
            </a:r>
            <a:endParaRPr lang="fi-FI" dirty="0" smtClean="0"/>
          </a:p>
          <a:p>
            <a:r>
              <a:rPr lang="fi-FI" dirty="0" smtClean="0">
                <a:hlinkClick r:id="rId4"/>
              </a:rPr>
              <a:t>https://www.youtube.com/watch?v=zTu_l9MYQPI</a:t>
            </a:r>
            <a:endParaRPr lang="fi-FI" dirty="0" smtClean="0"/>
          </a:p>
          <a:p>
            <a:r>
              <a:rPr lang="fi-FI" dirty="0" smtClean="0">
                <a:hlinkClick r:id="rId5"/>
              </a:rPr>
              <a:t>https://www.youtube.com/watch?v=SsVrvFGWVCY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533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02F2D951-302F-4AC6-8AA3-638EA7FC7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320" y="477839"/>
            <a:ext cx="5041900" cy="7461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fi-FI" b="1" dirty="0"/>
              <a:t>Suomen terveys- ja sosiaalipalvelujen historiaa</a:t>
            </a:r>
          </a:p>
        </p:txBody>
      </p:sp>
      <p:pic>
        <p:nvPicPr>
          <p:cNvPr id="14339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91" y="1840858"/>
            <a:ext cx="11498772" cy="455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ian numeron paikkamerkki 4">
            <a:extLst>
              <a:ext uri="{FF2B5EF4-FFF2-40B4-BE49-F238E27FC236}">
                <a16:creationId xmlns="" xmlns:a16="http://schemas.microsoft.com/office/drawing/2014/main" id="{2CD41B6F-A904-4415-B877-7D45619739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595438" y="6394451"/>
            <a:ext cx="2057400" cy="365125"/>
          </a:xfrm>
        </p:spPr>
        <p:txBody>
          <a:bodyPr/>
          <a:lstStyle/>
          <a:p>
            <a:pPr>
              <a:defRPr/>
            </a:pPr>
            <a:fld id="{1CA59DE3-4C29-4517-9BD7-8796E61478FA}" type="slidenum">
              <a:rPr lang="fi-FI"/>
              <a:pPr>
                <a:defRPr/>
              </a:pPr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252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18DF3DC4-206F-4546-9EAD-0C430F36D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49" y="703264"/>
            <a:ext cx="5041900" cy="7461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fi-FI" b="1" dirty="0"/>
              <a:t>Suomen terveys- ja sosiaalipalvelujen historiaa</a:t>
            </a:r>
          </a:p>
        </p:txBody>
      </p:sp>
      <p:pic>
        <p:nvPicPr>
          <p:cNvPr id="1536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48" y="2018270"/>
            <a:ext cx="10029325" cy="45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ian numeron paikkamerkki 4">
            <a:extLst>
              <a:ext uri="{FF2B5EF4-FFF2-40B4-BE49-F238E27FC236}">
                <a16:creationId xmlns="" xmlns:a16="http://schemas.microsoft.com/office/drawing/2014/main" id="{933C138B-D2F5-4293-BD9D-D736509048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595438" y="6411914"/>
            <a:ext cx="2057400" cy="365125"/>
          </a:xfrm>
        </p:spPr>
        <p:txBody>
          <a:bodyPr/>
          <a:lstStyle/>
          <a:p>
            <a:pPr>
              <a:defRPr/>
            </a:pPr>
            <a:fld id="{28BCC2A9-57DC-4C63-A6AA-18C5AC956858}" type="slidenum">
              <a:rPr lang="fi-FI"/>
              <a:pPr>
                <a:defRPr/>
              </a:pPr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827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224</Words>
  <Application>Microsoft Office PowerPoint</Application>
  <PresentationFormat>Laajakuva</PresentationFormat>
  <Paragraphs>41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Office-teema</vt:lpstr>
      <vt:lpstr> Terveys- ja sosiaalipalvelujen kehitys Suomessa</vt:lpstr>
      <vt:lpstr>Kansanterveystyön kehitys Suomessa</vt:lpstr>
      <vt:lpstr> Kansanterveystyön kehitys Suomessa 1800-luvulla </vt:lpstr>
      <vt:lpstr>Kansanterveystyön kehitys Suomessa 1900-luvulla</vt:lpstr>
      <vt:lpstr>Suomen terveydenhuoltojärjestelmän suuret haasteet:</vt:lpstr>
      <vt:lpstr>Suomen terveys- ja sosiaalipalvelujen historiaa</vt:lpstr>
      <vt:lpstr>Suomen terveys- ja sosiaalipalvelujen historiaa</vt:lpstr>
    </vt:vector>
  </TitlesOfParts>
  <Company>Rauman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Tuuli-Maaria Niskanen</dc:creator>
  <cp:lastModifiedBy>oppilas lukio</cp:lastModifiedBy>
  <cp:revision>9</cp:revision>
  <dcterms:created xsi:type="dcterms:W3CDTF">2018-04-13T07:26:05Z</dcterms:created>
  <dcterms:modified xsi:type="dcterms:W3CDTF">2018-08-08T07:21:16Z</dcterms:modified>
</cp:coreProperties>
</file>