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5149-7089-4725-B7F9-CD7865B92AE6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5B4E-858C-4367-B299-15415A2AE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728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5149-7089-4725-B7F9-CD7865B92AE6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5B4E-858C-4367-B299-15415A2AE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806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5149-7089-4725-B7F9-CD7865B92AE6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5B4E-858C-4367-B299-15415A2AE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423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5149-7089-4725-B7F9-CD7865B92AE6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5B4E-858C-4367-B299-15415A2AE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959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5149-7089-4725-B7F9-CD7865B92AE6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5B4E-858C-4367-B299-15415A2AE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64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5149-7089-4725-B7F9-CD7865B92AE6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5B4E-858C-4367-B299-15415A2AE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872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5149-7089-4725-B7F9-CD7865B92AE6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5B4E-858C-4367-B299-15415A2AE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35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5149-7089-4725-B7F9-CD7865B92AE6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5B4E-858C-4367-B299-15415A2AE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431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5149-7089-4725-B7F9-CD7865B92AE6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5B4E-858C-4367-B299-15415A2AE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9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5149-7089-4725-B7F9-CD7865B92AE6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5B4E-858C-4367-B299-15415A2AE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632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5149-7089-4725-B7F9-CD7865B92AE6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5B4E-858C-4367-B299-15415A2AE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808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E5149-7089-4725-B7F9-CD7865B92AE6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55B4E-858C-4367-B299-15415A2AE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710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pPr lvl="0"/>
            <a:r>
              <a:rPr lang="fi-FI" sz="2800" b="1" dirty="0" smtClean="0"/>
              <a:t/>
            </a:r>
            <a:br>
              <a:rPr lang="fi-FI" sz="2800" b="1" dirty="0" smtClean="0"/>
            </a:br>
            <a:r>
              <a:rPr lang="fi-FI" sz="3100" b="1" dirty="0" smtClean="0"/>
              <a:t>Primitiiviset heimot</a:t>
            </a:r>
            <a:br>
              <a:rPr lang="fi-FI" sz="3100" b="1" dirty="0" smtClean="0"/>
            </a:br>
            <a:endParaRPr lang="fi-FI" sz="31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639762"/>
          </a:xfrm>
        </p:spPr>
        <p:txBody>
          <a:bodyPr>
            <a:noAutofit/>
          </a:bodyPr>
          <a:lstStyle/>
          <a:p>
            <a:pPr lvl="0"/>
            <a:r>
              <a:rPr lang="fi-FI" sz="2000" dirty="0"/>
              <a:t>Sairauden syy / aiheuttaja</a:t>
            </a:r>
          </a:p>
          <a:p>
            <a:r>
              <a:rPr lang="fi-FI" sz="2000" dirty="0" smtClean="0"/>
              <a:t> </a:t>
            </a:r>
            <a:endParaRPr lang="fi-FI" sz="20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7504" y="1556792"/>
            <a:ext cx="4464496" cy="5043086"/>
          </a:xfrm>
        </p:spPr>
        <p:txBody>
          <a:bodyPr/>
          <a:lstStyle/>
          <a:p>
            <a:pPr lvl="0"/>
            <a:r>
              <a:rPr lang="fi-FI" sz="1800" dirty="0" smtClean="0"/>
              <a:t>Spiritualistiset  / </a:t>
            </a:r>
            <a:r>
              <a:rPr lang="fi-FI" sz="1800" dirty="0" err="1" smtClean="0"/>
              <a:t>Demonologiset</a:t>
            </a:r>
            <a:r>
              <a:rPr lang="fi-FI" sz="1800" dirty="0" smtClean="0"/>
              <a:t> selitysmallit; yliluonnollisuus läsnä kaikessa</a:t>
            </a:r>
          </a:p>
          <a:p>
            <a:pPr lvl="0"/>
            <a:r>
              <a:rPr lang="fi-FI" sz="1800" dirty="0" smtClean="0"/>
              <a:t>Pahat henget, vihaiset esi-isät, kirous, demonien kosto,  tabujen rikkominen</a:t>
            </a:r>
          </a:p>
          <a:p>
            <a:pPr lvl="0"/>
            <a:r>
              <a:rPr lang="fi-FI" sz="1800" dirty="0" smtClean="0"/>
              <a:t>Tapettujen eläinten / taisteluissa kuolleiden vihamieliset henget kostavat</a:t>
            </a:r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90789" y="1124744"/>
            <a:ext cx="4041775" cy="639762"/>
          </a:xfrm>
        </p:spPr>
        <p:txBody>
          <a:bodyPr>
            <a:normAutofit fontScale="92500" lnSpcReduction="20000"/>
          </a:bodyPr>
          <a:lstStyle/>
          <a:p>
            <a:pPr lvl="0"/>
            <a:endParaRPr lang="fi-FI" sz="2000" dirty="0" smtClean="0"/>
          </a:p>
          <a:p>
            <a:pPr lvl="0"/>
            <a:r>
              <a:rPr lang="fi-FI" sz="2200" dirty="0" smtClean="0"/>
              <a:t>Hoitotoimenpiteet </a:t>
            </a:r>
            <a:r>
              <a:rPr lang="fi-FI" sz="2200" dirty="0"/>
              <a:t>– kuka hoitaa</a:t>
            </a:r>
          </a:p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90789" y="1556792"/>
            <a:ext cx="4345707" cy="5043086"/>
          </a:xfrm>
        </p:spPr>
        <p:txBody>
          <a:bodyPr/>
          <a:lstStyle/>
          <a:p>
            <a:pPr lvl="0"/>
            <a:r>
              <a:rPr lang="fi-FI" sz="1800" b="0" dirty="0" smtClean="0"/>
              <a:t>Shamaani, noita, poppamies</a:t>
            </a:r>
          </a:p>
          <a:p>
            <a:pPr lvl="0"/>
            <a:r>
              <a:rPr lang="fi-FI" sz="1800" b="0" dirty="0" smtClean="0"/>
              <a:t>Henkien lepyttely, uhraus, loitsut, manaus, tanssit</a:t>
            </a:r>
          </a:p>
          <a:p>
            <a:pPr lvl="0"/>
            <a:r>
              <a:rPr lang="fi-FI" sz="1800" b="0" dirty="0" smtClean="0"/>
              <a:t>Maagiset menetelmät, parantavat yrtit, suojaavat amuletit</a:t>
            </a:r>
          </a:p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12976"/>
            <a:ext cx="2555776" cy="353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0874"/>
            <a:ext cx="2350543" cy="28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85206"/>
            <a:ext cx="2593580" cy="274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984" y="0"/>
            <a:ext cx="1086570" cy="108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7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fi-FI" sz="2800" b="1" dirty="0" err="1" smtClean="0"/>
              <a:t>Teogeeninen</a:t>
            </a:r>
            <a:r>
              <a:rPr lang="fi-FI" sz="2800" b="1" dirty="0" smtClean="0"/>
              <a:t> käsitys;</a:t>
            </a:r>
            <a:br>
              <a:rPr lang="fi-FI" sz="2800" b="1" dirty="0" smtClean="0"/>
            </a:br>
            <a:r>
              <a:rPr lang="fi-FI" sz="2800" b="1" dirty="0" smtClean="0"/>
              <a:t>Kristinusko</a:t>
            </a:r>
            <a:endParaRPr lang="fi-FI" sz="2800" b="1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95536" y="2032646"/>
            <a:ext cx="4040188" cy="639762"/>
          </a:xfrm>
        </p:spPr>
        <p:txBody>
          <a:bodyPr>
            <a:normAutofit/>
          </a:bodyPr>
          <a:lstStyle/>
          <a:p>
            <a:r>
              <a:rPr lang="fi-FI" sz="2000" dirty="0" smtClean="0"/>
              <a:t>Sairauden syy / aiheuttaja</a:t>
            </a:r>
            <a:endParaRPr lang="fi-FI" sz="20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7544" y="2708920"/>
            <a:ext cx="4040188" cy="3951288"/>
          </a:xfrm>
        </p:spPr>
        <p:txBody>
          <a:bodyPr>
            <a:normAutofit/>
          </a:bodyPr>
          <a:lstStyle/>
          <a:p>
            <a:r>
              <a:rPr lang="fi-FI" sz="1800" dirty="0" smtClean="0"/>
              <a:t>Moraaliset ja uskonnolliset selitykset</a:t>
            </a:r>
          </a:p>
          <a:p>
            <a:r>
              <a:rPr lang="fi-FI" sz="1800" dirty="0" smtClean="0"/>
              <a:t>Sairaus on synnin palkka, Jumalan rangaistus</a:t>
            </a:r>
            <a:endParaRPr lang="fi-FI" sz="18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932040" y="1918222"/>
            <a:ext cx="4041775" cy="639762"/>
          </a:xfrm>
        </p:spPr>
        <p:txBody>
          <a:bodyPr>
            <a:normAutofit/>
          </a:bodyPr>
          <a:lstStyle/>
          <a:p>
            <a:r>
              <a:rPr lang="fi-FI" sz="2000" dirty="0" smtClean="0"/>
              <a:t>Hoitotoimenpiteet – kuka hoitaa </a:t>
            </a:r>
            <a:endParaRPr lang="fi-FI" sz="2000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860032" y="2648252"/>
            <a:ext cx="4041775" cy="3951288"/>
          </a:xfrm>
        </p:spPr>
        <p:txBody>
          <a:bodyPr>
            <a:normAutofit/>
          </a:bodyPr>
          <a:lstStyle/>
          <a:p>
            <a:r>
              <a:rPr lang="fi-FI" sz="1800" dirty="0" smtClean="0"/>
              <a:t>Pappi</a:t>
            </a:r>
          </a:p>
          <a:p>
            <a:r>
              <a:rPr lang="fi-FI" sz="1800" dirty="0" smtClean="0"/>
              <a:t>Uskonnolliset menot, rukous, katumus, kilvoittelu, uhraaminen</a:t>
            </a:r>
            <a:endParaRPr lang="fi-FI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"/>
            <a:ext cx="1640021" cy="223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691" y="3922704"/>
            <a:ext cx="2415217" cy="140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96" y="147"/>
            <a:ext cx="2841104" cy="189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8475"/>
            <a:ext cx="4231020" cy="26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642" y="3922704"/>
            <a:ext cx="1661158" cy="290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691" y="5325088"/>
            <a:ext cx="2336409" cy="153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7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fi-FI" sz="2800" b="1" dirty="0" err="1" smtClean="0"/>
              <a:t>Humoraalioppi</a:t>
            </a:r>
            <a:r>
              <a:rPr lang="fi-FI" sz="2800" dirty="0" smtClean="0"/>
              <a:t> </a:t>
            </a:r>
            <a:r>
              <a:rPr lang="fi-FI" sz="1800" dirty="0" smtClean="0"/>
              <a:t>500 eaa-1500 jaa</a:t>
            </a:r>
            <a:endParaRPr lang="fi-FI" sz="18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95536" y="836712"/>
            <a:ext cx="4040188" cy="639762"/>
          </a:xfrm>
        </p:spPr>
        <p:txBody>
          <a:bodyPr>
            <a:normAutofit/>
          </a:bodyPr>
          <a:lstStyle/>
          <a:p>
            <a:r>
              <a:rPr lang="fi-FI" sz="2000" dirty="0" smtClean="0"/>
              <a:t>Sairauden syy / aiheuttaja</a:t>
            </a:r>
            <a:endParaRPr lang="fi-FI" sz="20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95536" y="1556792"/>
            <a:ext cx="4040188" cy="3951288"/>
          </a:xfrm>
        </p:spPr>
        <p:txBody>
          <a:bodyPr>
            <a:normAutofit/>
          </a:bodyPr>
          <a:lstStyle/>
          <a:p>
            <a:r>
              <a:rPr lang="fi-FI" sz="1800" dirty="0" smtClean="0"/>
              <a:t>Luonnonilmiöt selittävät sairautta</a:t>
            </a:r>
          </a:p>
          <a:p>
            <a:r>
              <a:rPr lang="fi-FI" sz="1800" dirty="0" smtClean="0"/>
              <a:t>Kehon nesteiden (veri, lima, musta ja keltainen sappi) epätasapaino</a:t>
            </a:r>
          </a:p>
          <a:p>
            <a:r>
              <a:rPr lang="fi-FI" sz="1800" dirty="0" smtClean="0"/>
              <a:t>Uskonnon ja lääketieteen erottaminen</a:t>
            </a:r>
          </a:p>
          <a:p>
            <a:r>
              <a:rPr lang="fi-FI" sz="1800" dirty="0" smtClean="0"/>
              <a:t>Keskiajalla astrologia, taivaankappaleet, tähtiin kirjoitettu</a:t>
            </a:r>
            <a:endParaRPr lang="fi-FI" sz="18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742490" y="1772816"/>
            <a:ext cx="4041775" cy="639762"/>
          </a:xfrm>
        </p:spPr>
        <p:txBody>
          <a:bodyPr>
            <a:normAutofit/>
          </a:bodyPr>
          <a:lstStyle/>
          <a:p>
            <a:r>
              <a:rPr lang="fi-FI" sz="2000" dirty="0" smtClean="0"/>
              <a:t>Hoitotoimenpiteet – kuka hoitaa</a:t>
            </a:r>
            <a:endParaRPr lang="fi-FI" sz="2000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4008" y="2564904"/>
            <a:ext cx="4041775" cy="3951288"/>
          </a:xfrm>
        </p:spPr>
        <p:txBody>
          <a:bodyPr>
            <a:normAutofit/>
          </a:bodyPr>
          <a:lstStyle/>
          <a:p>
            <a:r>
              <a:rPr lang="fi-FI" sz="1800" dirty="0" smtClean="0"/>
              <a:t>Lääkäri</a:t>
            </a:r>
          </a:p>
          <a:p>
            <a:r>
              <a:rPr lang="fi-FI" sz="1800" dirty="0" smtClean="0"/>
              <a:t>Nesteiden tasapaino: veren vuodattaminen, oksetus- ja ulostuslääkkeet, hikoiluttaminen, peräruiske, kuppaus, suoneniskentä, pään ajelu, aivastuspulveri</a:t>
            </a:r>
          </a:p>
          <a:p>
            <a:r>
              <a:rPr lang="fi-FI" sz="1800" dirty="0" smtClean="0"/>
              <a:t>Asuntojen savustaminen</a:t>
            </a:r>
          </a:p>
          <a:p>
            <a:r>
              <a:rPr lang="fi-FI" sz="1800" dirty="0" smtClean="0"/>
              <a:t>Elohopea, </a:t>
            </a:r>
            <a:r>
              <a:rPr lang="fi-FI" sz="1800" dirty="0" err="1" smtClean="0"/>
              <a:t>opium</a:t>
            </a:r>
            <a:endParaRPr lang="fi-FI" sz="1800" dirty="0" smtClean="0"/>
          </a:p>
          <a:p>
            <a:r>
              <a:rPr lang="fi-FI" sz="1800" dirty="0" smtClean="0"/>
              <a:t>Yrtit, koiruoho, saniainen</a:t>
            </a:r>
          </a:p>
          <a:p>
            <a:r>
              <a:rPr lang="fi-FI" sz="1800" dirty="0" smtClean="0"/>
              <a:t>Kaukoputkella ennustettiin sairauksia</a:t>
            </a:r>
          </a:p>
          <a:p>
            <a:r>
              <a:rPr lang="fi-FI" sz="1800" dirty="0" smtClean="0"/>
              <a:t>Rukous, rippi, paasto</a:t>
            </a:r>
            <a:endParaRPr lang="fi-FI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23" y="3473624"/>
            <a:ext cx="3384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551793" cy="170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5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fi-FI" sz="2800" b="1" dirty="0" err="1" smtClean="0"/>
              <a:t>Miasma</a:t>
            </a:r>
            <a:r>
              <a:rPr lang="fi-FI" sz="2800" b="1" dirty="0" smtClean="0"/>
              <a:t> teoria </a:t>
            </a:r>
            <a:endParaRPr lang="fi-FI" sz="2800" b="1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639762"/>
          </a:xfrm>
        </p:spPr>
        <p:txBody>
          <a:bodyPr>
            <a:normAutofit/>
          </a:bodyPr>
          <a:lstStyle/>
          <a:p>
            <a:r>
              <a:rPr lang="fi-FI" sz="2000" dirty="0" smtClean="0"/>
              <a:t>Sairauden syy / aiheuttaja</a:t>
            </a:r>
            <a:endParaRPr lang="fi-FI" sz="20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3528" y="1628800"/>
            <a:ext cx="4040188" cy="3951288"/>
          </a:xfrm>
        </p:spPr>
        <p:txBody>
          <a:bodyPr>
            <a:normAutofit/>
          </a:bodyPr>
          <a:lstStyle/>
          <a:p>
            <a:r>
              <a:rPr lang="fi-FI" sz="1800" dirty="0" smtClean="0"/>
              <a:t>Ilman myrkyllinen ominaisuus</a:t>
            </a:r>
          </a:p>
          <a:p>
            <a:r>
              <a:rPr lang="fi-FI" sz="1800" dirty="0" smtClean="0"/>
              <a:t>Sairauden siemen ilman, tuulen, sumun ja pahojen hajujen mukana &gt; elämännesteet sekaisin</a:t>
            </a:r>
          </a:p>
          <a:p>
            <a:r>
              <a:rPr lang="fi-FI" sz="1800" dirty="0" smtClean="0"/>
              <a:t>Ympäristön jätteet</a:t>
            </a:r>
          </a:p>
          <a:p>
            <a:endParaRPr lang="fi-FI" sz="18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567088" y="908720"/>
            <a:ext cx="4041775" cy="639762"/>
          </a:xfrm>
        </p:spPr>
        <p:txBody>
          <a:bodyPr>
            <a:normAutofit/>
          </a:bodyPr>
          <a:lstStyle/>
          <a:p>
            <a:r>
              <a:rPr lang="fi-FI" sz="2000" dirty="0" smtClean="0"/>
              <a:t>Hoitotoimenpiteet – kuka hoitaa</a:t>
            </a:r>
            <a:endParaRPr lang="fi-FI" sz="2000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760912" y="1565293"/>
            <a:ext cx="4041775" cy="3951288"/>
          </a:xfrm>
        </p:spPr>
        <p:txBody>
          <a:bodyPr>
            <a:normAutofit/>
          </a:bodyPr>
          <a:lstStyle/>
          <a:p>
            <a:r>
              <a:rPr lang="fi-FI" sz="1800" dirty="0" smtClean="0"/>
              <a:t>Lääkäri</a:t>
            </a:r>
          </a:p>
          <a:p>
            <a:r>
              <a:rPr lang="fi-FI" sz="1800" dirty="0" smtClean="0"/>
              <a:t>Asuntojen savustaminen rikillä, hajusteet, kokkojen polttaminen</a:t>
            </a:r>
          </a:p>
          <a:p>
            <a:r>
              <a:rPr lang="fi-FI" sz="1800" dirty="0" smtClean="0"/>
              <a:t>Ruokavalio, liikunta, nukkuminen/valvominen, aineenvaihdunta, tunnetilat</a:t>
            </a:r>
          </a:p>
          <a:p>
            <a:r>
              <a:rPr lang="fi-FI" sz="1800" dirty="0" smtClean="0"/>
              <a:t>Sairaiden rankaisu, karkottaminen</a:t>
            </a:r>
            <a:endParaRPr lang="fi-FI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40937"/>
            <a:ext cx="4357844" cy="327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99" y="3749490"/>
            <a:ext cx="2371083" cy="30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7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fi-FI" sz="2800" b="1" dirty="0" err="1" smtClean="0"/>
              <a:t>Solidaaripatologinen</a:t>
            </a:r>
            <a:r>
              <a:rPr lang="fi-FI" sz="2800" b="1" dirty="0" smtClean="0"/>
              <a:t> tautikäsitys</a:t>
            </a:r>
            <a:r>
              <a:rPr lang="fi-FI" sz="2800" dirty="0" smtClean="0"/>
              <a:t> </a:t>
            </a:r>
            <a:r>
              <a:rPr lang="fi-FI" sz="1800" dirty="0" smtClean="0"/>
              <a:t>1400 </a:t>
            </a:r>
            <a:r>
              <a:rPr lang="fi-FI" sz="1800" dirty="0" smtClean="0">
                <a:sym typeface="Wingdings" panose="05000000000000000000" pitchFamily="2" charset="2"/>
              </a:rPr>
              <a:t></a:t>
            </a:r>
            <a:endParaRPr lang="fi-FI" sz="1800" b="1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639762"/>
          </a:xfrm>
        </p:spPr>
        <p:txBody>
          <a:bodyPr>
            <a:normAutofit/>
          </a:bodyPr>
          <a:lstStyle/>
          <a:p>
            <a:r>
              <a:rPr lang="fi-FI" sz="2000" dirty="0" smtClean="0"/>
              <a:t>Sairauden syy / aiheuttaja</a:t>
            </a:r>
            <a:endParaRPr lang="fi-FI" sz="20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61789" y="1700808"/>
            <a:ext cx="4040188" cy="3951288"/>
          </a:xfrm>
        </p:spPr>
        <p:txBody>
          <a:bodyPr>
            <a:normAutofit/>
          </a:bodyPr>
          <a:lstStyle/>
          <a:p>
            <a:r>
              <a:rPr lang="fi-FI" sz="1800" dirty="0" smtClean="0"/>
              <a:t>Sairaudet näkyvät kudoksissa ja elimissä</a:t>
            </a:r>
          </a:p>
          <a:p>
            <a:r>
              <a:rPr lang="fi-FI" sz="1800" dirty="0" smtClean="0"/>
              <a:t>Jokainen tauti aiheuttaa omanlaisiaan muutoksia</a:t>
            </a:r>
          </a:p>
          <a:p>
            <a:r>
              <a:rPr lang="fi-FI" sz="1800" dirty="0" smtClean="0"/>
              <a:t>Ruumiinavaukset, valomikroskooppi </a:t>
            </a:r>
            <a:r>
              <a:rPr lang="fi-FI" sz="1800" dirty="0" smtClean="0">
                <a:sym typeface="Wingdings" panose="05000000000000000000" pitchFamily="2" charset="2"/>
              </a:rPr>
              <a:t> kliinisen lääketieteen alku</a:t>
            </a:r>
            <a:endParaRPr lang="fi-FI" sz="18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4008" y="1052736"/>
            <a:ext cx="4041775" cy="639762"/>
          </a:xfrm>
        </p:spPr>
        <p:txBody>
          <a:bodyPr>
            <a:normAutofit/>
          </a:bodyPr>
          <a:lstStyle/>
          <a:p>
            <a:r>
              <a:rPr lang="fi-FI" sz="2000" dirty="0" smtClean="0"/>
              <a:t>Hoitotoimenpiteet – kuka hoitaa</a:t>
            </a:r>
            <a:endParaRPr lang="fi-FI" sz="2000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716016" y="1772816"/>
            <a:ext cx="4041775" cy="3951288"/>
          </a:xfrm>
        </p:spPr>
        <p:txBody>
          <a:bodyPr>
            <a:normAutofit/>
          </a:bodyPr>
          <a:lstStyle/>
          <a:p>
            <a:r>
              <a:rPr lang="fi-FI" sz="1800" dirty="0" smtClean="0"/>
              <a:t>Lääkäri</a:t>
            </a:r>
          </a:p>
          <a:p>
            <a:pPr lvl="0"/>
            <a:r>
              <a:rPr lang="fi-FI" sz="1800" dirty="0">
                <a:solidFill>
                  <a:prstClr val="black"/>
                </a:solidFill>
              </a:rPr>
              <a:t>Erilaisia sairauksia &gt; hoito vaatii sairauden </a:t>
            </a:r>
            <a:r>
              <a:rPr lang="fi-FI" sz="1800" dirty="0" smtClean="0">
                <a:solidFill>
                  <a:prstClr val="black"/>
                </a:solidFill>
              </a:rPr>
              <a:t>tunnistamisen</a:t>
            </a:r>
            <a:endParaRPr lang="fi-FI" sz="1800" dirty="0" smtClean="0"/>
          </a:p>
          <a:p>
            <a:r>
              <a:rPr lang="fi-FI" sz="1800" dirty="0" smtClean="0"/>
              <a:t>1600-luvulta potilaan tutkimista</a:t>
            </a:r>
          </a:p>
          <a:p>
            <a:r>
              <a:rPr lang="fi-FI" sz="1800" dirty="0" smtClean="0"/>
              <a:t>Yksilöllinen sopeutumiskyky vaikuttaa ilmaantumiseen</a:t>
            </a:r>
            <a:endParaRPr lang="fi-FI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44" y="3700639"/>
            <a:ext cx="4071632" cy="304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20072" y="3705541"/>
            <a:ext cx="1578681" cy="315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51439"/>
            <a:ext cx="1860798" cy="34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03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676456" cy="778098"/>
          </a:xfrm>
        </p:spPr>
        <p:txBody>
          <a:bodyPr>
            <a:normAutofit/>
          </a:bodyPr>
          <a:lstStyle/>
          <a:p>
            <a:r>
              <a:rPr lang="fi-FI" sz="2800" b="1" dirty="0" smtClean="0"/>
              <a:t>                 Etiologinen taudinmääritys; syyoppi </a:t>
            </a:r>
            <a:r>
              <a:rPr lang="fi-FI" sz="2000" dirty="0" smtClean="0"/>
              <a:t>1800-l </a:t>
            </a:r>
            <a:r>
              <a:rPr lang="fi-FI" sz="2000" dirty="0" smtClean="0">
                <a:sym typeface="Wingdings" panose="05000000000000000000" pitchFamily="2" charset="2"/>
              </a:rPr>
              <a:t></a:t>
            </a:r>
            <a:endParaRPr lang="fi-FI" sz="28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7544" y="948880"/>
            <a:ext cx="4040188" cy="639762"/>
          </a:xfrm>
        </p:spPr>
        <p:txBody>
          <a:bodyPr>
            <a:normAutofit/>
          </a:bodyPr>
          <a:lstStyle/>
          <a:p>
            <a:r>
              <a:rPr lang="fi-FI" sz="2000" dirty="0" smtClean="0"/>
              <a:t>Sairauden syy / aiheuttaja</a:t>
            </a:r>
            <a:endParaRPr lang="fi-FI" sz="20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7504" y="1628800"/>
            <a:ext cx="4040188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b="1" dirty="0" smtClean="0"/>
              <a:t>Spesifinen etiologia; </a:t>
            </a:r>
            <a:r>
              <a:rPr lang="fi-FI" sz="1800" dirty="0" smtClean="0"/>
              <a:t>jokaiselle taudille yksi syy</a:t>
            </a:r>
          </a:p>
          <a:p>
            <a:pPr>
              <a:buFont typeface="Arial" charset="0"/>
              <a:buChar char="•"/>
            </a:pPr>
            <a:r>
              <a:rPr lang="fi-FI" sz="1800" dirty="0" smtClean="0"/>
              <a:t>Mikrobit selittää tartuntataudit</a:t>
            </a:r>
          </a:p>
          <a:p>
            <a:pPr>
              <a:buFont typeface="Arial" charset="0"/>
              <a:buChar char="•"/>
            </a:pPr>
            <a:r>
              <a:rPr lang="fi-FI" sz="1800" dirty="0" smtClean="0"/>
              <a:t>Sisätautien olemus</a:t>
            </a:r>
          </a:p>
          <a:p>
            <a:pPr>
              <a:buFont typeface="Arial" charset="0"/>
              <a:buChar char="•"/>
            </a:pPr>
            <a:r>
              <a:rPr lang="fi-FI" sz="1800" dirty="0" smtClean="0"/>
              <a:t>Elektronimikroskooppi</a:t>
            </a:r>
            <a:endParaRPr lang="fi-FI" sz="1800" dirty="0"/>
          </a:p>
          <a:p>
            <a:pPr marL="0" indent="0">
              <a:buNone/>
            </a:pPr>
            <a:r>
              <a:rPr lang="fi-FI" sz="1800" b="1" dirty="0" smtClean="0"/>
              <a:t>Multietiologinen malli; </a:t>
            </a:r>
            <a:r>
              <a:rPr lang="fi-FI" sz="1800" dirty="0" smtClean="0"/>
              <a:t>yhdellä taudilla useampia syitä</a:t>
            </a:r>
          </a:p>
          <a:p>
            <a:pPr>
              <a:buFont typeface="Arial" charset="0"/>
              <a:buChar char="•"/>
            </a:pPr>
            <a:r>
              <a:rPr lang="fi-FI" sz="1800" dirty="0" smtClean="0"/>
              <a:t>Riskitekijät: perimä – ympäristö – elintavat</a:t>
            </a:r>
          </a:p>
          <a:p>
            <a:pPr>
              <a:buFont typeface="Wingdings"/>
              <a:buChar char="à"/>
            </a:pPr>
            <a:r>
              <a:rPr lang="fi-FI" sz="1800" dirty="0" smtClean="0">
                <a:sym typeface="Wingdings" panose="05000000000000000000" pitchFamily="2" charset="2"/>
              </a:rPr>
              <a:t>Selittää elintapa-sairauksia, kansantauteja</a:t>
            </a:r>
          </a:p>
          <a:p>
            <a:pPr marL="0" indent="0">
              <a:buNone/>
            </a:pPr>
            <a:endParaRPr lang="fi-FI" sz="1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sz="1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sz="1800" dirty="0" smtClean="0">
                <a:sym typeface="Wingdings" panose="05000000000000000000" pitchFamily="2" charset="2"/>
              </a:rPr>
              <a:t> Geneettinen selitysmalli</a:t>
            </a:r>
          </a:p>
          <a:p>
            <a:pPr marL="0" indent="0">
              <a:buNone/>
            </a:pPr>
            <a:endParaRPr lang="fi-FI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sz="1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712568" y="948880"/>
            <a:ext cx="4041775" cy="639762"/>
          </a:xfrm>
        </p:spPr>
        <p:txBody>
          <a:bodyPr>
            <a:normAutofit/>
          </a:bodyPr>
          <a:lstStyle/>
          <a:p>
            <a:r>
              <a:rPr lang="fi-FI" sz="2000" dirty="0" smtClean="0"/>
              <a:t>Hoitotoimenpiteet – kuka hoitaa</a:t>
            </a:r>
            <a:endParaRPr lang="fi-FI" sz="2000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4767" y="1628800"/>
            <a:ext cx="4392488" cy="4392488"/>
          </a:xfrm>
        </p:spPr>
        <p:txBody>
          <a:bodyPr>
            <a:normAutofit/>
          </a:bodyPr>
          <a:lstStyle/>
          <a:p>
            <a:r>
              <a:rPr lang="fi-FI" sz="1800" dirty="0" smtClean="0"/>
              <a:t>Lääkäri, erikoislääkäri</a:t>
            </a:r>
          </a:p>
          <a:p>
            <a:r>
              <a:rPr lang="fi-FI" sz="1800" dirty="0" smtClean="0"/>
              <a:t>Hygienia, rokotukset, lääkeaineet </a:t>
            </a:r>
            <a:r>
              <a:rPr lang="fi-FI" sz="1800" dirty="0"/>
              <a:t>(</a:t>
            </a:r>
            <a:r>
              <a:rPr lang="fi-FI" sz="1800" dirty="0" smtClean="0"/>
              <a:t>penisilliini 1928)</a:t>
            </a:r>
          </a:p>
          <a:p>
            <a:pPr>
              <a:buFont typeface="Arial" charset="0"/>
              <a:buChar char="•"/>
            </a:pPr>
            <a:r>
              <a:rPr lang="fi-FI" sz="1800" dirty="0" smtClean="0"/>
              <a:t>Hoitomenetelmien valinnassa huomioidaan kokonaisuus</a:t>
            </a:r>
          </a:p>
          <a:p>
            <a:pPr>
              <a:buFont typeface="Arial" charset="0"/>
              <a:buChar char="•"/>
            </a:pPr>
            <a:endParaRPr lang="fi-FI" sz="1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267744" cy="112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3694314"/>
            <a:ext cx="5051083" cy="301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6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334</Words>
  <Application>Microsoft Office PowerPoint</Application>
  <PresentationFormat>Näytössä katseltava diaesitys (4:3)</PresentationFormat>
  <Paragraphs>69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Office-teema</vt:lpstr>
      <vt:lpstr> Primitiiviset heimot </vt:lpstr>
      <vt:lpstr>Teogeeninen käsitys; Kristinusko</vt:lpstr>
      <vt:lpstr>Humoraalioppi 500 eaa-1500 jaa</vt:lpstr>
      <vt:lpstr>Miasma teoria </vt:lpstr>
      <vt:lpstr>Solidaaripatologinen tautikäsitys 1400 </vt:lpstr>
      <vt:lpstr>                 Etiologinen taudinmääritys; syyoppi 1800-l 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Sannaleena Tuomikoski</dc:creator>
  <cp:lastModifiedBy>oppilas lukio</cp:lastModifiedBy>
  <cp:revision>16</cp:revision>
  <dcterms:created xsi:type="dcterms:W3CDTF">2016-04-09T16:26:00Z</dcterms:created>
  <dcterms:modified xsi:type="dcterms:W3CDTF">2018-08-07T05:46:36Z</dcterms:modified>
</cp:coreProperties>
</file>