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6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FC662-5BBF-4AA9-8E37-EF8370719A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7047E4B-925C-4266-BCBC-51253BAEA3F6}">
      <dgm:prSet phldrT="[Teksti]" custT="1"/>
      <dgm:spPr/>
      <dgm:t>
        <a:bodyPr/>
        <a:lstStyle/>
        <a:p>
          <a:endParaRPr lang="fi-FI" sz="1800" b="1" dirty="0"/>
        </a:p>
        <a:p>
          <a:r>
            <a:rPr lang="fi-FI" sz="2000" b="1" dirty="0"/>
            <a:t>TUTKIMUS JA HOITO</a:t>
          </a:r>
        </a:p>
        <a:p>
          <a:r>
            <a:rPr lang="fi-FI" sz="1600" b="0" dirty="0"/>
            <a:t>* Diagnoosilaitteet ja –menetelmät</a:t>
          </a:r>
        </a:p>
        <a:p>
          <a:r>
            <a:rPr lang="fi-FI" sz="1600" b="0" dirty="0"/>
            <a:t>* Kuvantamismenetelmät</a:t>
          </a:r>
        </a:p>
        <a:p>
          <a:r>
            <a:rPr lang="fi-FI" sz="1600" b="0" dirty="0"/>
            <a:t>* Lääkintäkalusteet ja –instrumentit, robotit</a:t>
          </a:r>
        </a:p>
        <a:p>
          <a:r>
            <a:rPr lang="fi-FI" sz="1600" b="0" dirty="0"/>
            <a:t>* Rekisteröinti- ja valvontalaitteet</a:t>
          </a:r>
        </a:p>
        <a:p>
          <a:endParaRPr lang="fi-FI" sz="2000" b="0" dirty="0"/>
        </a:p>
      </dgm:t>
    </dgm:pt>
    <dgm:pt modelId="{B5BE7E5B-57B7-4F1B-8ABD-167DE115F5D0}" type="parTrans" cxnId="{EAE9F30E-5951-4B89-B8F6-3D47417B4D9B}">
      <dgm:prSet/>
      <dgm:spPr/>
      <dgm:t>
        <a:bodyPr/>
        <a:lstStyle/>
        <a:p>
          <a:endParaRPr lang="fi-FI"/>
        </a:p>
      </dgm:t>
    </dgm:pt>
    <dgm:pt modelId="{E2DFAC82-0110-4D42-88DA-42BC23BE7186}" type="sibTrans" cxnId="{EAE9F30E-5951-4B89-B8F6-3D47417B4D9B}">
      <dgm:prSet/>
      <dgm:spPr/>
      <dgm:t>
        <a:bodyPr/>
        <a:lstStyle/>
        <a:p>
          <a:endParaRPr lang="fi-FI"/>
        </a:p>
      </dgm:t>
    </dgm:pt>
    <dgm:pt modelId="{F1447399-0E73-4669-BDDC-0028CF32D92D}">
      <dgm:prSet phldrT="[Teksti]" custT="1"/>
      <dgm:spPr/>
      <dgm:t>
        <a:bodyPr/>
        <a:lstStyle/>
        <a:p>
          <a:r>
            <a:rPr lang="fi-FI" sz="2000" b="1" dirty="0"/>
            <a:t>HYVINVOINTITEKNOLOGIA</a:t>
          </a:r>
        </a:p>
        <a:p>
          <a:r>
            <a:rPr lang="fi-FI" sz="1600" b="0" dirty="0"/>
            <a:t>* Liikunta, lepo, ravitsemus, stressi</a:t>
          </a:r>
        </a:p>
      </dgm:t>
    </dgm:pt>
    <dgm:pt modelId="{BAD41323-DDCB-49AF-9809-D355BA070281}" type="parTrans" cxnId="{6EE3C855-1D4A-491D-87DF-5B1604E38A03}">
      <dgm:prSet/>
      <dgm:spPr/>
      <dgm:t>
        <a:bodyPr/>
        <a:lstStyle/>
        <a:p>
          <a:endParaRPr lang="fi-FI"/>
        </a:p>
      </dgm:t>
    </dgm:pt>
    <dgm:pt modelId="{9481826A-5A06-4E7A-9FAF-1600855365D4}" type="sibTrans" cxnId="{6EE3C855-1D4A-491D-87DF-5B1604E38A03}">
      <dgm:prSet/>
      <dgm:spPr/>
      <dgm:t>
        <a:bodyPr/>
        <a:lstStyle/>
        <a:p>
          <a:endParaRPr lang="fi-FI"/>
        </a:p>
      </dgm:t>
    </dgm:pt>
    <dgm:pt modelId="{9C8A181F-8065-4912-AAED-A15D618CDAA5}">
      <dgm:prSet phldrT="[Teksti]" custT="1"/>
      <dgm:spPr/>
      <dgm:t>
        <a:bodyPr/>
        <a:lstStyle/>
        <a:p>
          <a:endParaRPr lang="fi-FI" sz="2000" b="1" dirty="0"/>
        </a:p>
        <a:p>
          <a:endParaRPr lang="fi-FI" sz="2000" b="1" dirty="0"/>
        </a:p>
        <a:p>
          <a:r>
            <a:rPr lang="fi-FI" sz="2000" b="1" dirty="0"/>
            <a:t>ESTEETTÖMYYS JA AVUSTAVA TEKNOLOGIA</a:t>
          </a:r>
        </a:p>
        <a:p>
          <a:r>
            <a:rPr lang="fi-FI" sz="1600" b="0" dirty="0"/>
            <a:t>* Liikkuminen</a:t>
          </a:r>
        </a:p>
        <a:p>
          <a:r>
            <a:rPr lang="fi-FI" sz="1600" b="0" dirty="0"/>
            <a:t>* Näön, kuulon, puheen apuvälineet</a:t>
          </a:r>
        </a:p>
        <a:p>
          <a:r>
            <a:rPr lang="fi-FI" sz="1600" b="0" dirty="0"/>
            <a:t>* Muistin apuvälineet</a:t>
          </a:r>
        </a:p>
        <a:p>
          <a:r>
            <a:rPr lang="fi-FI" sz="1600" b="0" dirty="0"/>
            <a:t>*Sosiaalinen toimintakyky</a:t>
          </a:r>
        </a:p>
        <a:p>
          <a:endParaRPr lang="fi-FI" sz="1600" b="0" dirty="0"/>
        </a:p>
        <a:p>
          <a:endParaRPr lang="fi-FI" sz="1600" b="0" dirty="0"/>
        </a:p>
      </dgm:t>
    </dgm:pt>
    <dgm:pt modelId="{9E830508-122B-4A07-813A-E30559FE0E34}" type="parTrans" cxnId="{557A108E-2DF6-4FFD-8B9E-5FDB881AEFE2}">
      <dgm:prSet/>
      <dgm:spPr/>
      <dgm:t>
        <a:bodyPr/>
        <a:lstStyle/>
        <a:p>
          <a:endParaRPr lang="fi-FI"/>
        </a:p>
      </dgm:t>
    </dgm:pt>
    <dgm:pt modelId="{E54DFFFD-39BC-4E96-9DD8-E349AC0041F3}" type="sibTrans" cxnId="{557A108E-2DF6-4FFD-8B9E-5FDB881AEFE2}">
      <dgm:prSet/>
      <dgm:spPr/>
      <dgm:t>
        <a:bodyPr/>
        <a:lstStyle/>
        <a:p>
          <a:endParaRPr lang="fi-FI"/>
        </a:p>
      </dgm:t>
    </dgm:pt>
    <dgm:pt modelId="{C3D0425A-BD73-4633-98C4-FECF4D5A0C44}">
      <dgm:prSet phldrT="[Teksti]" custT="1"/>
      <dgm:spPr/>
      <dgm:t>
        <a:bodyPr/>
        <a:lstStyle/>
        <a:p>
          <a:r>
            <a:rPr lang="fi-FI" sz="2000" b="1" dirty="0"/>
            <a:t>ORTOPEDISET JA MUUT APUVÄLINEET</a:t>
          </a:r>
        </a:p>
        <a:p>
          <a:r>
            <a:rPr lang="fi-FI" sz="1600" b="1" dirty="0"/>
            <a:t>* K</a:t>
          </a:r>
          <a:r>
            <a:rPr lang="fi-FI" sz="1600" b="0" dirty="0"/>
            <a:t>ojeet, tahdistimet, pumput</a:t>
          </a:r>
        </a:p>
        <a:p>
          <a:r>
            <a:rPr lang="fi-FI" sz="1600" b="0" dirty="0"/>
            <a:t>*Proteesit, varaosat</a:t>
          </a:r>
          <a:endParaRPr lang="fi-FI" sz="1600" b="1" dirty="0"/>
        </a:p>
      </dgm:t>
    </dgm:pt>
    <dgm:pt modelId="{D27C4AA6-6328-4120-BC62-A37840973440}" type="parTrans" cxnId="{3E27F05F-F491-4DB6-A3E7-D223CF87F243}">
      <dgm:prSet/>
      <dgm:spPr/>
      <dgm:t>
        <a:bodyPr/>
        <a:lstStyle/>
        <a:p>
          <a:endParaRPr lang="fi-FI"/>
        </a:p>
      </dgm:t>
    </dgm:pt>
    <dgm:pt modelId="{E2437AC7-CE50-4E87-9009-679C5F5FF64A}" type="sibTrans" cxnId="{3E27F05F-F491-4DB6-A3E7-D223CF87F243}">
      <dgm:prSet/>
      <dgm:spPr/>
      <dgm:t>
        <a:bodyPr/>
        <a:lstStyle/>
        <a:p>
          <a:endParaRPr lang="fi-FI"/>
        </a:p>
      </dgm:t>
    </dgm:pt>
    <dgm:pt modelId="{3C1A14B0-3620-4D22-8835-B6D3B0D45A68}">
      <dgm:prSet phldrT="[Teksti]" custT="1"/>
      <dgm:spPr/>
      <dgm:t>
        <a:bodyPr/>
        <a:lstStyle/>
        <a:p>
          <a:endParaRPr lang="fi-FI" sz="1800" b="1" dirty="0"/>
        </a:p>
        <a:p>
          <a:endParaRPr lang="fi-FI" sz="1800" b="1" dirty="0"/>
        </a:p>
        <a:p>
          <a:r>
            <a:rPr lang="fi-FI" sz="2000" b="1" dirty="0"/>
            <a:t>SÄHKÖISET PALVELUT</a:t>
          </a:r>
        </a:p>
        <a:p>
          <a:r>
            <a:rPr lang="fi-FI" sz="1600" b="0" dirty="0"/>
            <a:t>* Potilastietojärjestelmä – </a:t>
          </a:r>
          <a:r>
            <a:rPr lang="fi-FI" sz="1600" b="0" dirty="0" err="1"/>
            <a:t>eArkisto</a:t>
          </a:r>
          <a:r>
            <a:rPr lang="fi-FI" sz="1600" b="0" dirty="0"/>
            <a:t>, </a:t>
          </a:r>
          <a:r>
            <a:rPr lang="fi-FI" sz="1600" b="0" dirty="0" err="1"/>
            <a:t>eResepti</a:t>
          </a:r>
          <a:r>
            <a:rPr lang="fi-FI" sz="1600" b="0" dirty="0"/>
            <a:t>, </a:t>
          </a:r>
          <a:r>
            <a:rPr lang="fi-FI" sz="1600" b="0" dirty="0" err="1"/>
            <a:t>eKatselu</a:t>
          </a:r>
          <a:endParaRPr lang="fi-FI" sz="1600" b="0" dirty="0"/>
        </a:p>
        <a:p>
          <a:r>
            <a:rPr lang="fi-FI" sz="1600" b="0" dirty="0"/>
            <a:t>* Terveyskirjasto, tietopankit, koulutus</a:t>
          </a:r>
        </a:p>
        <a:p>
          <a:r>
            <a:rPr lang="fi-FI" sz="1600" b="0" dirty="0"/>
            <a:t>* Sähköinen vastaanotto ja etäseuranta</a:t>
          </a:r>
        </a:p>
        <a:p>
          <a:r>
            <a:rPr lang="fi-FI" sz="1600" b="0" dirty="0"/>
            <a:t>* Ammattilaisten etäkonsultaatio</a:t>
          </a:r>
        </a:p>
        <a:p>
          <a:r>
            <a:rPr lang="fi-FI" sz="1600" b="0" dirty="0"/>
            <a:t>*Vertaistuki netissä</a:t>
          </a:r>
        </a:p>
        <a:p>
          <a:endParaRPr lang="fi-FI" sz="1600" b="0" dirty="0"/>
        </a:p>
        <a:p>
          <a:endParaRPr lang="fi-FI" sz="1800" b="0" dirty="0"/>
        </a:p>
      </dgm:t>
    </dgm:pt>
    <dgm:pt modelId="{E40B360B-473D-4F35-8556-8BBC3C0E3C53}" type="parTrans" cxnId="{AF3EC430-59ED-4D3E-AC1B-77B282C419A4}">
      <dgm:prSet/>
      <dgm:spPr/>
      <dgm:t>
        <a:bodyPr/>
        <a:lstStyle/>
        <a:p>
          <a:endParaRPr lang="fi-FI"/>
        </a:p>
      </dgm:t>
    </dgm:pt>
    <dgm:pt modelId="{EF8D8BB2-1ECD-400D-A80C-489B1811B887}" type="sibTrans" cxnId="{AF3EC430-59ED-4D3E-AC1B-77B282C419A4}">
      <dgm:prSet/>
      <dgm:spPr/>
      <dgm:t>
        <a:bodyPr/>
        <a:lstStyle/>
        <a:p>
          <a:endParaRPr lang="fi-FI"/>
        </a:p>
      </dgm:t>
    </dgm:pt>
    <dgm:pt modelId="{14C375DD-804B-435C-9E54-B6505E2BF478}">
      <dgm:prSet phldrT="[Teksti]" custT="1"/>
      <dgm:spPr/>
      <dgm:t>
        <a:bodyPr/>
        <a:lstStyle/>
        <a:p>
          <a:endParaRPr lang="fi-FI" sz="2000" b="1" dirty="0"/>
        </a:p>
        <a:p>
          <a:r>
            <a:rPr lang="fi-FI" sz="2000" b="1" dirty="0"/>
            <a:t>TURVATEKNIIKKA</a:t>
          </a:r>
        </a:p>
        <a:p>
          <a:r>
            <a:rPr lang="fi-FI" sz="1600" b="0" dirty="0"/>
            <a:t>* Valvonta- ja seurantalaitteet, liiketunnistimet</a:t>
          </a:r>
        </a:p>
        <a:p>
          <a:r>
            <a:rPr lang="fi-FI" sz="1600" b="0" dirty="0"/>
            <a:t>* Paloturvallisuus</a:t>
          </a:r>
        </a:p>
        <a:p>
          <a:r>
            <a:rPr lang="fi-FI" sz="1600" b="0" dirty="0"/>
            <a:t>* Liikenneturvallisuus</a:t>
          </a:r>
        </a:p>
        <a:p>
          <a:r>
            <a:rPr lang="fi-FI" sz="1600" b="0" dirty="0"/>
            <a:t>* Turvalaitteet</a:t>
          </a:r>
        </a:p>
        <a:p>
          <a:endParaRPr lang="fi-FI" sz="1600" b="0" dirty="0"/>
        </a:p>
      </dgm:t>
    </dgm:pt>
    <dgm:pt modelId="{C84BD678-4518-4625-B44F-2B9A597F99F5}" type="parTrans" cxnId="{2DC9A371-0332-4BE9-90EF-D7DF3878E726}">
      <dgm:prSet/>
      <dgm:spPr/>
      <dgm:t>
        <a:bodyPr/>
        <a:lstStyle/>
        <a:p>
          <a:endParaRPr lang="fi-FI"/>
        </a:p>
      </dgm:t>
    </dgm:pt>
    <dgm:pt modelId="{16E73642-7287-4742-B215-2D388B413BC2}" type="sibTrans" cxnId="{2DC9A371-0332-4BE9-90EF-D7DF3878E726}">
      <dgm:prSet/>
      <dgm:spPr/>
      <dgm:t>
        <a:bodyPr/>
        <a:lstStyle/>
        <a:p>
          <a:endParaRPr lang="fi-FI"/>
        </a:p>
      </dgm:t>
    </dgm:pt>
    <dgm:pt modelId="{51A1BF0C-C92A-4EDC-A8E7-97831D023099}">
      <dgm:prSet phldrT="[Teksti]" custT="1"/>
      <dgm:spPr/>
      <dgm:t>
        <a:bodyPr/>
        <a:lstStyle/>
        <a:p>
          <a:endParaRPr lang="fi-FI" sz="2000" b="1" dirty="0"/>
        </a:p>
        <a:p>
          <a:endParaRPr lang="fi-FI" sz="2000" b="1" dirty="0"/>
        </a:p>
        <a:p>
          <a:r>
            <a:rPr lang="fi-FI" sz="2000" b="1" dirty="0"/>
            <a:t>BIOTEKNIIKKA</a:t>
          </a:r>
        </a:p>
        <a:p>
          <a:r>
            <a:rPr lang="fi-FI" sz="1600" b="0" dirty="0"/>
            <a:t>* Nanoteknologia (solut, geenit, DNA, </a:t>
          </a:r>
          <a:r>
            <a:rPr lang="fi-FI" sz="1600" b="0" dirty="0" err="1"/>
            <a:t>täsmälääkitys</a:t>
          </a:r>
          <a:r>
            <a:rPr lang="fi-FI" sz="1600" b="0" dirty="0"/>
            <a:t>, yksilöllinen lääkitys</a:t>
          </a:r>
        </a:p>
        <a:p>
          <a:r>
            <a:rPr lang="fi-FI" sz="1600" b="0" dirty="0"/>
            <a:t>* Biosensorit – lasernenä</a:t>
          </a:r>
        </a:p>
        <a:p>
          <a:r>
            <a:rPr lang="fi-FI" sz="1600" b="0" dirty="0"/>
            <a:t>* Biomateriaalit – biohajoavat ruuvit, niveltyynyt</a:t>
          </a:r>
        </a:p>
        <a:p>
          <a:r>
            <a:rPr lang="fi-FI" sz="1600" b="0" dirty="0"/>
            <a:t>* Funktionaaliset elintarvikkeet</a:t>
          </a:r>
        </a:p>
        <a:p>
          <a:endParaRPr lang="fi-FI" sz="1400" b="0" dirty="0"/>
        </a:p>
        <a:p>
          <a:endParaRPr lang="fi-FI" sz="1400" b="0" dirty="0"/>
        </a:p>
        <a:p>
          <a:endParaRPr lang="fi-FI" sz="1400" b="0" dirty="0"/>
        </a:p>
      </dgm:t>
    </dgm:pt>
    <dgm:pt modelId="{A1492551-AAE1-4F17-A440-648F632F0A3E}" type="parTrans" cxnId="{3949F58E-22CA-4E29-8F74-97A9437955CC}">
      <dgm:prSet/>
      <dgm:spPr/>
      <dgm:t>
        <a:bodyPr/>
        <a:lstStyle/>
        <a:p>
          <a:endParaRPr lang="fi-FI"/>
        </a:p>
      </dgm:t>
    </dgm:pt>
    <dgm:pt modelId="{52FC8E99-A316-4D11-B024-4B085E587038}" type="sibTrans" cxnId="{3949F58E-22CA-4E29-8F74-97A9437955CC}">
      <dgm:prSet/>
      <dgm:spPr/>
      <dgm:t>
        <a:bodyPr/>
        <a:lstStyle/>
        <a:p>
          <a:endParaRPr lang="fi-FI"/>
        </a:p>
      </dgm:t>
    </dgm:pt>
    <dgm:pt modelId="{0362A006-5432-4353-9A11-D9E0C1A260E4}" type="pres">
      <dgm:prSet presAssocID="{E30FC662-5BBF-4AA9-8E37-EF8370719A7C}" presName="diagram" presStyleCnt="0">
        <dgm:presLayoutVars>
          <dgm:dir/>
          <dgm:resizeHandles val="exact"/>
        </dgm:presLayoutVars>
      </dgm:prSet>
      <dgm:spPr/>
    </dgm:pt>
    <dgm:pt modelId="{08F42C99-E8F0-4DB5-AF09-9CE635C27C5A}" type="pres">
      <dgm:prSet presAssocID="{57047E4B-925C-4266-BCBC-51253BAEA3F6}" presName="node" presStyleLbl="node1" presStyleIdx="0" presStyleCnt="7" custScaleX="173761" custScaleY="153864" custLinFactY="100000" custLinFactNeighborX="-20456" custLinFactNeighborY="165088">
        <dgm:presLayoutVars>
          <dgm:bulletEnabled val="1"/>
        </dgm:presLayoutVars>
      </dgm:prSet>
      <dgm:spPr/>
    </dgm:pt>
    <dgm:pt modelId="{B2A15103-A1F4-46FE-94F9-3497120C6B76}" type="pres">
      <dgm:prSet presAssocID="{E2DFAC82-0110-4D42-88DA-42BC23BE7186}" presName="sibTrans" presStyleCnt="0"/>
      <dgm:spPr/>
    </dgm:pt>
    <dgm:pt modelId="{43706E0D-2671-44BF-A0C9-BFBB2A2BDC4E}" type="pres">
      <dgm:prSet presAssocID="{F1447399-0E73-4669-BDDC-0028CF32D92D}" presName="node" presStyleLbl="node1" presStyleIdx="1" presStyleCnt="7" custScaleX="145886" custScaleY="75176" custLinFactX="82633" custLinFactY="133971" custLinFactNeighborX="100000" custLinFactNeighborY="200000">
        <dgm:presLayoutVars>
          <dgm:bulletEnabled val="1"/>
        </dgm:presLayoutVars>
      </dgm:prSet>
      <dgm:spPr/>
    </dgm:pt>
    <dgm:pt modelId="{A1FE51C8-F91F-4D31-A4AB-92099F1AE152}" type="pres">
      <dgm:prSet presAssocID="{9481826A-5A06-4E7A-9FAF-1600855365D4}" presName="sibTrans" presStyleCnt="0"/>
      <dgm:spPr/>
    </dgm:pt>
    <dgm:pt modelId="{15B578A2-DDA1-4D8A-8300-C8FAC26562DF}" type="pres">
      <dgm:prSet presAssocID="{9C8A181F-8065-4912-AAED-A15D618CDAA5}" presName="node" presStyleLbl="node1" presStyleIdx="2" presStyleCnt="7" custScaleX="170175" custScaleY="149909" custLinFactX="-64558" custLinFactY="100000" custLinFactNeighborX="-100000" custLinFactNeighborY="199776">
        <dgm:presLayoutVars>
          <dgm:bulletEnabled val="1"/>
        </dgm:presLayoutVars>
      </dgm:prSet>
      <dgm:spPr/>
    </dgm:pt>
    <dgm:pt modelId="{BA08574A-E56C-4638-B22E-257584B84028}" type="pres">
      <dgm:prSet presAssocID="{E54DFFFD-39BC-4E96-9DD8-E349AC0041F3}" presName="sibTrans" presStyleCnt="0"/>
      <dgm:spPr/>
    </dgm:pt>
    <dgm:pt modelId="{9EB722A3-E76C-4C46-A90D-9C07C63AC800}" type="pres">
      <dgm:prSet presAssocID="{C3D0425A-BD73-4633-98C4-FECF4D5A0C44}" presName="node" presStyleLbl="node1" presStyleIdx="3" presStyleCnt="7" custScaleX="135011" custLinFactX="163502" custLinFactY="-18882" custLinFactNeighborX="200000" custLinFactNeighborY="-100000">
        <dgm:presLayoutVars>
          <dgm:bulletEnabled val="1"/>
        </dgm:presLayoutVars>
      </dgm:prSet>
      <dgm:spPr/>
    </dgm:pt>
    <dgm:pt modelId="{AC528E9A-B82E-4B5B-A633-25E0D8B3B46D}" type="pres">
      <dgm:prSet presAssocID="{E2437AC7-CE50-4E87-9009-679C5F5FF64A}" presName="sibTrans" presStyleCnt="0"/>
      <dgm:spPr/>
    </dgm:pt>
    <dgm:pt modelId="{529CE299-83A7-4F92-95D5-1F99EA31B470}" type="pres">
      <dgm:prSet presAssocID="{3C1A14B0-3620-4D22-8835-B6D3B0D45A68}" presName="node" presStyleLbl="node1" presStyleIdx="4" presStyleCnt="7" custScaleX="176681" custScaleY="163201" custLinFactX="-70714" custLinFactNeighborX="-100000" custLinFactNeighborY="-96149">
        <dgm:presLayoutVars>
          <dgm:bulletEnabled val="1"/>
        </dgm:presLayoutVars>
      </dgm:prSet>
      <dgm:spPr/>
    </dgm:pt>
    <dgm:pt modelId="{FCBA204E-118A-4D5F-886F-E65AA1CEB789}" type="pres">
      <dgm:prSet presAssocID="{EF8D8BB2-1ECD-400D-A80C-489B1811B887}" presName="sibTrans" presStyleCnt="0"/>
      <dgm:spPr/>
    </dgm:pt>
    <dgm:pt modelId="{D340DF04-7E54-4CAE-BC35-A4FBD70762DC}" type="pres">
      <dgm:prSet presAssocID="{14C375DD-804B-435C-9E54-B6505E2BF478}" presName="node" presStyleLbl="node1" presStyleIdx="5" presStyleCnt="7" custScaleX="164496" custScaleY="141366" custLinFactNeighborX="18121" custLinFactNeighborY="22489">
        <dgm:presLayoutVars>
          <dgm:bulletEnabled val="1"/>
        </dgm:presLayoutVars>
      </dgm:prSet>
      <dgm:spPr/>
    </dgm:pt>
    <dgm:pt modelId="{07ECF156-0134-4217-9567-57F0CA21901C}" type="pres">
      <dgm:prSet presAssocID="{16E73642-7287-4742-B215-2D388B413BC2}" presName="sibTrans" presStyleCnt="0"/>
      <dgm:spPr/>
    </dgm:pt>
    <dgm:pt modelId="{EBC5FC4F-1E4E-4847-953A-9B4881709F7D}" type="pres">
      <dgm:prSet presAssocID="{51A1BF0C-C92A-4EDC-A8E7-97831D023099}" presName="node" presStyleLbl="node1" presStyleIdx="6" presStyleCnt="7" custScaleX="155493" custScaleY="162767" custLinFactY="-100000" custLinFactNeighborX="5265" custLinFactNeighborY="-149203">
        <dgm:presLayoutVars>
          <dgm:bulletEnabled val="1"/>
        </dgm:presLayoutVars>
      </dgm:prSet>
      <dgm:spPr/>
    </dgm:pt>
  </dgm:ptLst>
  <dgm:cxnLst>
    <dgm:cxn modelId="{61B9EF02-DCF9-451C-A74B-758E5C77580B}" type="presOf" srcId="{3C1A14B0-3620-4D22-8835-B6D3B0D45A68}" destId="{529CE299-83A7-4F92-95D5-1F99EA31B470}" srcOrd="0" destOrd="0" presId="urn:microsoft.com/office/officeart/2005/8/layout/default"/>
    <dgm:cxn modelId="{EAE9F30E-5951-4B89-B8F6-3D47417B4D9B}" srcId="{E30FC662-5BBF-4AA9-8E37-EF8370719A7C}" destId="{57047E4B-925C-4266-BCBC-51253BAEA3F6}" srcOrd="0" destOrd="0" parTransId="{B5BE7E5B-57B7-4F1B-8ABD-167DE115F5D0}" sibTransId="{E2DFAC82-0110-4D42-88DA-42BC23BE7186}"/>
    <dgm:cxn modelId="{3F45CA15-A68F-4BF4-8C9E-487E058513F3}" type="presOf" srcId="{57047E4B-925C-4266-BCBC-51253BAEA3F6}" destId="{08F42C99-E8F0-4DB5-AF09-9CE635C27C5A}" srcOrd="0" destOrd="0" presId="urn:microsoft.com/office/officeart/2005/8/layout/default"/>
    <dgm:cxn modelId="{296FFF2B-EBC2-4A1E-8B53-B03C7053AFFA}" type="presOf" srcId="{C3D0425A-BD73-4633-98C4-FECF4D5A0C44}" destId="{9EB722A3-E76C-4C46-A90D-9C07C63AC800}" srcOrd="0" destOrd="0" presId="urn:microsoft.com/office/officeart/2005/8/layout/default"/>
    <dgm:cxn modelId="{AF3EC430-59ED-4D3E-AC1B-77B282C419A4}" srcId="{E30FC662-5BBF-4AA9-8E37-EF8370719A7C}" destId="{3C1A14B0-3620-4D22-8835-B6D3B0D45A68}" srcOrd="4" destOrd="0" parTransId="{E40B360B-473D-4F35-8556-8BBC3C0E3C53}" sibTransId="{EF8D8BB2-1ECD-400D-A80C-489B1811B887}"/>
    <dgm:cxn modelId="{05DD715B-C813-4C2D-BBC9-DE0932009C05}" type="presOf" srcId="{E30FC662-5BBF-4AA9-8E37-EF8370719A7C}" destId="{0362A006-5432-4353-9A11-D9E0C1A260E4}" srcOrd="0" destOrd="0" presId="urn:microsoft.com/office/officeart/2005/8/layout/default"/>
    <dgm:cxn modelId="{3E27F05F-F491-4DB6-A3E7-D223CF87F243}" srcId="{E30FC662-5BBF-4AA9-8E37-EF8370719A7C}" destId="{C3D0425A-BD73-4633-98C4-FECF4D5A0C44}" srcOrd="3" destOrd="0" parTransId="{D27C4AA6-6328-4120-BC62-A37840973440}" sibTransId="{E2437AC7-CE50-4E87-9009-679C5F5FF64A}"/>
    <dgm:cxn modelId="{3169DF64-9CEC-4B90-A12D-4AC413C5F67A}" type="presOf" srcId="{14C375DD-804B-435C-9E54-B6505E2BF478}" destId="{D340DF04-7E54-4CAE-BC35-A4FBD70762DC}" srcOrd="0" destOrd="0" presId="urn:microsoft.com/office/officeart/2005/8/layout/default"/>
    <dgm:cxn modelId="{2DC9A371-0332-4BE9-90EF-D7DF3878E726}" srcId="{E30FC662-5BBF-4AA9-8E37-EF8370719A7C}" destId="{14C375DD-804B-435C-9E54-B6505E2BF478}" srcOrd="5" destOrd="0" parTransId="{C84BD678-4518-4625-B44F-2B9A597F99F5}" sibTransId="{16E73642-7287-4742-B215-2D388B413BC2}"/>
    <dgm:cxn modelId="{C7072455-A727-4F71-A3C4-DB7EC1A9CB1C}" type="presOf" srcId="{51A1BF0C-C92A-4EDC-A8E7-97831D023099}" destId="{EBC5FC4F-1E4E-4847-953A-9B4881709F7D}" srcOrd="0" destOrd="0" presId="urn:microsoft.com/office/officeart/2005/8/layout/default"/>
    <dgm:cxn modelId="{6EE3C855-1D4A-491D-87DF-5B1604E38A03}" srcId="{E30FC662-5BBF-4AA9-8E37-EF8370719A7C}" destId="{F1447399-0E73-4669-BDDC-0028CF32D92D}" srcOrd="1" destOrd="0" parTransId="{BAD41323-DDCB-49AF-9809-D355BA070281}" sibTransId="{9481826A-5A06-4E7A-9FAF-1600855365D4}"/>
    <dgm:cxn modelId="{557A108E-2DF6-4FFD-8B9E-5FDB881AEFE2}" srcId="{E30FC662-5BBF-4AA9-8E37-EF8370719A7C}" destId="{9C8A181F-8065-4912-AAED-A15D618CDAA5}" srcOrd="2" destOrd="0" parTransId="{9E830508-122B-4A07-813A-E30559FE0E34}" sibTransId="{E54DFFFD-39BC-4E96-9DD8-E349AC0041F3}"/>
    <dgm:cxn modelId="{3949F58E-22CA-4E29-8F74-97A9437955CC}" srcId="{E30FC662-5BBF-4AA9-8E37-EF8370719A7C}" destId="{51A1BF0C-C92A-4EDC-A8E7-97831D023099}" srcOrd="6" destOrd="0" parTransId="{A1492551-AAE1-4F17-A440-648F632F0A3E}" sibTransId="{52FC8E99-A316-4D11-B024-4B085E587038}"/>
    <dgm:cxn modelId="{14CB12BB-05C3-41C7-8EC3-50195BD66F06}" type="presOf" srcId="{9C8A181F-8065-4912-AAED-A15D618CDAA5}" destId="{15B578A2-DDA1-4D8A-8300-C8FAC26562DF}" srcOrd="0" destOrd="0" presId="urn:microsoft.com/office/officeart/2005/8/layout/default"/>
    <dgm:cxn modelId="{E28773BE-CDA6-4E61-AE79-4766E96EF856}" type="presOf" srcId="{F1447399-0E73-4669-BDDC-0028CF32D92D}" destId="{43706E0D-2671-44BF-A0C9-BFBB2A2BDC4E}" srcOrd="0" destOrd="0" presId="urn:microsoft.com/office/officeart/2005/8/layout/default"/>
    <dgm:cxn modelId="{8FD1D25A-528F-4C17-B3B7-635B9B5EF3DE}" type="presParOf" srcId="{0362A006-5432-4353-9A11-D9E0C1A260E4}" destId="{08F42C99-E8F0-4DB5-AF09-9CE635C27C5A}" srcOrd="0" destOrd="0" presId="urn:microsoft.com/office/officeart/2005/8/layout/default"/>
    <dgm:cxn modelId="{560D2D21-8822-4FB0-B6E4-86428475522D}" type="presParOf" srcId="{0362A006-5432-4353-9A11-D9E0C1A260E4}" destId="{B2A15103-A1F4-46FE-94F9-3497120C6B76}" srcOrd="1" destOrd="0" presId="urn:microsoft.com/office/officeart/2005/8/layout/default"/>
    <dgm:cxn modelId="{AF735657-80C2-457D-8D79-9DC3340AC459}" type="presParOf" srcId="{0362A006-5432-4353-9A11-D9E0C1A260E4}" destId="{43706E0D-2671-44BF-A0C9-BFBB2A2BDC4E}" srcOrd="2" destOrd="0" presId="urn:microsoft.com/office/officeart/2005/8/layout/default"/>
    <dgm:cxn modelId="{5F82544B-A6B6-45AA-B04E-F8980EA95466}" type="presParOf" srcId="{0362A006-5432-4353-9A11-D9E0C1A260E4}" destId="{A1FE51C8-F91F-4D31-A4AB-92099F1AE152}" srcOrd="3" destOrd="0" presId="urn:microsoft.com/office/officeart/2005/8/layout/default"/>
    <dgm:cxn modelId="{956BA5F0-52E2-4513-8B7A-C26543128785}" type="presParOf" srcId="{0362A006-5432-4353-9A11-D9E0C1A260E4}" destId="{15B578A2-DDA1-4D8A-8300-C8FAC26562DF}" srcOrd="4" destOrd="0" presId="urn:microsoft.com/office/officeart/2005/8/layout/default"/>
    <dgm:cxn modelId="{8E7D799C-7883-4B40-9F72-3E1A822523DC}" type="presParOf" srcId="{0362A006-5432-4353-9A11-D9E0C1A260E4}" destId="{BA08574A-E56C-4638-B22E-257584B84028}" srcOrd="5" destOrd="0" presId="urn:microsoft.com/office/officeart/2005/8/layout/default"/>
    <dgm:cxn modelId="{D3F25E54-5467-4884-B12A-D05532FA548F}" type="presParOf" srcId="{0362A006-5432-4353-9A11-D9E0C1A260E4}" destId="{9EB722A3-E76C-4C46-A90D-9C07C63AC800}" srcOrd="6" destOrd="0" presId="urn:microsoft.com/office/officeart/2005/8/layout/default"/>
    <dgm:cxn modelId="{BBC44499-7D4F-4797-9865-DC66B13E7A8C}" type="presParOf" srcId="{0362A006-5432-4353-9A11-D9E0C1A260E4}" destId="{AC528E9A-B82E-4B5B-A633-25E0D8B3B46D}" srcOrd="7" destOrd="0" presId="urn:microsoft.com/office/officeart/2005/8/layout/default"/>
    <dgm:cxn modelId="{E81B7C0B-D481-4B9D-8D37-F7DFA448E654}" type="presParOf" srcId="{0362A006-5432-4353-9A11-D9E0C1A260E4}" destId="{529CE299-83A7-4F92-95D5-1F99EA31B470}" srcOrd="8" destOrd="0" presId="urn:microsoft.com/office/officeart/2005/8/layout/default"/>
    <dgm:cxn modelId="{B9127CD9-CD8F-42EE-84D2-C5CA221994F5}" type="presParOf" srcId="{0362A006-5432-4353-9A11-D9E0C1A260E4}" destId="{FCBA204E-118A-4D5F-886F-E65AA1CEB789}" srcOrd="9" destOrd="0" presId="urn:microsoft.com/office/officeart/2005/8/layout/default"/>
    <dgm:cxn modelId="{33454271-E0D1-4348-82DE-AD71FEB0F20C}" type="presParOf" srcId="{0362A006-5432-4353-9A11-D9E0C1A260E4}" destId="{D340DF04-7E54-4CAE-BC35-A4FBD70762DC}" srcOrd="10" destOrd="0" presId="urn:microsoft.com/office/officeart/2005/8/layout/default"/>
    <dgm:cxn modelId="{5565001F-2AE1-4657-95E7-279563D59156}" type="presParOf" srcId="{0362A006-5432-4353-9A11-D9E0C1A260E4}" destId="{07ECF156-0134-4217-9567-57F0CA21901C}" srcOrd="11" destOrd="0" presId="urn:microsoft.com/office/officeart/2005/8/layout/default"/>
    <dgm:cxn modelId="{DAD6492D-1907-4EE1-B329-53644F39FE7D}" type="presParOf" srcId="{0362A006-5432-4353-9A11-D9E0C1A260E4}" destId="{EBC5FC4F-1E4E-4847-953A-9B4881709F7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42C99-E8F0-4DB5-AF09-9CE635C27C5A}">
      <dsp:nvSpPr>
        <dsp:cNvPr id="0" name=""/>
        <dsp:cNvSpPr/>
      </dsp:nvSpPr>
      <dsp:spPr>
        <a:xfrm>
          <a:off x="0" y="3542621"/>
          <a:ext cx="3868734" cy="2055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TUTKIMUS JA HOITO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Diagnoosilaitteet ja –menetelmät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Kuvantamismenetelmät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Lääkintäkalusteet ja –instrumentit, robotit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Rekisteröinti- ja valvontalaitteet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0" kern="1200" dirty="0"/>
        </a:p>
      </dsp:txBody>
      <dsp:txXfrm>
        <a:off x="0" y="3542621"/>
        <a:ext cx="3868734" cy="2055440"/>
      </dsp:txXfrm>
    </dsp:sp>
    <dsp:sp modelId="{43706E0D-2671-44BF-A0C9-BFBB2A2BDC4E}">
      <dsp:nvSpPr>
        <dsp:cNvPr id="0" name=""/>
        <dsp:cNvSpPr/>
      </dsp:nvSpPr>
      <dsp:spPr>
        <a:xfrm>
          <a:off x="8578134" y="4988405"/>
          <a:ext cx="3248106" cy="1004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HYVINVOINTITEKNOLOGIA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Liikunta, lepo, ravitsemus, stressi</a:t>
          </a:r>
        </a:p>
      </dsp:txBody>
      <dsp:txXfrm>
        <a:off x="8578134" y="4988405"/>
        <a:ext cx="3248106" cy="1004262"/>
      </dsp:txXfrm>
    </dsp:sp>
    <dsp:sp modelId="{15B578A2-DDA1-4D8A-8300-C8FAC26562DF}">
      <dsp:nvSpPr>
        <dsp:cNvPr id="0" name=""/>
        <dsp:cNvSpPr/>
      </dsp:nvSpPr>
      <dsp:spPr>
        <a:xfrm>
          <a:off x="4318788" y="4032428"/>
          <a:ext cx="3788893" cy="2002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ESTEETTÖMYYS JA AVUSTAVA TEKNOLOGIA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Liikkuminen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Näön, kuulon, puheen apuvälineet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Muistin apuvälineet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*Sosiaalinen toimintakyky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0" kern="1200" dirty="0"/>
        </a:p>
      </dsp:txBody>
      <dsp:txXfrm>
        <a:off x="4318788" y="4032428"/>
        <a:ext cx="3788893" cy="2002606"/>
      </dsp:txXfrm>
    </dsp:sp>
    <dsp:sp modelId="{9EB722A3-E76C-4C46-A90D-9C07C63AC800}">
      <dsp:nvSpPr>
        <dsp:cNvPr id="0" name=""/>
        <dsp:cNvSpPr/>
      </dsp:nvSpPr>
      <dsp:spPr>
        <a:xfrm>
          <a:off x="8665523" y="1113470"/>
          <a:ext cx="3005977" cy="1335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ORTOPEDISET JA MUUT APUVÄLINEET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/>
            <a:t>* K</a:t>
          </a:r>
          <a:r>
            <a:rPr lang="fi-FI" sz="1600" b="0" kern="1200" dirty="0"/>
            <a:t>ojeet, tahdistimet, pumput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*Proteesit, varaosat</a:t>
          </a:r>
          <a:endParaRPr lang="fi-FI" sz="1600" b="1" kern="1200" dirty="0"/>
        </a:p>
      </dsp:txBody>
      <dsp:txXfrm>
        <a:off x="8665523" y="1113470"/>
        <a:ext cx="3005977" cy="1335881"/>
      </dsp:txXfrm>
    </dsp:sp>
    <dsp:sp modelId="{529CE299-83A7-4F92-95D5-1F99EA31B470}">
      <dsp:nvSpPr>
        <dsp:cNvPr id="0" name=""/>
        <dsp:cNvSpPr/>
      </dsp:nvSpPr>
      <dsp:spPr>
        <a:xfrm>
          <a:off x="0" y="995011"/>
          <a:ext cx="3933747" cy="2180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SÄHKÖISET PALVELUT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Potilastietojärjestelmä – </a:t>
          </a:r>
          <a:r>
            <a:rPr lang="fi-FI" sz="1600" b="0" kern="1200" dirty="0" err="1"/>
            <a:t>eArkisto</a:t>
          </a:r>
          <a:r>
            <a:rPr lang="fi-FI" sz="1600" b="0" kern="1200" dirty="0"/>
            <a:t>, </a:t>
          </a:r>
          <a:r>
            <a:rPr lang="fi-FI" sz="1600" b="0" kern="1200" dirty="0" err="1"/>
            <a:t>eResepti</a:t>
          </a:r>
          <a:r>
            <a:rPr lang="fi-FI" sz="1600" b="0" kern="1200" dirty="0"/>
            <a:t>, </a:t>
          </a:r>
          <a:r>
            <a:rPr lang="fi-FI" sz="1600" b="0" kern="1200" dirty="0" err="1"/>
            <a:t>eKatselu</a:t>
          </a:r>
          <a:endParaRPr lang="fi-FI" sz="16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Terveyskirjasto, tietopankit, koulutus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Sähköinen vastaanotto ja etäseuranta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Ammattilaisten etäkonsultaatio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*Vertaistuki netissä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b="0" kern="1200" dirty="0"/>
        </a:p>
      </dsp:txBody>
      <dsp:txXfrm>
        <a:off x="0" y="995011"/>
        <a:ext cx="3933747" cy="2180171"/>
      </dsp:txXfrm>
    </dsp:sp>
    <dsp:sp modelId="{D340DF04-7E54-4CAE-BC35-A4FBD70762DC}">
      <dsp:nvSpPr>
        <dsp:cNvPr id="0" name=""/>
        <dsp:cNvSpPr/>
      </dsp:nvSpPr>
      <dsp:spPr>
        <a:xfrm>
          <a:off x="8360741" y="2725718"/>
          <a:ext cx="3662452" cy="1888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TURVATEKNIIKKA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Valvonta- ja seurantalaitteet, liiketunnistimet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Paloturvallisuus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Liikenneturvallisuus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Turvalaitteet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0" kern="1200" dirty="0"/>
        </a:p>
      </dsp:txBody>
      <dsp:txXfrm>
        <a:off x="8360741" y="2725718"/>
        <a:ext cx="3662452" cy="1888481"/>
      </dsp:txXfrm>
    </dsp:sp>
    <dsp:sp modelId="{EBC5FC4F-1E4E-4847-953A-9B4881709F7D}">
      <dsp:nvSpPr>
        <dsp:cNvPr id="0" name=""/>
        <dsp:cNvSpPr/>
      </dsp:nvSpPr>
      <dsp:spPr>
        <a:xfrm>
          <a:off x="4482222" y="1353209"/>
          <a:ext cx="3462003" cy="2174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/>
            <a:t>BIOTEKNIIKKA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Nanoteknologia (solut, geenit, DNA, </a:t>
          </a:r>
          <a:r>
            <a:rPr lang="fi-FI" sz="1600" b="0" kern="1200" dirty="0" err="1"/>
            <a:t>täsmälääkitys</a:t>
          </a:r>
          <a:r>
            <a:rPr lang="fi-FI" sz="1600" b="0" kern="1200" dirty="0"/>
            <a:t>, yksilöllinen lääkitys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Biosensorit – lasernenä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Biomateriaalit – biohajoavat ruuvit, niveltyynyt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kern="1200" dirty="0"/>
            <a:t>* Funktionaaliset elintarvikkeet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b="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b="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b="0" kern="1200" dirty="0"/>
        </a:p>
      </dsp:txBody>
      <dsp:txXfrm>
        <a:off x="4482222" y="1353209"/>
        <a:ext cx="3462003" cy="2174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3E1B6-2BF8-4CC1-B5AE-7943BB8E564D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EEF4D-286F-4926-B96F-75001AF040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73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EEF4D-286F-4926-B96F-75001AF0401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47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4789B1-84DF-4DA1-9940-849ABD077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C6EDC1-ECAC-496C-A9CE-1330176FA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C62658-18C7-40CC-B745-A2FC420B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B1E3FC-4EB6-4001-9517-F459E37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2EC8A0-676F-4B73-AFF3-C5CC94B5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8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483103-F545-4CC2-A367-62A68056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5C12599-1C32-4E3A-8517-7B3BA8343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6F17FE-665F-43E9-B454-A932056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8AD1CC-40AB-4ADB-8BD3-DC6193EB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2F672-7252-455B-88C4-E13C7397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23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74F4068-1B6F-4A76-93D2-1964C3F66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6F2F91B-ABBA-4E54-B142-01DBCE974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790E41-5B7D-42FD-BCE0-DEBE3AB6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A4F301-F218-41E4-8F6F-63807638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92813E-EE8A-42A8-8F46-13DAF827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8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BC9A7C-FFE9-4CF9-B8C9-352E26F3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075C5C-ED6A-4723-B089-55A3195E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5E4689-9765-48A6-A5FD-508823DF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739F21-BED5-46C1-A554-9FDCF886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B68143-9EDF-427C-8477-ADA1E771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87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E41EAB-2398-435C-B18A-A4D07738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000CB7-9018-4F04-88DF-6743451B4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7E6DAF-E8F6-44F3-B22C-9EFBBCE5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A0C093-EA84-4324-8285-588F1760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3A3E5F-08B5-4327-BB46-CB5D486A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8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0FF07-F836-42C0-9A77-152623BC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561AF8-50D2-4B09-A49F-275D1E10C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0523403-42AE-4B10-BCBC-662666B5D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B905FA-D696-4ECA-BE30-5CF0A339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D9BE15-49FB-49F7-8579-1EE12A44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C6BCB4-3052-4F67-95A7-23DC4B28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344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5DB3CA-AFA2-4C4C-BB6A-1943B683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DD4B9C-48BF-4DA1-A507-30B4A0A26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AB9BEC-4331-47E1-B62A-4FB8B5C7D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1D42797-9DE3-4D87-B3E3-2FA3ABA86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08F2CD0-85E7-4197-8C85-CA1144D06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6B638BC-08A2-43FF-9E76-9DEF89AF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B39D0CA-E5A6-4C43-9C45-7858DF22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E3E3FEC-7408-4783-A9E0-23271D28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55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F9F2B-12AB-45EC-AE08-0B2E8A872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F5E4D27-D7B0-4692-AD8B-E9952277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2128FD5-5FF7-402C-933F-AAABBC4B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CDE7C42-7184-4A71-BD25-88F5566F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9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1CC217E-E0EF-47FA-AC28-B3586BF1E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8F8BD78-0907-4BD5-A3D7-6039F43E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DA4265-4565-4B7C-8DBE-DC70B7C1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5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269771-72A3-4006-A7A2-311986CE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837E64-E5C0-491B-B13A-390433B4C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E4183FA-FEF6-4FBA-856F-364E13B88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BB6AB95-5B20-4B23-B301-AADBB709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158372-6EC9-43F5-9E40-0A1805B5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9C8B43-C39B-4F55-BAF4-77E6A2DB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12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9A64B8-010A-4CD6-AF1D-71654104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81739D1-C8FE-42B2-BB10-2C798A165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88CB109-CE87-47FA-B38B-3AB7F1399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36F94D-1F1B-4D23-A4D0-00B3BF2E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2914B2-C8E8-4BA1-9D99-75440345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11FC00-6391-4E83-A730-4B544A95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9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8A1F59E-062B-4916-81EB-63369B04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DD5657-C26A-495E-8C8E-E31FCECAE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F76E51-CAA0-4290-B63D-C744B0571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2A50-94C3-45CE-AD1E-FD54414ACC8F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BB7F54-99C4-4C21-81B9-DA8E3A6A1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F650BB-02B1-4E27-A961-EF931F9C0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1ADE-E7BD-4154-992E-BE3DC7D287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10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BB4E7DF1-55BC-479D-ABF1-C12659F19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250" y="643467"/>
            <a:ext cx="54874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9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CB3FF2B5-6DB5-4B8C-9929-84EE031FADC8}"/>
              </a:ext>
            </a:extLst>
          </p:cNvPr>
          <p:cNvSpPr txBox="1"/>
          <p:nvPr/>
        </p:nvSpPr>
        <p:spPr>
          <a:xfrm>
            <a:off x="4243755" y="2494753"/>
            <a:ext cx="3319975" cy="132343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4000" b="1" dirty="0"/>
              <a:t>Terveys-teknologia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8B6C1EA-F593-4838-B66B-70675108AF16}"/>
              </a:ext>
            </a:extLst>
          </p:cNvPr>
          <p:cNvSpPr txBox="1"/>
          <p:nvPr/>
        </p:nvSpPr>
        <p:spPr>
          <a:xfrm>
            <a:off x="8295250" y="2185905"/>
            <a:ext cx="3319975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Hyvinvointi-teknologia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29786BF-AAA2-48BF-842A-54B71D9A6430}"/>
              </a:ext>
            </a:extLst>
          </p:cNvPr>
          <p:cNvSpPr txBox="1"/>
          <p:nvPr/>
        </p:nvSpPr>
        <p:spPr>
          <a:xfrm>
            <a:off x="3800621" y="1134695"/>
            <a:ext cx="266582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Turvatekniikka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32CBA6E-22CE-4A28-B17F-19CF07BE2F8A}"/>
              </a:ext>
            </a:extLst>
          </p:cNvPr>
          <p:cNvSpPr txBox="1"/>
          <p:nvPr/>
        </p:nvSpPr>
        <p:spPr>
          <a:xfrm>
            <a:off x="171157" y="4031223"/>
            <a:ext cx="2309447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teleHealth, </a:t>
            </a:r>
          </a:p>
          <a:p>
            <a:pPr algn="ctr"/>
            <a:r>
              <a:rPr lang="fi-FI" sz="3200" dirty="0"/>
              <a:t>etäyhteydet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D20C9864-2713-4F55-961E-48803E192FFA}"/>
              </a:ext>
            </a:extLst>
          </p:cNvPr>
          <p:cNvSpPr txBox="1"/>
          <p:nvPr/>
        </p:nvSpPr>
        <p:spPr>
          <a:xfrm>
            <a:off x="1092592" y="2045530"/>
            <a:ext cx="2776025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 err="1"/>
              <a:t>eHealth</a:t>
            </a:r>
            <a:r>
              <a:rPr lang="fi-FI" sz="3200" dirty="0"/>
              <a:t>, </a:t>
            </a:r>
          </a:p>
          <a:p>
            <a:pPr algn="ctr"/>
            <a:r>
              <a:rPr lang="fi-FI" sz="3200" dirty="0"/>
              <a:t>sähköiset palvelut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678B79C-38D1-4191-A760-7943E97AED9E}"/>
              </a:ext>
            </a:extLst>
          </p:cNvPr>
          <p:cNvSpPr txBox="1"/>
          <p:nvPr/>
        </p:nvSpPr>
        <p:spPr>
          <a:xfrm>
            <a:off x="2686929" y="5561072"/>
            <a:ext cx="1750256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 err="1"/>
              <a:t>mHealth</a:t>
            </a:r>
            <a:endParaRPr lang="fi-FI" sz="32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061A37E-ADEF-4508-A64C-D9E88D11D932}"/>
              </a:ext>
            </a:extLst>
          </p:cNvPr>
          <p:cNvSpPr txBox="1"/>
          <p:nvPr/>
        </p:nvSpPr>
        <p:spPr>
          <a:xfrm>
            <a:off x="8393723" y="3997646"/>
            <a:ext cx="1524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Tekoäly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D9DD90E-ECED-4E49-9D16-BC217804EE13}"/>
              </a:ext>
            </a:extLst>
          </p:cNvPr>
          <p:cNvSpPr txBox="1"/>
          <p:nvPr/>
        </p:nvSpPr>
        <p:spPr>
          <a:xfrm>
            <a:off x="1092592" y="506113"/>
            <a:ext cx="159433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 err="1"/>
              <a:t>Big</a:t>
            </a:r>
            <a:r>
              <a:rPr lang="fi-FI" sz="3200" dirty="0"/>
              <a:t> Data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2B9C7F3-2068-487F-93E9-334D6B6AFD66}"/>
              </a:ext>
            </a:extLst>
          </p:cNvPr>
          <p:cNvSpPr txBox="1"/>
          <p:nvPr/>
        </p:nvSpPr>
        <p:spPr>
          <a:xfrm>
            <a:off x="5174564" y="4567664"/>
            <a:ext cx="258377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Bioteknologia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D9F6B95-229D-4125-86B2-85C87BCD96AB}"/>
              </a:ext>
            </a:extLst>
          </p:cNvPr>
          <p:cNvSpPr txBox="1"/>
          <p:nvPr/>
        </p:nvSpPr>
        <p:spPr>
          <a:xfrm>
            <a:off x="6888480" y="374164"/>
            <a:ext cx="2518117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Avustava teknologia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B1F9E17-EC24-4ED2-8B21-D89792BEC61F}"/>
              </a:ext>
            </a:extLst>
          </p:cNvPr>
          <p:cNvSpPr txBox="1"/>
          <p:nvPr/>
        </p:nvSpPr>
        <p:spPr>
          <a:xfrm>
            <a:off x="7066671" y="5561073"/>
            <a:ext cx="213594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Biopankki</a:t>
            </a:r>
          </a:p>
        </p:txBody>
      </p:sp>
    </p:spTree>
    <p:extLst>
      <p:ext uri="{BB962C8B-B14F-4D97-AF65-F5344CB8AC3E}">
        <p14:creationId xmlns:p14="http://schemas.microsoft.com/office/powerpoint/2010/main" val="215667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14F90E8F-F1B4-48B0-93F6-2430A9D6F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2247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1BBA5D01-ED34-4FB8-B5D1-0150765C1752}"/>
              </a:ext>
            </a:extLst>
          </p:cNvPr>
          <p:cNvSpPr txBox="1"/>
          <p:nvPr/>
        </p:nvSpPr>
        <p:spPr>
          <a:xfrm>
            <a:off x="3226190" y="0"/>
            <a:ext cx="597408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        Terveys ja teknologia</a:t>
            </a:r>
          </a:p>
        </p:txBody>
      </p:sp>
    </p:spTree>
    <p:extLst>
      <p:ext uri="{BB962C8B-B14F-4D97-AF65-F5344CB8AC3E}">
        <p14:creationId xmlns:p14="http://schemas.microsoft.com/office/powerpoint/2010/main" val="418084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47502C1-79B5-4E1C-B04F-0E9991382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72" y="0"/>
            <a:ext cx="9134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6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59B6177-8736-4145-9ABF-9710DBC8A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97" y="-13375"/>
            <a:ext cx="10212157" cy="68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154</Words>
  <Application>Microsoft Office PowerPoint</Application>
  <PresentationFormat>Laajakuva</PresentationFormat>
  <Paragraphs>55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sannaleena.tuomikoski@gmail.com</dc:creator>
  <cp:lastModifiedBy>Sannaleena Sirola</cp:lastModifiedBy>
  <cp:revision>14</cp:revision>
  <dcterms:created xsi:type="dcterms:W3CDTF">2017-05-18T04:22:14Z</dcterms:created>
  <dcterms:modified xsi:type="dcterms:W3CDTF">2018-05-14T21:19:56Z</dcterms:modified>
</cp:coreProperties>
</file>