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9" r:id="rId4"/>
    <p:sldId id="280" r:id="rId5"/>
    <p:sldId id="281" r:id="rId6"/>
    <p:sldId id="277" r:id="rId7"/>
    <p:sldId id="266" r:id="rId8"/>
    <p:sldId id="273" r:id="rId9"/>
    <p:sldId id="282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62" d="100"/>
          <a:sy n="62" d="100"/>
        </p:scale>
        <p:origin x="84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D535-8FC2-43FF-B2CD-F75FF2178095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F8D2D-B4BB-4FF6-B159-6B2317815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47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D2D-B4BB-4FF6-B159-6B2317815EB8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49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19.8.2017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</a:t>
            </a:r>
            <a:r>
              <a:rPr lang="fi-FI" b="1" dirty="0" smtClean="0"/>
              <a:t>1: </a:t>
            </a:r>
            <a:r>
              <a:rPr lang="fi-FI" b="1" dirty="0"/>
              <a:t>Hyvinvointi ja ympäristö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Autofit/>
          </a:bodyPr>
          <a:lstStyle/>
          <a:p>
            <a:r>
              <a:rPr lang="fi-FI" sz="4000" b="1" dirty="0" smtClean="0"/>
              <a:t>Hyvinvointi</a:t>
            </a:r>
            <a:endParaRPr lang="fi-FI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0364" y="1196752"/>
            <a:ext cx="8363272" cy="50981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800" dirty="0"/>
          </a:p>
          <a:p>
            <a:r>
              <a:rPr lang="fi-FI" sz="2800" u="sng" dirty="0"/>
              <a:t>yksilö</a:t>
            </a:r>
            <a:r>
              <a:rPr lang="fi-FI" sz="2800" dirty="0"/>
              <a:t>: subjektiivinen kokemus hyvästä elämänlaadusta</a:t>
            </a:r>
          </a:p>
          <a:p>
            <a:pPr lvl="1"/>
            <a:r>
              <a:rPr lang="fi-FI" sz="2500" dirty="0"/>
              <a:t>terveys ja toimintakyky</a:t>
            </a:r>
          </a:p>
          <a:p>
            <a:pPr lvl="1"/>
            <a:r>
              <a:rPr lang="fi-FI" sz="2500" dirty="0"/>
              <a:t>riittävä toimeentulo ja elintaso </a:t>
            </a:r>
          </a:p>
          <a:p>
            <a:pPr lvl="1"/>
            <a:r>
              <a:rPr lang="fi-FI" sz="2500" dirty="0"/>
              <a:t>mahdollisuus kokea yhteenkuuluvuutta, osallisuutta ja rakkautta</a:t>
            </a:r>
          </a:p>
          <a:p>
            <a:r>
              <a:rPr lang="fi-FI" sz="2800" u="sng" dirty="0"/>
              <a:t>yhteiskunta</a:t>
            </a:r>
            <a:r>
              <a:rPr lang="fi-FI" sz="2800" dirty="0"/>
              <a:t>: kuvaa koko väestön elämänlaatua</a:t>
            </a:r>
          </a:p>
          <a:p>
            <a:pPr lvl="1"/>
            <a:r>
              <a:rPr lang="fi-FI" sz="2500" dirty="0"/>
              <a:t>ympäröivän yhteiskunnan elinolot, esim. työllisyys, toimeentulo ja elinympäristö eli terveyden </a:t>
            </a:r>
            <a:r>
              <a:rPr lang="fi-FI" sz="2500" b="1" dirty="0"/>
              <a:t>yhteiskunnalliset taustatekijät </a:t>
            </a:r>
            <a:r>
              <a:rPr lang="fi-FI" sz="2500" dirty="0" smtClean="0"/>
              <a:t>vaikuttavat</a:t>
            </a:r>
            <a:endParaRPr lang="fi-FI" sz="2500" dirty="0"/>
          </a:p>
          <a:p>
            <a:pPr marL="914400" lvl="2" indent="0">
              <a:buNone/>
            </a:pPr>
            <a:endParaRPr lang="fi-FI" sz="2100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901FCF-1B59-48A3-BA3D-2201A665ADDA}"/>
              </a:ext>
            </a:extLst>
          </p:cNvPr>
          <p:cNvSpPr txBox="1">
            <a:spLocks/>
          </p:cNvSpPr>
          <p:nvPr/>
        </p:nvSpPr>
        <p:spPr>
          <a:xfrm>
            <a:off x="0" y="557873"/>
            <a:ext cx="91440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 smtClean="0"/>
              <a:t>Toimintakyky</a:t>
            </a:r>
            <a:endParaRPr lang="fi-FI" sz="4000" b="1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064421F7-F126-4428-B795-90FDFC1DD1AD}"/>
              </a:ext>
            </a:extLst>
          </p:cNvPr>
          <p:cNvSpPr txBox="1">
            <a:spLocks/>
          </p:cNvSpPr>
          <p:nvPr/>
        </p:nvSpPr>
        <p:spPr>
          <a:xfrm>
            <a:off x="390364" y="1700808"/>
            <a:ext cx="8363272" cy="47525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800" dirty="0"/>
              <a:t>jaotellaan </a:t>
            </a:r>
            <a:r>
              <a:rPr lang="fi-FI" sz="2800" b="1" dirty="0"/>
              <a:t>fyysiseen, psyykkiseen, sosiaaliseen </a:t>
            </a:r>
            <a:r>
              <a:rPr lang="fi-FI" sz="2800" dirty="0"/>
              <a:t>ja </a:t>
            </a:r>
            <a:r>
              <a:rPr lang="fi-FI" sz="2800" b="1" dirty="0"/>
              <a:t>kognitiiviseen</a:t>
            </a:r>
            <a:endParaRPr lang="fi-FI" sz="2800" dirty="0"/>
          </a:p>
          <a:p>
            <a:r>
              <a:rPr lang="fi-FI" sz="2800" dirty="0" smtClean="0"/>
              <a:t>ihmisen </a:t>
            </a:r>
            <a:r>
              <a:rPr lang="fi-FI" sz="2800" dirty="0"/>
              <a:t>kyky suoriutua välttämättömistä päivittäisistä toimista ja hänelle tärkeistä tehtävistä omassa elinympäristössään</a:t>
            </a:r>
          </a:p>
          <a:p>
            <a:pPr marL="857250" lvl="1" indent="-457200"/>
            <a:r>
              <a:rPr lang="fi-FI" sz="2400" dirty="0"/>
              <a:t>yksilön terveydentila ja </a:t>
            </a:r>
            <a:r>
              <a:rPr lang="fi-FI" sz="2400" b="1" dirty="0"/>
              <a:t>voimavarat </a:t>
            </a:r>
            <a:r>
              <a:rPr lang="fi-FI" sz="2400" dirty="0"/>
              <a:t>(ominaisuudet ja tekijät, jotka auttavat häntä sopeutumaan ja selviytymään haasteista) luovat </a:t>
            </a:r>
            <a:r>
              <a:rPr lang="fi-FI" sz="2400" dirty="0" smtClean="0"/>
              <a:t>perustan</a:t>
            </a:r>
          </a:p>
          <a:p>
            <a:pPr marL="857250" lvl="1" indent="-457200"/>
            <a:r>
              <a:rPr lang="fi-FI" sz="2400" dirty="0" smtClean="0"/>
              <a:t>fyysinen </a:t>
            </a:r>
            <a:r>
              <a:rPr lang="fi-FI" sz="2400" dirty="0"/>
              <a:t>ja </a:t>
            </a:r>
            <a:r>
              <a:rPr lang="fi-FI" sz="2400" dirty="0" err="1"/>
              <a:t>psykososiaalinen</a:t>
            </a:r>
            <a:r>
              <a:rPr lang="fi-FI" sz="2400" dirty="0"/>
              <a:t> ympäristö vaikuttaa positiivisesti tai negatiivisesti </a:t>
            </a:r>
            <a:endParaRPr lang="fi-FI" sz="2400" dirty="0" smtClean="0"/>
          </a:p>
          <a:p>
            <a:pPr marL="857250" lvl="1" indent="-457200"/>
            <a:r>
              <a:rPr lang="fi-FI" sz="2400" dirty="0" smtClean="0"/>
              <a:t>voi </a:t>
            </a:r>
            <a:r>
              <a:rPr lang="fi-FI" sz="2400" dirty="0"/>
              <a:t>rajoittua tai heikentyä esim. ikääntymisen, sairauden tai vamman </a:t>
            </a:r>
            <a:r>
              <a:rPr lang="fi-FI" sz="2400" dirty="0" smtClean="0"/>
              <a:t>seurauksena</a:t>
            </a:r>
          </a:p>
          <a:p>
            <a:pPr marL="857250" lvl="1" indent="-457200"/>
            <a:r>
              <a:rPr lang="fi-FI" sz="2400" dirty="0" smtClean="0"/>
              <a:t>fyysisen </a:t>
            </a:r>
            <a:r>
              <a:rPr lang="fi-FI" sz="2400" dirty="0"/>
              <a:t>ympäristön hyvät toimintamahdollisuudet ja </a:t>
            </a:r>
            <a:r>
              <a:rPr lang="fi-FI" sz="2400" dirty="0" err="1"/>
              <a:t>psykososiaalisen</a:t>
            </a:r>
            <a:r>
              <a:rPr lang="fi-FI" sz="2400" dirty="0"/>
              <a:t> ympäristön tuki ja kannustus voivat tukea ja </a:t>
            </a:r>
            <a:r>
              <a:rPr lang="fi-FI" sz="2400" dirty="0" smtClean="0"/>
              <a:t>edistää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870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BC5EFA-5302-4046-9685-2F1DBB600543}"/>
              </a:ext>
            </a:extLst>
          </p:cNvPr>
          <p:cNvSpPr txBox="1">
            <a:spLocks/>
          </p:cNvSpPr>
          <p:nvPr/>
        </p:nvSpPr>
        <p:spPr>
          <a:xfrm>
            <a:off x="16295" y="404664"/>
            <a:ext cx="91440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 smtClean="0"/>
              <a:t>Ympäristötekijät</a:t>
            </a:r>
            <a:endParaRPr lang="fi-FI" sz="4000" b="1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05C142C7-A6A3-4C67-BD82-8B7EA2113E01}"/>
              </a:ext>
            </a:extLst>
          </p:cNvPr>
          <p:cNvSpPr txBox="1">
            <a:spLocks/>
          </p:cNvSpPr>
          <p:nvPr/>
        </p:nvSpPr>
        <p:spPr>
          <a:xfrm>
            <a:off x="406659" y="1700808"/>
            <a:ext cx="8363272" cy="458660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 dirty="0" smtClean="0"/>
              <a:t>vaikutukset </a:t>
            </a:r>
            <a:r>
              <a:rPr lang="fi-FI" sz="2600" u="sng" dirty="0" smtClean="0"/>
              <a:t>myönteisiä </a:t>
            </a:r>
            <a:r>
              <a:rPr lang="fi-FI" sz="2600" u="sng" dirty="0"/>
              <a:t>tai kielteisiä</a:t>
            </a:r>
            <a:r>
              <a:rPr lang="fi-FI" sz="2600" dirty="0"/>
              <a:t>:  </a:t>
            </a:r>
          </a:p>
          <a:p>
            <a:pPr lvl="1"/>
            <a:r>
              <a:rPr lang="fi-FI" sz="2200" dirty="0"/>
              <a:t>terveellinen ja turvallinen ympäristö tukee ja edistää terveyttä ja toimintakykyä </a:t>
            </a:r>
          </a:p>
          <a:p>
            <a:pPr lvl="1"/>
            <a:r>
              <a:rPr lang="fi-FI" sz="2200" dirty="0"/>
              <a:t>terveydelle haitallinen ja turvaton ympäristö rajoittaa ja heikentää terveyttä ja toimintakykyä</a:t>
            </a:r>
          </a:p>
          <a:p>
            <a:r>
              <a:rPr lang="fi-FI" sz="2600" b="1" dirty="0" smtClean="0"/>
              <a:t>suoraan </a:t>
            </a:r>
            <a:r>
              <a:rPr lang="fi-FI" sz="2600" b="1" dirty="0"/>
              <a:t>vaikuttavat tekijät</a:t>
            </a:r>
            <a:r>
              <a:rPr lang="fi-FI" sz="2600" dirty="0"/>
              <a:t>: liittyvät usein fyysiseen </a:t>
            </a:r>
            <a:r>
              <a:rPr lang="fi-FI" sz="2600" dirty="0" smtClean="0"/>
              <a:t>ympäristöön (esim</a:t>
            </a:r>
            <a:r>
              <a:rPr lang="fi-FI" sz="2600" dirty="0"/>
              <a:t>. melu, saasteet ja </a:t>
            </a:r>
            <a:r>
              <a:rPr lang="fi-FI" sz="2600" dirty="0" smtClean="0"/>
              <a:t>siitepöly)</a:t>
            </a:r>
            <a:endParaRPr lang="fi-FI" sz="2600" dirty="0"/>
          </a:p>
          <a:p>
            <a:pPr lvl="2"/>
            <a:r>
              <a:rPr lang="fi-FI" sz="1900" dirty="0"/>
              <a:t>voidaan mitata ja arvioida niiden aiheuttamaa terveysriskiä </a:t>
            </a:r>
          </a:p>
          <a:p>
            <a:r>
              <a:rPr lang="fi-FI" sz="2600" b="1" dirty="0"/>
              <a:t>epäsuorasti vaikuttavat tekijät</a:t>
            </a:r>
            <a:r>
              <a:rPr lang="fi-FI" sz="2600" dirty="0"/>
              <a:t>: liittyvät usein </a:t>
            </a:r>
            <a:r>
              <a:rPr lang="fi-FI" sz="2600" dirty="0" err="1"/>
              <a:t>psykososiaaliseen</a:t>
            </a:r>
            <a:r>
              <a:rPr lang="fi-FI" sz="2600" dirty="0"/>
              <a:t> </a:t>
            </a:r>
            <a:r>
              <a:rPr lang="fi-FI" sz="2600" dirty="0" smtClean="0"/>
              <a:t>ympäristöön (esim</a:t>
            </a:r>
            <a:r>
              <a:rPr lang="fi-FI" sz="2600" dirty="0"/>
              <a:t>. opiskeluilmapiiri ja elinympäristön </a:t>
            </a:r>
            <a:r>
              <a:rPr lang="fi-FI" sz="2600" dirty="0" smtClean="0"/>
              <a:t>viihtyisyys)  </a:t>
            </a:r>
            <a:endParaRPr lang="fi-FI" sz="2600" dirty="0"/>
          </a:p>
          <a:p>
            <a:pPr lvl="2"/>
            <a:r>
              <a:rPr lang="fi-FI" sz="1900" dirty="0"/>
              <a:t>haasteellista tutkia ja arvioida, koska vaikuttavat ajatteluun, tunteisiin ja kokemuksiin </a:t>
            </a:r>
            <a:endParaRPr lang="fi-FI" sz="1900" b="1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fi-FI" sz="21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808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853473-CF95-4964-B841-81E38254ECD6}"/>
              </a:ext>
            </a:extLst>
          </p:cNvPr>
          <p:cNvSpPr txBox="1">
            <a:spLocks/>
          </p:cNvSpPr>
          <p:nvPr/>
        </p:nvSpPr>
        <p:spPr>
          <a:xfrm>
            <a:off x="16295" y="404664"/>
            <a:ext cx="91440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 smtClean="0"/>
              <a:t>Ympäristötekijöiden vaikutustavat</a:t>
            </a:r>
            <a:endParaRPr lang="fi-FI" sz="4000" b="1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DE11542C-DE4B-4FBA-BD12-E5515E980E40}"/>
              </a:ext>
            </a:extLst>
          </p:cNvPr>
          <p:cNvSpPr txBox="1">
            <a:spLocks/>
          </p:cNvSpPr>
          <p:nvPr/>
        </p:nvSpPr>
        <p:spPr>
          <a:xfrm>
            <a:off x="406659" y="1484784"/>
            <a:ext cx="8363272" cy="494116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 dirty="0"/>
              <a:t>j</a:t>
            </a:r>
            <a:r>
              <a:rPr lang="fi-FI" sz="2600" dirty="0" smtClean="0"/>
              <a:t>otkut ovat </a:t>
            </a:r>
            <a:r>
              <a:rPr lang="fi-FI" sz="2600" dirty="0"/>
              <a:t>erittäin merkittäviä ja vaikuttavat terveyden kaikkiin osa-alueisiin  </a:t>
            </a:r>
          </a:p>
          <a:p>
            <a:pPr lvl="1"/>
            <a:r>
              <a:rPr lang="fi-FI" sz="2200" dirty="0"/>
              <a:t>esim. vanhempien vastasyntyneelle osoittama huolenpito ja rakkaus tukevat kokonaisvaltaisesti lapsen fyysistä, psyykkistä, sosiaalista ja henkistä terveyttä, mikä luo hyvän pohjan myöhemmälle kehitykselle  </a:t>
            </a:r>
          </a:p>
          <a:p>
            <a:r>
              <a:rPr lang="fi-FI" sz="2600" dirty="0" smtClean="0"/>
              <a:t>voivat </a:t>
            </a:r>
            <a:r>
              <a:rPr lang="fi-FI" sz="2600" dirty="0"/>
              <a:t>vaihdella ajallisesti</a:t>
            </a:r>
          </a:p>
          <a:p>
            <a:pPr lvl="1"/>
            <a:r>
              <a:rPr lang="fi-FI" sz="2200" dirty="0"/>
              <a:t>esim. hetkellinen säätilan muutos ja pitkäkestoinen ilmansaastekuormitus</a:t>
            </a:r>
          </a:p>
          <a:p>
            <a:r>
              <a:rPr lang="fi-FI" sz="2600" dirty="0" smtClean="0"/>
              <a:t>voivat </a:t>
            </a:r>
            <a:r>
              <a:rPr lang="fi-FI" sz="2600" dirty="0"/>
              <a:t>heikentää tai voimistaa toistensa vaikutusta </a:t>
            </a:r>
          </a:p>
          <a:p>
            <a:pPr lvl="1"/>
            <a:r>
              <a:rPr lang="fi-FI" sz="2200" dirty="0"/>
              <a:t>esim. heikko koulutustaso, työttömyys ja köyhyys lisäävät yhdessä syrjäytymisriskiä eli vaikuttavat </a:t>
            </a:r>
            <a:r>
              <a:rPr lang="fi-FI" sz="2200" b="1" dirty="0"/>
              <a:t>kumulatiivisesti </a:t>
            </a:r>
          </a:p>
          <a:p>
            <a:r>
              <a:rPr lang="fi-FI" sz="2600" dirty="0" smtClean="0"/>
              <a:t>voi </a:t>
            </a:r>
            <a:r>
              <a:rPr lang="fi-FI" sz="2600" dirty="0"/>
              <a:t>olla yllättäviä yhteisvaikutuksia</a:t>
            </a:r>
          </a:p>
          <a:p>
            <a:pPr lvl="1"/>
            <a:r>
              <a:rPr lang="fi-FI" sz="2200" dirty="0"/>
              <a:t>esim. jotkut lääkeaineet ja UV-säteily aiheuttavat yhdessä iho-oireita</a:t>
            </a:r>
          </a:p>
          <a:p>
            <a:pPr lvl="2"/>
            <a:endParaRPr lang="fi-FI" sz="1900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fi-FI" sz="21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666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8452" y="260648"/>
            <a:ext cx="9144000" cy="9269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 smtClean="0"/>
              <a:t>Kulttuuriympäristö</a:t>
            </a:r>
            <a:endParaRPr lang="fi-FI" sz="4000" b="1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95536" y="1340768"/>
            <a:ext cx="8574124" cy="5654825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4400" dirty="0" smtClean="0"/>
              <a:t>sisältää </a:t>
            </a:r>
            <a:r>
              <a:rPr lang="fi-FI" sz="4400" u="sng" dirty="0"/>
              <a:t>jollakin alueella elävien ihmisten </a:t>
            </a:r>
            <a:endParaRPr lang="fi-FI" sz="4400" u="sng" dirty="0" smtClean="0"/>
          </a:p>
          <a:p>
            <a:pPr lvl="1"/>
            <a:r>
              <a:rPr lang="fi-FI" sz="4000" dirty="0" smtClean="0"/>
              <a:t>yhtenäisen </a:t>
            </a:r>
            <a:r>
              <a:rPr lang="fi-FI" sz="4000" dirty="0"/>
              <a:t>tavan ajatella ja toimia (mm. arvot, asenteet, tavat ja </a:t>
            </a:r>
            <a:r>
              <a:rPr lang="fi-FI" sz="4000" dirty="0" smtClean="0"/>
              <a:t>perinteet)</a:t>
            </a:r>
          </a:p>
          <a:p>
            <a:pPr lvl="1"/>
            <a:r>
              <a:rPr lang="fi-FI" sz="4000" dirty="0" smtClean="0"/>
              <a:t>sivistyksen </a:t>
            </a:r>
            <a:r>
              <a:rPr lang="fi-FI" sz="4000" dirty="0"/>
              <a:t>tason (koulutus, tieteet ja </a:t>
            </a:r>
            <a:r>
              <a:rPr lang="fi-FI" sz="4000" dirty="0" smtClean="0"/>
              <a:t>taiteet)</a:t>
            </a:r>
          </a:p>
          <a:p>
            <a:pPr lvl="1"/>
            <a:r>
              <a:rPr lang="fi-FI" sz="4000" dirty="0" smtClean="0"/>
              <a:t>rakentaman </a:t>
            </a:r>
            <a:r>
              <a:rPr lang="fi-FI" sz="4000" dirty="0"/>
              <a:t>ja muokkaaman ympäristön</a:t>
            </a:r>
            <a:endParaRPr lang="fi-FI" sz="4000" b="1" dirty="0"/>
          </a:p>
          <a:p>
            <a:r>
              <a:rPr lang="fi-FI" sz="4400" dirty="0"/>
              <a:t>vaikuttaa terveyteen yleensä </a:t>
            </a:r>
            <a:r>
              <a:rPr lang="fi-FI" sz="4400" dirty="0" smtClean="0"/>
              <a:t>epäsuorasti, terveysvaikutuksia vaikea </a:t>
            </a:r>
            <a:r>
              <a:rPr lang="fi-FI" sz="4400" dirty="0"/>
              <a:t>mitata  </a:t>
            </a:r>
          </a:p>
          <a:p>
            <a:pPr lvl="1"/>
            <a:r>
              <a:rPr lang="fi-FI" sz="4000" dirty="0"/>
              <a:t>esim. omien kulttuuristen sukujuurien tunnistaminen </a:t>
            </a:r>
            <a:r>
              <a:rPr lang="fi-FI" sz="4000" dirty="0" err="1"/>
              <a:t>voimaannuttaa</a:t>
            </a:r>
            <a:r>
              <a:rPr lang="fi-FI" sz="4000" dirty="0"/>
              <a:t> ja usko ja uskontoon liittyvät arvot ja tavat tukevat yhteisöllisyyttä ja voivat liittyä terveellisiin elämäntapoihin, kuten vähäiseen päihteiden käyttöön </a:t>
            </a:r>
          </a:p>
          <a:p>
            <a:pPr lvl="1"/>
            <a:r>
              <a:rPr lang="fi-FI" sz="4000" dirty="0"/>
              <a:t>uskomukset ja käyttäytymistä rajoittavat normit voidaan kokea ahdistavaksi ja näin terveydelle haitalliseksi </a:t>
            </a:r>
          </a:p>
          <a:p>
            <a:r>
              <a:rPr lang="fi-FI" sz="4400" dirty="0"/>
              <a:t>taide ja aktiivinen kulttuurin harrastaminen voivat edistää terveyttä ja hyvinvointia monella eri tavalla:</a:t>
            </a:r>
          </a:p>
          <a:p>
            <a:pPr lvl="1"/>
            <a:r>
              <a:rPr lang="fi-FI" sz="4000" dirty="0"/>
              <a:t>tarjoavat mahdollisuuden kokea elämyksiä ja käsitellä haastavia tunteita ja kokemuksia</a:t>
            </a:r>
          </a:p>
          <a:p>
            <a:pPr lvl="1"/>
            <a:r>
              <a:rPr lang="fi-FI" sz="4000" dirty="0"/>
              <a:t>tarjoavat mahdollisuuden sosiaaliseen kanssakäymiseen</a:t>
            </a:r>
          </a:p>
          <a:p>
            <a:pPr lvl="1"/>
            <a:r>
              <a:rPr lang="fi-FI" sz="4000" dirty="0"/>
              <a:t>voivat olla yhteiskunnallisen vaikuttamisen keino</a:t>
            </a:r>
          </a:p>
          <a:p>
            <a:pPr lvl="1"/>
            <a:r>
              <a:rPr lang="fi-FI" sz="4000" dirty="0"/>
              <a:t>voidaan käyttää hoito- ja terapiamuotoina</a:t>
            </a:r>
          </a:p>
          <a:p>
            <a:endParaRPr lang="fi-FI" sz="3900" dirty="0"/>
          </a:p>
          <a:p>
            <a:pPr marL="400050" lvl="1" indent="0">
              <a:buFont typeface="Arial" panose="020B0604020202020204" pitchFamily="34" charset="0"/>
              <a:buNone/>
            </a:pPr>
            <a:endParaRPr lang="fi-FI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635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</p:spPr>
        <p:txBody>
          <a:bodyPr>
            <a:normAutofit/>
          </a:bodyPr>
          <a:lstStyle/>
          <a:p>
            <a:r>
              <a:rPr lang="fi-FI" b="1" dirty="0"/>
              <a:t>Terveyden sosiaaliset määrittäjät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968552"/>
          </a:xfrm>
        </p:spPr>
        <p:txBody>
          <a:bodyPr>
            <a:normAutofit fontScale="77500" lnSpcReduction="20000"/>
          </a:bodyPr>
          <a:lstStyle/>
          <a:p>
            <a:r>
              <a:rPr lang="fi-FI" sz="3400" dirty="0"/>
              <a:t>väestön terveys, toimintakyky ja hyvinvointi muodostuvat vuorovaikutuksessa toisiin ihmisiin ja ympäröivään yhteiskuntaan</a:t>
            </a:r>
          </a:p>
          <a:p>
            <a:pPr lvl="1"/>
            <a:r>
              <a:rPr lang="fi-FI" u="sng" dirty="0"/>
              <a:t>yksilöön</a:t>
            </a:r>
            <a:r>
              <a:rPr lang="fi-FI" dirty="0"/>
              <a:t> liittyviä tekijöitä: ikä, sukupuoli ja perimä</a:t>
            </a:r>
          </a:p>
          <a:p>
            <a:pPr lvl="1"/>
            <a:r>
              <a:rPr lang="fi-FI" u="sng" dirty="0"/>
              <a:t>yhteisöön</a:t>
            </a:r>
            <a:r>
              <a:rPr lang="fi-FI" dirty="0"/>
              <a:t> liittyviä tekijöitä: elämäntavat, sosiaalinen tuki</a:t>
            </a:r>
          </a:p>
          <a:p>
            <a:pPr lvl="1"/>
            <a:r>
              <a:rPr lang="fi-FI" u="sng" dirty="0"/>
              <a:t>yhteiskunnallisia</a:t>
            </a:r>
            <a:r>
              <a:rPr lang="fi-FI" dirty="0"/>
              <a:t> taustatekijöitä:  hygienia, ravinnontuotanto, koulutus, työ, turvallisuus, terveyspalvelut ja asuinolot</a:t>
            </a:r>
          </a:p>
          <a:p>
            <a:pPr marL="457200" lvl="1" indent="0">
              <a:buNone/>
            </a:pPr>
            <a:r>
              <a:rPr lang="fi-FI" dirty="0"/>
              <a:t> </a:t>
            </a:r>
          </a:p>
          <a:p>
            <a:r>
              <a:rPr lang="fi-FI" sz="3400" dirty="0"/>
              <a:t>väestön hyvä terveys ja toimintakyky ovat yhteiskunnan näkökulmasta voimavaroja ja luovat edellytykset yhteisöjen ja koko yhteiskunnan hyvinvoinnille </a:t>
            </a:r>
            <a:endParaRPr lang="fi-FI" sz="3400" dirty="0" smtClean="0"/>
          </a:p>
          <a:p>
            <a:endParaRPr lang="fi-FI" sz="3400" dirty="0"/>
          </a:p>
          <a:p>
            <a:r>
              <a:rPr lang="fi-FI" sz="3400" dirty="0" smtClean="0"/>
              <a:t>hyvinvoiva </a:t>
            </a:r>
            <a:r>
              <a:rPr lang="fi-FI" sz="3400" dirty="0"/>
              <a:t>yhteiskunta voi tarjota kansalaisilleen terveyttä ja toimintakykyä ja turvallisuutta tukevan ympäristön </a:t>
            </a:r>
          </a:p>
        </p:txBody>
      </p:sp>
    </p:spTree>
    <p:extLst>
      <p:ext uri="{BB962C8B-B14F-4D97-AF65-F5344CB8AC3E}">
        <p14:creationId xmlns:p14="http://schemas.microsoft.com/office/powerpoint/2010/main" val="179999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7747"/>
            <a:ext cx="8363272" cy="1135901"/>
          </a:xfrm>
        </p:spPr>
        <p:txBody>
          <a:bodyPr>
            <a:normAutofit/>
          </a:bodyPr>
          <a:lstStyle/>
          <a:p>
            <a:r>
              <a:rPr lang="fi-FI" b="1" dirty="0" smtClean="0"/>
              <a:t>Muutosilmiöt – kestävä kehitys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03648"/>
            <a:ext cx="8363272" cy="5265712"/>
          </a:xfrm>
        </p:spPr>
        <p:txBody>
          <a:bodyPr>
            <a:normAutofit fontScale="70000" lnSpcReduction="20000"/>
          </a:bodyPr>
          <a:lstStyle/>
          <a:p>
            <a:r>
              <a:rPr lang="fi-FI" sz="3400" dirty="0" smtClean="0"/>
              <a:t>ympäristöongelmat, globalisaatio, tekniikan </a:t>
            </a:r>
            <a:r>
              <a:rPr lang="fi-FI" sz="3400" dirty="0"/>
              <a:t>kehittyminen </a:t>
            </a:r>
            <a:r>
              <a:rPr lang="fi-FI" sz="3400" dirty="0" smtClean="0"/>
              <a:t>nostaneet esiin </a:t>
            </a:r>
            <a:r>
              <a:rPr lang="fi-FI" sz="3400" u="sng" dirty="0" smtClean="0"/>
              <a:t>maailmanlaajuisia muutosilmiöitä</a:t>
            </a:r>
            <a:endParaRPr lang="fi-FI" sz="3400" u="sng" dirty="0"/>
          </a:p>
          <a:p>
            <a:pPr lvl="1"/>
            <a:r>
              <a:rPr lang="fi-FI" sz="2900" dirty="0" smtClean="0"/>
              <a:t>vaikuttaneet </a:t>
            </a:r>
            <a:r>
              <a:rPr lang="fi-FI" sz="2900" dirty="0"/>
              <a:t>terveyden yhteiskunnallisiin taustatekijöihin siten, että mm. elinolot, ravinnontuotanto, koulutus ja tapa tehdä työtä sekä olla sosiaalisessa kanssakäymisessä ovat muuttuneet</a:t>
            </a:r>
          </a:p>
          <a:p>
            <a:pPr lvl="1"/>
            <a:r>
              <a:rPr lang="fi-FI" sz="2900" dirty="0"/>
              <a:t>osa muutoksista edistää terveyttä ja hyvinvointia, osa tuo haasteita</a:t>
            </a:r>
          </a:p>
          <a:p>
            <a:pPr lvl="1"/>
            <a:endParaRPr lang="fi-FI" sz="2900" dirty="0"/>
          </a:p>
          <a:p>
            <a:r>
              <a:rPr lang="fi-FI" sz="3400" dirty="0"/>
              <a:t>muutoksiin sopeutuminen edellyttää </a:t>
            </a:r>
            <a:r>
              <a:rPr lang="fi-FI" sz="3400" b="1" dirty="0"/>
              <a:t>kestävää kehitystä</a:t>
            </a:r>
            <a:r>
              <a:rPr lang="fi-FI" sz="3400" dirty="0"/>
              <a:t>, joka huomioi sekä nykyhetken tarpeet että tulevat sukupolvet </a:t>
            </a:r>
          </a:p>
          <a:p>
            <a:pPr lvl="1"/>
            <a:r>
              <a:rPr lang="fi-FI" sz="2900" dirty="0"/>
              <a:t>tavoitteena, että ihmiset oppivat elämään sopusoinnussa luonnon ja toistensa kanssa</a:t>
            </a:r>
          </a:p>
          <a:p>
            <a:pPr lvl="1"/>
            <a:r>
              <a:rPr lang="fi-FI" sz="2900" b="1" dirty="0"/>
              <a:t>sosiaalinen kestävyys</a:t>
            </a:r>
            <a:r>
              <a:rPr lang="fi-FI" sz="2900" dirty="0"/>
              <a:t>: resurssit ja toimintamahdollisuudet jaetaan oikeudenmukaisesti, yhteiskunta tukee yhteisöllisyyttä</a:t>
            </a:r>
          </a:p>
          <a:p>
            <a:pPr lvl="1"/>
            <a:r>
              <a:rPr lang="fi-FI" sz="2900" b="1" dirty="0"/>
              <a:t>kulttuurinen kestävyys</a:t>
            </a:r>
            <a:r>
              <a:rPr lang="fi-FI" sz="2900" dirty="0"/>
              <a:t>: vahvistaa kulttuuri-identiteettiä, lisää kulttuurien tuntemusta ja arvostusta </a:t>
            </a:r>
          </a:p>
          <a:p>
            <a:pPr lvl="1"/>
            <a:r>
              <a:rPr lang="fi-FI" sz="2900" b="1" dirty="0"/>
              <a:t>taloudellinen kestävyys</a:t>
            </a:r>
            <a:r>
              <a:rPr lang="fi-FI" sz="2900" dirty="0"/>
              <a:t>: arvioi mikä on kannattavaa pitkällä aikavälillä</a:t>
            </a:r>
          </a:p>
          <a:p>
            <a:pPr lvl="1"/>
            <a:r>
              <a:rPr lang="fi-FI" sz="2900" b="1" dirty="0"/>
              <a:t>ekologinen kestävyys</a:t>
            </a:r>
            <a:r>
              <a:rPr lang="fi-FI" sz="2900" dirty="0"/>
              <a:t>: turvaa luonnonvarojen riittävyyden ja elinolojen säilymisen</a:t>
            </a:r>
          </a:p>
          <a:p>
            <a:pPr lvl="1"/>
            <a:endParaRPr lang="fi-FI" sz="3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520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35187-2DA9-4FA6-BDC6-E8C12050AB37}"/>
              </a:ext>
            </a:extLst>
          </p:cNvPr>
          <p:cNvSpPr txBox="1">
            <a:spLocks/>
          </p:cNvSpPr>
          <p:nvPr/>
        </p:nvSpPr>
        <p:spPr>
          <a:xfrm>
            <a:off x="395536" y="548680"/>
            <a:ext cx="8363272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K</a:t>
            </a:r>
            <a:r>
              <a:rPr lang="fi-FI" b="1" dirty="0" smtClean="0"/>
              <a:t>estävä kehitys </a:t>
            </a:r>
            <a:endParaRPr lang="fi-FI" b="1" dirty="0"/>
          </a:p>
        </p:txBody>
      </p:sp>
      <p:sp>
        <p:nvSpPr>
          <p:cNvPr id="3" name="Suorakulmio 2">
            <a:extLst>
              <a:ext uri="{FF2B5EF4-FFF2-40B4-BE49-F238E27FC236}">
                <a16:creationId xmlns="" xmlns:a16="http://schemas.microsoft.com/office/drawing/2014/main" id="{01EF8788-2286-4818-87BB-C684833C0993}"/>
              </a:ext>
            </a:extLst>
          </p:cNvPr>
          <p:cNvSpPr/>
          <p:nvPr/>
        </p:nvSpPr>
        <p:spPr>
          <a:xfrm>
            <a:off x="251520" y="1658347"/>
            <a:ext cx="864096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700" dirty="0"/>
              <a:t>kestävän kehityksen toteutuminen vaatii paikallista, alueellista ja maailmanlaajuista </a:t>
            </a:r>
            <a:r>
              <a:rPr lang="fi-FI" sz="2700" u="sng" dirty="0"/>
              <a:t>yhteistyötä</a:t>
            </a:r>
            <a:r>
              <a:rPr lang="fi-FI" sz="27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7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700" b="1" dirty="0" smtClean="0"/>
              <a:t>kestävä </a:t>
            </a:r>
            <a:r>
              <a:rPr lang="fi-FI" sz="2700" b="1" dirty="0"/>
              <a:t>elämäntapa </a:t>
            </a:r>
            <a:r>
              <a:rPr lang="fi-FI" sz="2700" dirty="0"/>
              <a:t>on vastuun kantamista itsestä, muista ihmisistä, ympäristöstä, koko maapallosta ja tulevista sukupolvista</a:t>
            </a:r>
          </a:p>
          <a:p>
            <a:r>
              <a:rPr lang="fi-FI" sz="2700" dirty="0"/>
              <a:t>       </a:t>
            </a:r>
            <a:r>
              <a:rPr lang="fi-FI" sz="2300" dirty="0"/>
              <a:t>─ omilla jokapäiväisillä valinnoillaan ja käyttäytymisellään voi tukea</a:t>
            </a:r>
          </a:p>
          <a:p>
            <a:r>
              <a:rPr lang="fi-FI" sz="2300" dirty="0"/>
              <a:t>           kestävää kehitystä </a:t>
            </a:r>
          </a:p>
        </p:txBody>
      </p:sp>
    </p:spTree>
    <p:extLst>
      <p:ext uri="{BB962C8B-B14F-4D97-AF65-F5344CB8AC3E}">
        <p14:creationId xmlns:p14="http://schemas.microsoft.com/office/powerpoint/2010/main" val="184669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646</Words>
  <Application>Microsoft Office PowerPoint</Application>
  <PresentationFormat>Näytössä katseltava diaesitys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Terve 2: Ihminen, ympäristö ja terveys</vt:lpstr>
      <vt:lpstr>Hyvinvointi</vt:lpstr>
      <vt:lpstr>PowerPoint-esitys</vt:lpstr>
      <vt:lpstr>PowerPoint-esitys</vt:lpstr>
      <vt:lpstr>PowerPoint-esitys</vt:lpstr>
      <vt:lpstr>PowerPoint-esitys</vt:lpstr>
      <vt:lpstr>Terveyden sosiaaliset määrittäjät </vt:lpstr>
      <vt:lpstr>Muutosilmiöt – kestävä kehitys</vt:lpstr>
      <vt:lpstr>PowerPoint-esitys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Pinterova Zuzana</cp:lastModifiedBy>
  <cp:revision>145</cp:revision>
  <dcterms:created xsi:type="dcterms:W3CDTF">2017-06-09T06:02:13Z</dcterms:created>
  <dcterms:modified xsi:type="dcterms:W3CDTF">2017-08-19T07:24:21Z</dcterms:modified>
</cp:coreProperties>
</file>