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7" r:id="rId4"/>
    <p:sldId id="258" r:id="rId5"/>
    <p:sldId id="261" r:id="rId6"/>
    <p:sldId id="259" r:id="rId7"/>
    <p:sldId id="262" r:id="rId8"/>
    <p:sldId id="269" r:id="rId9"/>
    <p:sldId id="263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62" d="100"/>
          <a:sy n="62" d="100"/>
        </p:scale>
        <p:origin x="84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4B5A8-45C2-4A74-87E1-2D1DBBAED990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54EEF-9248-4E7C-86A5-6F5E7E1885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68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54EEF-9248-4E7C-86A5-6F5E7E18859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32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61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2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75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87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14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566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24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3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82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79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58FD-EE09-472A-8924-D6556E84F839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79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2: Ihminen, ympäristö ja terveys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2: Geneettinen perimä ja sosiaalinen perimä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508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98" y="764704"/>
            <a:ext cx="8435482" cy="936104"/>
          </a:xfrm>
        </p:spPr>
        <p:txBody>
          <a:bodyPr>
            <a:normAutofit fontScale="90000"/>
          </a:bodyPr>
          <a:lstStyle/>
          <a:p>
            <a:r>
              <a:rPr lang="fi-FI" sz="4900" b="1" dirty="0"/>
              <a:t>Terveyden geneettinen perusta  </a:t>
            </a:r>
            <a:r>
              <a:rPr lang="fi-FI" dirty="0"/>
              <a:t/>
            </a:r>
            <a:br>
              <a:rPr lang="fi-FI" dirty="0"/>
            </a:b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98" y="1772816"/>
            <a:ext cx="8229600" cy="4685253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hedelmöittyneen munasolun </a:t>
            </a:r>
            <a:r>
              <a:rPr lang="fi-FI" b="1" dirty="0"/>
              <a:t>geneettinen </a:t>
            </a:r>
            <a:r>
              <a:rPr lang="fi-FI" b="1" dirty="0" smtClean="0"/>
              <a:t>perimä</a:t>
            </a:r>
            <a:r>
              <a:rPr lang="fi-FI" dirty="0" smtClean="0"/>
              <a:t> </a:t>
            </a:r>
            <a:r>
              <a:rPr lang="fi-FI" dirty="0"/>
              <a:t>peräisin isän siittiösolusta ja äidin munasolusta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puolet geeniperimästä isältä </a:t>
            </a:r>
            <a:r>
              <a:rPr lang="fi-FI" dirty="0"/>
              <a:t>ja puolet </a:t>
            </a:r>
            <a:r>
              <a:rPr lang="fi-FI" dirty="0" smtClean="0"/>
              <a:t>äidiltä </a:t>
            </a:r>
            <a:endParaRPr lang="fi-FI" dirty="0"/>
          </a:p>
          <a:p>
            <a:r>
              <a:rPr lang="fi-FI" dirty="0"/>
              <a:t>jokaisen </a:t>
            </a:r>
            <a:r>
              <a:rPr lang="fi-FI" dirty="0" smtClean="0"/>
              <a:t>perimä </a:t>
            </a:r>
            <a:r>
              <a:rPr lang="fi-FI" dirty="0"/>
              <a:t>yksilöllinen ja ainutlaatuinen </a:t>
            </a:r>
          </a:p>
          <a:p>
            <a:r>
              <a:rPr lang="fi-FI" dirty="0"/>
              <a:t>lähisukulaisten perimät muistuttavat </a:t>
            </a:r>
            <a:r>
              <a:rPr lang="fi-FI" dirty="0" smtClean="0"/>
              <a:t>toisiaan, erot </a:t>
            </a:r>
            <a:r>
              <a:rPr lang="fi-FI" dirty="0"/>
              <a:t>kasvavat, mitä kauemmas sukulaisuussuhteissa edetään </a:t>
            </a:r>
          </a:p>
          <a:p>
            <a:r>
              <a:rPr lang="fi-FI" dirty="0"/>
              <a:t>perintötekijät eli </a:t>
            </a:r>
            <a:r>
              <a:rPr lang="fi-FI" b="1" dirty="0"/>
              <a:t>geenit</a:t>
            </a:r>
            <a:r>
              <a:rPr lang="fi-FI" dirty="0"/>
              <a:t> sijaitsevat solun tumassa olevissa kromosomeissa </a:t>
            </a:r>
          </a:p>
          <a:p>
            <a:pPr lvl="1">
              <a:buFontTx/>
              <a:buChar char="-"/>
            </a:pPr>
            <a:r>
              <a:rPr lang="fi-FI" dirty="0" smtClean="0"/>
              <a:t>koostuvat DNA:sta</a:t>
            </a:r>
          </a:p>
          <a:p>
            <a:pPr lvl="1">
              <a:buFontTx/>
              <a:buChar char="-"/>
            </a:pPr>
            <a:r>
              <a:rPr lang="fi-FI" dirty="0" smtClean="0"/>
              <a:t>sisältävät </a:t>
            </a:r>
            <a:r>
              <a:rPr lang="fi-FI" dirty="0"/>
              <a:t>ohjeet elimistön rakenteita ja toimintoja </a:t>
            </a:r>
            <a:r>
              <a:rPr lang="fi-FI" dirty="0" smtClean="0"/>
              <a:t>varten</a:t>
            </a:r>
          </a:p>
          <a:p>
            <a:pPr lvl="1">
              <a:buFontTx/>
              <a:buChar char="-"/>
            </a:pPr>
            <a:r>
              <a:rPr lang="fi-FI" dirty="0" smtClean="0"/>
              <a:t>vaikuttavat </a:t>
            </a:r>
            <a:r>
              <a:rPr lang="fi-FI" dirty="0"/>
              <a:t>monien fyysisten ja psykososiaalisten </a:t>
            </a:r>
            <a:r>
              <a:rPr lang="fi-FI" dirty="0" smtClean="0"/>
              <a:t>ominaisuuksien kehittymiseen </a:t>
            </a:r>
            <a:r>
              <a:rPr lang="fi-FI" dirty="0"/>
              <a:t>ja ilmenemiseen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</a:t>
            </a:r>
            <a:r>
              <a:rPr lang="fi-FI" dirty="0"/>
              <a:t>esim. pituus ja temperamentti)</a:t>
            </a: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9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95536" y="1412776"/>
            <a:ext cx="828092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b="1" dirty="0" smtClean="0"/>
              <a:t>mutaatio</a:t>
            </a:r>
            <a:r>
              <a:rPr lang="fi-FI" sz="2200" dirty="0" smtClean="0"/>
              <a:t> </a:t>
            </a:r>
            <a:r>
              <a:rPr lang="fi-FI" sz="2200" dirty="0"/>
              <a:t>= muutos solun </a:t>
            </a:r>
            <a:r>
              <a:rPr lang="fi-FI" sz="2200" dirty="0" smtClean="0"/>
              <a:t>DNA:ssa </a:t>
            </a:r>
            <a:endParaRPr lang="fi-FI" sz="2200" dirty="0"/>
          </a:p>
          <a:p>
            <a:pPr lvl="1"/>
            <a:r>
              <a:rPr lang="fi-FI" sz="1900" b="1" dirty="0"/>
              <a:t>─ </a:t>
            </a:r>
            <a:r>
              <a:rPr lang="fi-FI" sz="1900" dirty="0"/>
              <a:t>aiheuttajina esim. UV-säteily ja tietyt </a:t>
            </a:r>
            <a:r>
              <a:rPr lang="fi-FI" sz="1900" dirty="0" smtClean="0"/>
              <a:t>kemikaalit (esim. alkoholi)</a:t>
            </a:r>
            <a:endParaRPr lang="fi-FI" sz="1900" dirty="0"/>
          </a:p>
          <a:p>
            <a:pPr lvl="1"/>
            <a:r>
              <a:rPr lang="fi-FI" sz="1900" dirty="0"/>
              <a:t>─ elimistö korjaa suurimman </a:t>
            </a:r>
            <a:r>
              <a:rPr lang="fi-FI" sz="1900" dirty="0" smtClean="0"/>
              <a:t>osan</a:t>
            </a:r>
            <a:endParaRPr lang="fi-FI" sz="1900" dirty="0"/>
          </a:p>
          <a:p>
            <a:pPr lvl="1"/>
            <a:r>
              <a:rPr lang="fi-FI" sz="1900" dirty="0"/>
              <a:t>─ haittaavat geenien normaalia toimintaa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sz="1900" dirty="0"/>
              <a:t>jos mutaatio tapahtuu tavallisessa </a:t>
            </a:r>
            <a:r>
              <a:rPr lang="fi-FI" sz="1900" dirty="0" smtClean="0"/>
              <a:t>solussa (esim</a:t>
            </a:r>
            <a:r>
              <a:rPr lang="fi-FI" sz="1900" dirty="0"/>
              <a:t>. </a:t>
            </a:r>
            <a:r>
              <a:rPr lang="fi-FI" sz="1900" dirty="0" smtClean="0"/>
              <a:t>ihosolu), </a:t>
            </a:r>
            <a:br>
              <a:rPr lang="fi-FI" sz="1900" dirty="0" smtClean="0"/>
            </a:br>
            <a:r>
              <a:rPr lang="fi-FI" sz="1900" dirty="0" smtClean="0"/>
              <a:t>voi </a:t>
            </a:r>
            <a:r>
              <a:rPr lang="fi-FI" sz="1900" dirty="0"/>
              <a:t>muodostua paikallisia syöpäkasvaimia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sz="1900" dirty="0"/>
              <a:t>jos mutaatio tapahtuu sukusolussa, se voi periytyä jälkeläiselle ja lisätä riskiä sairastua esim. sydän- ja verisuonitauteihin </a:t>
            </a:r>
          </a:p>
          <a:p>
            <a:pPr lvl="1"/>
            <a:r>
              <a:rPr lang="fi-FI" sz="1900" dirty="0"/>
              <a:t>─ voi koskea myös kromosomien </a:t>
            </a:r>
            <a:r>
              <a:rPr lang="fi-FI" sz="1900" dirty="0" smtClean="0"/>
              <a:t>lukumäärää (esim</a:t>
            </a:r>
            <a:r>
              <a:rPr lang="fi-FI" sz="1900" dirty="0"/>
              <a:t>. Downin </a:t>
            </a:r>
            <a:r>
              <a:rPr lang="fi-FI" sz="1900" dirty="0" smtClean="0"/>
              <a:t>syndrooma)</a:t>
            </a:r>
            <a:endParaRPr lang="fi-FI" sz="1900" dirty="0"/>
          </a:p>
          <a:p>
            <a:pPr lvl="1"/>
            <a:endParaRPr lang="fi-FI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b="1" dirty="0" err="1"/>
              <a:t>e</a:t>
            </a:r>
            <a:r>
              <a:rPr lang="fi-FI" sz="2200" b="1" dirty="0" err="1" smtClean="0"/>
              <a:t>pigeneettinen</a:t>
            </a:r>
            <a:r>
              <a:rPr lang="fi-FI" sz="2200" b="1" dirty="0" smtClean="0"/>
              <a:t> </a:t>
            </a:r>
            <a:r>
              <a:rPr lang="fi-FI" sz="2200" b="1" dirty="0"/>
              <a:t>merkki </a:t>
            </a:r>
            <a:r>
              <a:rPr lang="fi-FI" sz="2200" dirty="0"/>
              <a:t>= perimään väliaikaisesti kiinnittyvä, kemiallinen merkki</a:t>
            </a:r>
            <a:endParaRPr lang="fi-FI" sz="2200" b="1" dirty="0"/>
          </a:p>
          <a:p>
            <a:pPr lvl="1"/>
            <a:r>
              <a:rPr lang="fi-FI" sz="1900" b="1" dirty="0"/>
              <a:t>─ </a:t>
            </a:r>
            <a:r>
              <a:rPr lang="fi-FI" sz="1900" dirty="0"/>
              <a:t>aiheutuvat esim. ravinnosta, tupakoinnista ja alkoholin käytöstä</a:t>
            </a:r>
            <a:endParaRPr lang="fi-FI" sz="1900" b="1" dirty="0"/>
          </a:p>
          <a:p>
            <a:pPr lvl="1"/>
            <a:r>
              <a:rPr lang="fi-FI" sz="1900" b="1" dirty="0"/>
              <a:t>─ </a:t>
            </a:r>
            <a:r>
              <a:rPr lang="fi-FI" sz="1900" dirty="0"/>
              <a:t>muuttavat geenien toiminnan säätelyä</a:t>
            </a:r>
          </a:p>
          <a:p>
            <a:pPr lvl="1"/>
            <a:r>
              <a:rPr lang="fi-FI" sz="1900" dirty="0"/>
              <a:t>─ liittyvät joidenkin sairauksien syntyyn ja periytymiseen</a:t>
            </a:r>
          </a:p>
          <a:p>
            <a:pPr lvl="1"/>
            <a:r>
              <a:rPr lang="fi-FI" sz="1900" dirty="0"/>
              <a:t>─ terveelliset elämäntavat vaikuttavat myönteisesti geenien </a:t>
            </a:r>
            <a:r>
              <a:rPr lang="fi-FI" sz="1900" dirty="0" smtClean="0"/>
              <a:t>säätelyyn</a:t>
            </a:r>
            <a:endParaRPr lang="fi-FI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08520" y="332656"/>
            <a:ext cx="9468544" cy="144016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/>
              <a:t>Mutaatiot ja epigeneettiset merkit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38575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210146"/>
          </a:xfrm>
        </p:spPr>
        <p:txBody>
          <a:bodyPr>
            <a:noAutofit/>
          </a:bodyPr>
          <a:lstStyle/>
          <a:p>
            <a:r>
              <a:rPr lang="fi-FI" b="1" dirty="0"/>
              <a:t>Terveyttä ja toimintakykyä 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tukevat </a:t>
            </a:r>
            <a:r>
              <a:rPr lang="fi-FI" b="1" dirty="0"/>
              <a:t>geenit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1844824"/>
            <a:ext cx="8399276" cy="4752528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elimistön normaali toiminta perustuu siihen, että solut toimivat geenien ohjeiden mukaan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mahdollistavat</a:t>
            </a:r>
            <a:r>
              <a:rPr lang="fi-FI" dirty="0" smtClean="0"/>
              <a:t> </a:t>
            </a:r>
            <a:r>
              <a:rPr lang="fi-FI" dirty="0"/>
              <a:t>hyvän terveyden ja </a:t>
            </a:r>
            <a:r>
              <a:rPr lang="fi-FI" dirty="0" smtClean="0"/>
              <a:t>toimintakyvyn</a:t>
            </a:r>
          </a:p>
          <a:p>
            <a:pPr lvl="1"/>
            <a:r>
              <a:rPr lang="fi-FI" sz="2300" dirty="0" smtClean="0"/>
              <a:t>ohjaavat esim. </a:t>
            </a:r>
            <a:r>
              <a:rPr lang="fi-FI" sz="2300" dirty="0"/>
              <a:t>aistien ja </a:t>
            </a:r>
            <a:r>
              <a:rPr lang="fi-FI" sz="2300" dirty="0" smtClean="0"/>
              <a:t>energia-aineenvaihdunnan rakentumista</a:t>
            </a:r>
            <a:endParaRPr lang="fi-FI" sz="2300" dirty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suojaavat</a:t>
            </a:r>
            <a:r>
              <a:rPr lang="fi-FI" dirty="0" smtClean="0"/>
              <a:t> </a:t>
            </a:r>
            <a:r>
              <a:rPr lang="fi-FI" dirty="0"/>
              <a:t>terveyttä ja toimintakykyä </a:t>
            </a:r>
          </a:p>
          <a:p>
            <a:pPr lvl="1"/>
            <a:r>
              <a:rPr lang="fi-FI" sz="2300" dirty="0" smtClean="0"/>
              <a:t>vähentävät </a:t>
            </a:r>
            <a:r>
              <a:rPr lang="fi-FI" sz="2300" dirty="0"/>
              <a:t>vaaraa sairastua moniin </a:t>
            </a:r>
            <a:r>
              <a:rPr lang="fi-FI" sz="2300" dirty="0" smtClean="0"/>
              <a:t>sairauksiin</a:t>
            </a:r>
            <a:r>
              <a:rPr lang="fi-FI" sz="2300" dirty="0"/>
              <a:t> </a:t>
            </a:r>
            <a:r>
              <a:rPr lang="fi-FI" sz="2300" dirty="0" smtClean="0"/>
              <a:t/>
            </a:r>
            <a:br>
              <a:rPr lang="fi-FI" sz="2300" dirty="0" smtClean="0"/>
            </a:br>
            <a:r>
              <a:rPr lang="fi-FI" sz="2300" dirty="0" smtClean="0"/>
              <a:t>(esim.</a:t>
            </a:r>
            <a:r>
              <a:rPr lang="fi-FI" sz="2300" dirty="0"/>
              <a:t> </a:t>
            </a:r>
            <a:r>
              <a:rPr lang="fi-FI" sz="2300" dirty="0" smtClean="0"/>
              <a:t>tartuntataudit, sydän- </a:t>
            </a:r>
            <a:r>
              <a:rPr lang="fi-FI" sz="2300" dirty="0"/>
              <a:t>ja </a:t>
            </a:r>
            <a:r>
              <a:rPr lang="fi-FI" sz="2300" dirty="0" smtClean="0"/>
              <a:t>verisuonisairaudet)</a:t>
            </a:r>
            <a:endParaRPr lang="fi-FI" sz="2300" dirty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edistävät</a:t>
            </a:r>
            <a:r>
              <a:rPr lang="fi-FI" dirty="0" smtClean="0"/>
              <a:t> </a:t>
            </a:r>
            <a:r>
              <a:rPr lang="fi-FI" dirty="0"/>
              <a:t>terveyttä ja </a:t>
            </a:r>
            <a:r>
              <a:rPr lang="fi-FI" dirty="0" smtClean="0"/>
              <a:t>toimintakykyä</a:t>
            </a:r>
          </a:p>
          <a:p>
            <a:pPr lvl="1"/>
            <a:r>
              <a:rPr lang="fi-FI" sz="2300" dirty="0" smtClean="0"/>
              <a:t>voivat </a:t>
            </a:r>
            <a:r>
              <a:rPr lang="fi-FI" sz="2300" dirty="0"/>
              <a:t>vaikuttaa </a:t>
            </a:r>
            <a:r>
              <a:rPr lang="fi-FI" sz="2300" dirty="0" smtClean="0"/>
              <a:t>esim. </a:t>
            </a:r>
            <a:r>
              <a:rPr lang="fi-FI" sz="2300" dirty="0"/>
              <a:t>hyvän lihasvoiman </a:t>
            </a:r>
            <a:r>
              <a:rPr lang="fi-FI" sz="2300" dirty="0" smtClean="0"/>
              <a:t>tai stressinsietokyvyn </a:t>
            </a:r>
            <a:r>
              <a:rPr lang="fi-FI" sz="2300" dirty="0"/>
              <a:t>rakentumiseen ja kognitiivisten </a:t>
            </a:r>
            <a:r>
              <a:rPr lang="fi-FI" sz="2300" dirty="0" smtClean="0"/>
              <a:t>taitojen (esim. muisti, oppiminen) </a:t>
            </a:r>
            <a:r>
              <a:rPr lang="fi-FI" sz="2300" dirty="0"/>
              <a:t>kehittymiseen</a:t>
            </a:r>
          </a:p>
        </p:txBody>
      </p:sp>
    </p:spTree>
    <p:extLst>
      <p:ext uri="{BB962C8B-B14F-4D97-AF65-F5344CB8AC3E}">
        <p14:creationId xmlns:p14="http://schemas.microsoft.com/office/powerpoint/2010/main" val="265309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fi-FI" b="1" dirty="0"/>
              <a:t>Perinnölliset ja monitekijäiset sairaudet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628800"/>
            <a:ext cx="8229600" cy="5112568"/>
          </a:xfrm>
        </p:spPr>
        <p:txBody>
          <a:bodyPr>
            <a:normAutofit fontScale="70000" lnSpcReduction="20000"/>
          </a:bodyPr>
          <a:lstStyle/>
          <a:p>
            <a:r>
              <a:rPr lang="fi-FI" sz="3400" dirty="0"/>
              <a:t>geeniperimä voi myös </a:t>
            </a:r>
            <a:r>
              <a:rPr lang="fi-FI" sz="3400" b="1" dirty="0"/>
              <a:t>rajoittaa</a:t>
            </a:r>
            <a:r>
              <a:rPr lang="fi-FI" sz="3400" dirty="0"/>
              <a:t> ja </a:t>
            </a:r>
            <a:r>
              <a:rPr lang="fi-FI" sz="3400" b="1" dirty="0"/>
              <a:t>heikentää</a:t>
            </a:r>
            <a:r>
              <a:rPr lang="fi-FI" sz="3400" dirty="0"/>
              <a:t> terveyttä ja toimintakykyä</a:t>
            </a:r>
          </a:p>
          <a:p>
            <a:pPr lvl="1"/>
            <a:r>
              <a:rPr lang="fi-FI" dirty="0" smtClean="0"/>
              <a:t>vaikuttaa esim. </a:t>
            </a:r>
            <a:r>
              <a:rPr lang="fi-FI" dirty="0"/>
              <a:t>alttiuteen sairastua ja taudinkulkuun lähes kaikissa sairauksissa</a:t>
            </a:r>
          </a:p>
          <a:p>
            <a:r>
              <a:rPr lang="fi-FI" sz="3400" b="1" dirty="0"/>
              <a:t>Perinnölliset sairaudet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erimällä tärkeä </a:t>
            </a:r>
            <a:r>
              <a:rPr lang="fi-FI" dirty="0"/>
              <a:t>osuus synnyssä ja kehittymisessä</a:t>
            </a:r>
          </a:p>
          <a:p>
            <a:pPr lvl="1"/>
            <a:r>
              <a:rPr lang="fi-FI" dirty="0"/>
              <a:t>yksi virheellinen geeni tai geenipari </a:t>
            </a:r>
            <a:r>
              <a:rPr lang="fi-FI" b="1" dirty="0"/>
              <a:t>aiheuttaa</a:t>
            </a:r>
            <a:r>
              <a:rPr lang="fi-FI" dirty="0"/>
              <a:t> sairauden lähes ympäristöolosuhteista riippumatta</a:t>
            </a:r>
          </a:p>
          <a:p>
            <a:pPr lvl="1"/>
            <a:r>
              <a:rPr lang="fi-FI" dirty="0"/>
              <a:t>ilmenevät yleensä aikuisikään mennessä</a:t>
            </a:r>
          </a:p>
          <a:p>
            <a:pPr lvl="1"/>
            <a:r>
              <a:rPr lang="fi-FI" dirty="0" smtClean="0"/>
              <a:t>harvinaisia (esim</a:t>
            </a:r>
            <a:r>
              <a:rPr lang="fi-FI" dirty="0"/>
              <a:t>. </a:t>
            </a:r>
            <a:r>
              <a:rPr lang="fi-FI" dirty="0" err="1" smtClean="0"/>
              <a:t>AGU-tauti</a:t>
            </a:r>
            <a:r>
              <a:rPr lang="fi-FI" dirty="0" smtClean="0"/>
              <a:t>)</a:t>
            </a:r>
            <a:endParaRPr lang="fi-FI" dirty="0"/>
          </a:p>
          <a:p>
            <a:r>
              <a:rPr lang="fi-FI" sz="3400" b="1" dirty="0"/>
              <a:t>Monitekijäiset sairaudet</a:t>
            </a:r>
          </a:p>
          <a:p>
            <a:pPr lvl="1"/>
            <a:r>
              <a:rPr lang="fi-FI" dirty="0"/>
              <a:t>perimä </a:t>
            </a:r>
            <a:r>
              <a:rPr lang="fi-FI" b="1" dirty="0"/>
              <a:t>altistaa</a:t>
            </a:r>
            <a:r>
              <a:rPr lang="fi-FI" dirty="0"/>
              <a:t> sairauksille</a:t>
            </a:r>
          </a:p>
          <a:p>
            <a:pPr lvl="1"/>
            <a:r>
              <a:rPr lang="fi-FI" dirty="0"/>
              <a:t>geenit, ympäristötekijät ja elämäntavat vaikuttavat sairauksien syntyyn ja kehittymiseen yhdessä</a:t>
            </a:r>
          </a:p>
          <a:p>
            <a:pPr lvl="1"/>
            <a:r>
              <a:rPr lang="fi-FI" dirty="0"/>
              <a:t>kehittyvät hitaasti ja ilmenevät keski-iässä ja vanhuudessa</a:t>
            </a:r>
          </a:p>
          <a:p>
            <a:pPr lvl="1"/>
            <a:r>
              <a:rPr lang="fi-FI" dirty="0"/>
              <a:t>väestössä suhteellisen </a:t>
            </a:r>
            <a:r>
              <a:rPr lang="fi-FI" dirty="0" smtClean="0"/>
              <a:t>yleisiä (esim</a:t>
            </a:r>
            <a:r>
              <a:rPr lang="fi-FI" dirty="0"/>
              <a:t>. sydän- ja </a:t>
            </a:r>
            <a:r>
              <a:rPr lang="fi-FI" dirty="0" smtClean="0"/>
              <a:t>verisuonitaudit)</a:t>
            </a:r>
            <a:endParaRPr lang="fi-FI" dirty="0"/>
          </a:p>
          <a:p>
            <a:pPr lvl="1"/>
            <a:endParaRPr lang="fi-FI" dirty="0"/>
          </a:p>
          <a:p>
            <a:pPr lvl="2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901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Sosiaalinen perimä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perheessä, koulussa ja yhteiskunnassa vallitsevat arvot, asenteet, kokemukset ja käyttäytymismallit sekä monenlaiset elämässä selviytymiseen liittyvät tiedot, taidot ja tavat </a:t>
            </a:r>
          </a:p>
          <a:p>
            <a:r>
              <a:rPr lang="fi-FI" dirty="0" smtClean="0"/>
              <a:t>siirtyy </a:t>
            </a:r>
            <a:r>
              <a:rPr lang="fi-FI" dirty="0"/>
              <a:t>sukupolvelta toiselle sosiaalisissa vuorovaikutussuhteissa</a:t>
            </a:r>
          </a:p>
          <a:p>
            <a:r>
              <a:rPr lang="fi-FI" dirty="0" smtClean="0"/>
              <a:t>voi </a:t>
            </a:r>
            <a:r>
              <a:rPr lang="fi-FI" dirty="0"/>
              <a:t>olla terveyden kannalta </a:t>
            </a:r>
            <a:r>
              <a:rPr lang="fi-FI" b="1" dirty="0"/>
              <a:t>myönteistä</a:t>
            </a:r>
            <a:r>
              <a:rPr lang="fi-FI" dirty="0"/>
              <a:t> tai </a:t>
            </a:r>
            <a:r>
              <a:rPr lang="fi-FI" b="1" dirty="0"/>
              <a:t>kielteistä</a:t>
            </a:r>
          </a:p>
          <a:p>
            <a:pPr lvl="1"/>
            <a:r>
              <a:rPr lang="fi-FI" sz="2700" dirty="0"/>
              <a:t>parhaimmillaan vahvistaa yksilön voimavaroja ja näkyy esim. terveellisten elämäntapojen omaksumisena vanhemmilta tai isovanhemmilta</a:t>
            </a:r>
          </a:p>
          <a:p>
            <a:pPr lvl="1"/>
            <a:r>
              <a:rPr lang="fi-FI" sz="2700" dirty="0"/>
              <a:t>voi vaarantaa terveyden ja näkyä esim. päihteiden käytön siirtymisenä vanhemmilta jälkipolville  </a:t>
            </a:r>
          </a:p>
        </p:txBody>
      </p:sp>
    </p:spTree>
    <p:extLst>
      <p:ext uri="{BB962C8B-B14F-4D97-AF65-F5344CB8AC3E}">
        <p14:creationId xmlns:p14="http://schemas.microsoft.com/office/powerpoint/2010/main" val="415933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fi-FI" b="1" dirty="0"/>
              <a:t>Sosiaalinen pääoma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949"/>
            <a:ext cx="8435280" cy="4744347"/>
          </a:xfrm>
        </p:spPr>
        <p:txBody>
          <a:bodyPr>
            <a:normAutofit fontScale="77500" lnSpcReduction="20000"/>
          </a:bodyPr>
          <a:lstStyle/>
          <a:p>
            <a:r>
              <a:rPr lang="fi-FI" sz="3500" dirty="0"/>
              <a:t>kuvaa ihmisten tai </a:t>
            </a:r>
            <a:r>
              <a:rPr lang="fi-FI" sz="3500" dirty="0" smtClean="0"/>
              <a:t>yhteisöjen</a:t>
            </a:r>
            <a:r>
              <a:rPr lang="fi-FI" sz="3500" dirty="0"/>
              <a:t> </a:t>
            </a:r>
            <a:r>
              <a:rPr lang="fi-FI" sz="3500" dirty="0" smtClean="0"/>
              <a:t>(esim. perhe) </a:t>
            </a:r>
            <a:r>
              <a:rPr lang="fi-FI" sz="3500" dirty="0"/>
              <a:t>välisiä sosiaalisia suhteita ja niissä syntyvää vuorovaikutusta, luottamusta ja yhteisöllisyyttä</a:t>
            </a:r>
          </a:p>
          <a:p>
            <a:r>
              <a:rPr lang="fi-FI" sz="3500" dirty="0"/>
              <a:t>yksilö </a:t>
            </a:r>
            <a:r>
              <a:rPr lang="fi-FI" sz="3500" b="1" dirty="0"/>
              <a:t>perii </a:t>
            </a:r>
            <a:r>
              <a:rPr lang="fi-FI" sz="3500" dirty="0"/>
              <a:t>sosiaalista pääomaa vanhemmiltaan</a:t>
            </a:r>
          </a:p>
          <a:p>
            <a:pPr lvl="1"/>
            <a:r>
              <a:rPr lang="fi-FI" sz="3100" dirty="0"/>
              <a:t>esim. perheen sosiaaliset suhteet voivat vaikuttaa sosiaalisten taitojen ja suhteiden kehitykseen koko elämän ajan </a:t>
            </a:r>
          </a:p>
          <a:p>
            <a:r>
              <a:rPr lang="fi-FI" sz="3500" dirty="0"/>
              <a:t>yksilö myös </a:t>
            </a:r>
            <a:r>
              <a:rPr lang="fi-FI" sz="3500" b="1" dirty="0"/>
              <a:t>omaksuu</a:t>
            </a:r>
            <a:r>
              <a:rPr lang="fi-FI" sz="3500" dirty="0"/>
              <a:t> sosiaalista pääomaa esim. päiväkodissa ja koulussa </a:t>
            </a:r>
          </a:p>
          <a:p>
            <a:pPr lvl="1"/>
            <a:r>
              <a:rPr lang="fi-FI" sz="3100" dirty="0"/>
              <a:t>jos kasvuympäristössä </a:t>
            </a:r>
            <a:r>
              <a:rPr lang="fi-FI" sz="3100" dirty="0" smtClean="0"/>
              <a:t>riittävästi </a:t>
            </a:r>
            <a:r>
              <a:rPr lang="fi-FI" sz="3100" dirty="0"/>
              <a:t>tukea ja luottamusta, halu toimia yhdessä ja yhteisön hyväksi vahvistuu ja yksilölle muodostuu lisää sosiaalista pääomaa </a:t>
            </a:r>
          </a:p>
          <a:p>
            <a:pPr lvl="1"/>
            <a:r>
              <a:rPr lang="fi-FI" sz="3100" dirty="0"/>
              <a:t>yksilön sosiaalinen pääoma </a:t>
            </a:r>
            <a:r>
              <a:rPr lang="fi-FI" sz="3100" b="1" dirty="0"/>
              <a:t>karttuu</a:t>
            </a:r>
            <a:r>
              <a:rPr lang="fi-FI" sz="3100" dirty="0"/>
              <a:t> koko elämän ajan</a:t>
            </a:r>
          </a:p>
          <a:p>
            <a:pPr marL="457200" lvl="1" indent="0">
              <a:buNone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9216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Sosiaalinen pääoma (2/2</a:t>
            </a:r>
            <a:r>
              <a:rPr lang="fi-FI" b="1" dirty="0" smtClean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joskus terveyden </a:t>
            </a:r>
            <a:r>
              <a:rPr lang="fi-FI" dirty="0"/>
              <a:t>kannalta </a:t>
            </a:r>
            <a:r>
              <a:rPr lang="fi-FI" b="1" dirty="0" smtClean="0"/>
              <a:t>riittämätön</a:t>
            </a:r>
          </a:p>
          <a:p>
            <a:pPr lvl="1"/>
            <a:r>
              <a:rPr lang="fi-FI" dirty="0"/>
              <a:t>voi johtua esim. vanhempien heikosta toimeentulosta tai sosiaalisesta asemasta ja erilaisten ongelmien kasaantumisesta lapsuuden </a:t>
            </a:r>
            <a:r>
              <a:rPr lang="fi-FI" dirty="0" smtClean="0"/>
              <a:t>kasvuympäristössä</a:t>
            </a:r>
          </a:p>
          <a:p>
            <a:r>
              <a:rPr lang="fi-FI" dirty="0"/>
              <a:t>sosiaalista pääomaa voi </a:t>
            </a:r>
            <a:r>
              <a:rPr lang="fi-FI" b="1" dirty="0"/>
              <a:t>vahvistaa</a:t>
            </a:r>
            <a:r>
              <a:rPr lang="fi-FI" dirty="0"/>
              <a:t> läpi </a:t>
            </a:r>
            <a:r>
              <a:rPr lang="fi-FI" dirty="0" smtClean="0"/>
              <a:t>elämän</a:t>
            </a:r>
          </a:p>
          <a:p>
            <a:pPr lvl="1"/>
            <a:r>
              <a:rPr lang="fi-FI" dirty="0"/>
              <a:t>esim. työ, vapaaehtoistoiminta ja harrastukset vahvistavat vuorovaikutustaitoja ja sosiaalisia verkostoja </a:t>
            </a:r>
            <a:endParaRPr lang="fi-FI" dirty="0" smtClean="0"/>
          </a:p>
          <a:p>
            <a:pPr lvl="1"/>
            <a:r>
              <a:rPr lang="fi-FI" dirty="0"/>
              <a:t>yhteisön (esim. perhe, ystävät, päiväkoti, koulu) antama aika ja tuki </a:t>
            </a:r>
            <a:r>
              <a:rPr lang="fi-FI" dirty="0" smtClean="0"/>
              <a:t>tärkeää</a:t>
            </a:r>
          </a:p>
          <a:p>
            <a:r>
              <a:rPr lang="fi-FI" dirty="0"/>
              <a:t>lainsäädäntö, sosiaalipolitiikka ja vakaa talouden tila voivat tukea </a:t>
            </a:r>
            <a:r>
              <a:rPr lang="fi-FI" dirty="0" smtClean="0"/>
              <a:t>sosiaalisen pääoman muodostumista yhteiskuntatasolla </a:t>
            </a:r>
          </a:p>
          <a:p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  <a:p>
            <a:pPr lvl="1"/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073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24" y="188640"/>
            <a:ext cx="8568952" cy="2290266"/>
          </a:xfrm>
        </p:spPr>
        <p:txBody>
          <a:bodyPr>
            <a:noAutofit/>
          </a:bodyPr>
          <a:lstStyle/>
          <a:p>
            <a:r>
              <a:rPr lang="fi-FI" b="1" dirty="0" smtClean="0"/>
              <a:t>Sosiaalisen perimän ja pääoman terveysvaikutukset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460940" cy="4379094"/>
          </a:xfrm>
        </p:spPr>
        <p:txBody>
          <a:bodyPr>
            <a:normAutofit fontScale="77500" lnSpcReduction="20000"/>
          </a:bodyPr>
          <a:lstStyle/>
          <a:p>
            <a:r>
              <a:rPr lang="fi-FI" sz="3400" b="1" dirty="0"/>
              <a:t>yksilö</a:t>
            </a:r>
          </a:p>
          <a:p>
            <a:pPr lvl="1"/>
            <a:r>
              <a:rPr lang="fi-FI" dirty="0" smtClean="0"/>
              <a:t>lapsuuden </a:t>
            </a:r>
            <a:r>
              <a:rPr lang="fi-FI" dirty="0"/>
              <a:t>suotuisat kasvuolosuhteet tuottavat aikuisiän terveyttä ja </a:t>
            </a:r>
            <a:r>
              <a:rPr lang="fi-FI" dirty="0" smtClean="0"/>
              <a:t>toimintakykyä – epäsuotuisat  </a:t>
            </a:r>
            <a:r>
              <a:rPr lang="fi-FI" dirty="0"/>
              <a:t>voivat johtaa terveyden heikkenemiseen</a:t>
            </a:r>
          </a:p>
          <a:p>
            <a:pPr lvl="1"/>
            <a:r>
              <a:rPr lang="fi-FI" dirty="0"/>
              <a:t>sosiaalinen pääoma suojaa yksinäisyydeltä ja edistää </a:t>
            </a:r>
            <a:r>
              <a:rPr lang="fi-FI" dirty="0" smtClean="0"/>
              <a:t>mielenterveyttä – riittämätön  </a:t>
            </a:r>
            <a:r>
              <a:rPr lang="fi-FI" dirty="0"/>
              <a:t>sosiaalinen pääoma laskee elämänlaatua ja saattaa johtaa </a:t>
            </a:r>
            <a:r>
              <a:rPr lang="fi-FI" dirty="0" smtClean="0"/>
              <a:t>esim</a:t>
            </a:r>
            <a:r>
              <a:rPr lang="fi-FI" dirty="0"/>
              <a:t>. syrjäytymiseen</a:t>
            </a:r>
          </a:p>
          <a:p>
            <a:r>
              <a:rPr lang="fi-FI" sz="3400" b="1" dirty="0"/>
              <a:t>yhteisö</a:t>
            </a:r>
          </a:p>
          <a:p>
            <a:pPr lvl="1"/>
            <a:r>
              <a:rPr lang="fi-FI" dirty="0"/>
              <a:t>yhteisön tarjoama sosiaalinen tuki ja mahdollisuudet osallistua luovat yksilöille onnistumisen </a:t>
            </a:r>
            <a:r>
              <a:rPr lang="fi-FI" dirty="0" smtClean="0"/>
              <a:t>tunteita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kartuttaa </a:t>
            </a:r>
            <a:r>
              <a:rPr lang="fi-FI" dirty="0"/>
              <a:t>yhteisön sosiaalista pääomaa ja lisää yhteisöllisyyttä  </a:t>
            </a:r>
          </a:p>
          <a:p>
            <a:pPr lvl="1"/>
            <a:r>
              <a:rPr lang="fi-FI" dirty="0"/>
              <a:t>sosiaalinen pääoma edistää terveyttä ja hyvinvointia sekä lisää luottamusta yhteiskunnan toimintaan </a:t>
            </a:r>
          </a:p>
        </p:txBody>
      </p:sp>
    </p:spTree>
    <p:extLst>
      <p:ext uri="{BB962C8B-B14F-4D97-AF65-F5344CB8AC3E}">
        <p14:creationId xmlns:p14="http://schemas.microsoft.com/office/powerpoint/2010/main" val="2883739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480</Words>
  <Application>Microsoft Office PowerPoint</Application>
  <PresentationFormat>Näytössä katseltava diaesitys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Terve 2: Ihminen, ympäristö ja terveys</vt:lpstr>
      <vt:lpstr>Terveyden geneettinen perusta   </vt:lpstr>
      <vt:lpstr>PowerPoint-esitys</vt:lpstr>
      <vt:lpstr>Terveyttä ja toimintakykyä  tukevat geenit </vt:lpstr>
      <vt:lpstr>Perinnölliset ja monitekijäiset sairaudet</vt:lpstr>
      <vt:lpstr>Sosiaalinen perimä </vt:lpstr>
      <vt:lpstr>Sosiaalinen pääoma (1/2)</vt:lpstr>
      <vt:lpstr>Sosiaalinen pääoma (2/2)</vt:lpstr>
      <vt:lpstr>Sosiaalisen perimän ja pääoman terveysvaikutukset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Pinterova Zuzana</cp:lastModifiedBy>
  <cp:revision>80</cp:revision>
  <dcterms:created xsi:type="dcterms:W3CDTF">2017-06-12T08:33:39Z</dcterms:created>
  <dcterms:modified xsi:type="dcterms:W3CDTF">2017-08-22T11:02:36Z</dcterms:modified>
</cp:coreProperties>
</file>