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1" r:id="rId3"/>
    <p:sldId id="264" r:id="rId4"/>
    <p:sldId id="266" r:id="rId5"/>
    <p:sldId id="259" r:id="rId6"/>
    <p:sldId id="268" r:id="rId7"/>
    <p:sldId id="269" r:id="rId8"/>
    <p:sldId id="263" r:id="rId9"/>
    <p:sldId id="257" r:id="rId10"/>
    <p:sldId id="270" r:id="rId11"/>
    <p:sldId id="258"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2" d="100"/>
          <a:sy n="72" d="100"/>
        </p:scale>
        <p:origin x="4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A0A8A0-53B2-45B9-A963-4EC203E9BB2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28CF428-7B66-483C-98D6-48780AE89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A7DB3D7-476C-4041-A82E-3297296E287E}"/>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5" name="Alatunnisteen paikkamerkki 4">
            <a:extLst>
              <a:ext uri="{FF2B5EF4-FFF2-40B4-BE49-F238E27FC236}">
                <a16:creationId xmlns:a16="http://schemas.microsoft.com/office/drawing/2014/main" id="{DA1261BC-A842-4939-BCD5-56DA4E6F85C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36583E7-958F-4FA4-85E0-680E05DD0D9A}"/>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257099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DD8439-1CAC-4FD5-B7C4-81E1E3BD44D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F364CA9-395D-4AFE-B6A4-B9F65C3889DF}"/>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C903E36-3690-4A0A-8307-E57D5DE09FC3}"/>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5" name="Alatunnisteen paikkamerkki 4">
            <a:extLst>
              <a:ext uri="{FF2B5EF4-FFF2-40B4-BE49-F238E27FC236}">
                <a16:creationId xmlns:a16="http://schemas.microsoft.com/office/drawing/2014/main" id="{36C070F8-9B74-45BE-ACEF-EF568886402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D84238D-B412-41A2-8920-CCD1C4479F72}"/>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175125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8B12BC7-99E1-4367-800E-DCE43958B43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08348CD-E906-4B30-ACB0-A3F6048BAEA7}"/>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2797BD-35F6-46F9-9305-4094DEF6197E}"/>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5" name="Alatunnisteen paikkamerkki 4">
            <a:extLst>
              <a:ext uri="{FF2B5EF4-FFF2-40B4-BE49-F238E27FC236}">
                <a16:creationId xmlns:a16="http://schemas.microsoft.com/office/drawing/2014/main" id="{1EFCEC21-CEB8-4037-AF8D-EA9D6722B1F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46F3711-0A3E-48FD-AA5B-27ECCF894B19}"/>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410136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CBFC2E-96B0-4258-9F1B-4F3066B42E2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3327D08-D421-45E2-BB47-9655B48C15A6}"/>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6B4284C-0ADD-4733-AFE7-F94D3E6176DC}"/>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5" name="Alatunnisteen paikkamerkki 4">
            <a:extLst>
              <a:ext uri="{FF2B5EF4-FFF2-40B4-BE49-F238E27FC236}">
                <a16:creationId xmlns:a16="http://schemas.microsoft.com/office/drawing/2014/main" id="{381E63E1-051D-4DEA-ACDF-A1CE7FAA3D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AC8B0AC-5FD4-4BD9-99AB-24D8C934C7B3}"/>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231186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64CDD4-9071-44FC-BE0C-28A8696E398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71DEEE1-4CAD-4A4D-BDD0-E1DB9D682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B1F1BDD0-FC0F-4B27-B8F1-888D494FC8E6}"/>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5" name="Alatunnisteen paikkamerkki 4">
            <a:extLst>
              <a:ext uri="{FF2B5EF4-FFF2-40B4-BE49-F238E27FC236}">
                <a16:creationId xmlns:a16="http://schemas.microsoft.com/office/drawing/2014/main" id="{9CCCCEF9-9519-437D-ADFB-E7925AF997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F4BBCB3-A7FB-4F0B-9ADF-ABB366CD9FA6}"/>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165053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2CCDF3-D64D-4B69-8EA7-D30D87EAAB5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BCE9480-9960-413A-9A4F-9EB029503731}"/>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BEEA710-F5F5-4C6E-8AEF-AACFDE9778D9}"/>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1C57890-C885-44AA-9958-B228B7A47097}"/>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6" name="Alatunnisteen paikkamerkki 5">
            <a:extLst>
              <a:ext uri="{FF2B5EF4-FFF2-40B4-BE49-F238E27FC236}">
                <a16:creationId xmlns:a16="http://schemas.microsoft.com/office/drawing/2014/main" id="{8647CE04-70B1-452B-8ADD-E295AD6B0F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9526BCE-4FB6-4300-B5CB-A557F9D624BF}"/>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192512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639BE4-9941-4D44-A71F-1252CFF108D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023319C-B4F5-4676-8E94-BB3441A0B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D67A589E-4B87-4AF3-AC0D-D7523AB78AE6}"/>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6D98BCA-1CA7-46D9-8904-99575E5AD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7E70D97-A730-444C-B10F-6FC5678B054E}"/>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EE4CC15-9B53-4999-AD4E-838626C59C90}"/>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8" name="Alatunnisteen paikkamerkki 7">
            <a:extLst>
              <a:ext uri="{FF2B5EF4-FFF2-40B4-BE49-F238E27FC236}">
                <a16:creationId xmlns:a16="http://schemas.microsoft.com/office/drawing/2014/main" id="{EDC22E51-CCD7-46BC-A1FE-EF0837E6196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E32EF09-E80E-4188-B139-00B917E30BC4}"/>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416350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122FE4-D53B-48CD-BB27-CC9407CAF84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3A3B843-7A8B-41DB-B3F0-B3624389C95D}"/>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4" name="Alatunnisteen paikkamerkki 3">
            <a:extLst>
              <a:ext uri="{FF2B5EF4-FFF2-40B4-BE49-F238E27FC236}">
                <a16:creationId xmlns:a16="http://schemas.microsoft.com/office/drawing/2014/main" id="{64FABF94-3647-4EB0-BE44-6C2996A5DFC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0E14900-E62A-4E8E-A528-663D723F8DCB}"/>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415697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B1437E5-A458-4098-90F2-276008BA7D4C}"/>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3" name="Alatunnisteen paikkamerkki 2">
            <a:extLst>
              <a:ext uri="{FF2B5EF4-FFF2-40B4-BE49-F238E27FC236}">
                <a16:creationId xmlns:a16="http://schemas.microsoft.com/office/drawing/2014/main" id="{87783FE5-FB03-41FF-8A4F-D5D4B5F5581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E7C6434-A92D-428A-BEDC-2F2554F70D09}"/>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240158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E96015-B325-4041-BDE2-46E0A633213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2A543F5-5B82-47D1-A1B6-AEAC93517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C08A646-B4D3-4403-80B1-0790FB5A6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D375C322-5A3A-4920-A6C6-DC4D55F34066}"/>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6" name="Alatunnisteen paikkamerkki 5">
            <a:extLst>
              <a:ext uri="{FF2B5EF4-FFF2-40B4-BE49-F238E27FC236}">
                <a16:creationId xmlns:a16="http://schemas.microsoft.com/office/drawing/2014/main" id="{D3931A06-7D96-4366-953C-F94A64D1EE9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B6D956B-6F0D-44DE-AF06-EDCA79F3A9ED}"/>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335664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919465-2116-4DEA-AB81-AAAE62F376A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0548022-F325-4FC0-9DDD-6F4A351C40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547EF39-F6CC-46E8-A08C-95E4742B3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89020AB8-A327-48FA-8433-B780CCAF0682}"/>
              </a:ext>
            </a:extLst>
          </p:cNvPr>
          <p:cNvSpPr>
            <a:spLocks noGrp="1"/>
          </p:cNvSpPr>
          <p:nvPr>
            <p:ph type="dt" sz="half" idx="10"/>
          </p:nvPr>
        </p:nvSpPr>
        <p:spPr/>
        <p:txBody>
          <a:bodyPr/>
          <a:lstStyle/>
          <a:p>
            <a:fld id="{8D2ED6A6-B8DA-4DB4-AA17-84BEA090560F}" type="datetimeFigureOut">
              <a:rPr lang="fi-FI" smtClean="0"/>
              <a:t>21.2.2018</a:t>
            </a:fld>
            <a:endParaRPr lang="fi-FI"/>
          </a:p>
        </p:txBody>
      </p:sp>
      <p:sp>
        <p:nvSpPr>
          <p:cNvPr id="6" name="Alatunnisteen paikkamerkki 5">
            <a:extLst>
              <a:ext uri="{FF2B5EF4-FFF2-40B4-BE49-F238E27FC236}">
                <a16:creationId xmlns:a16="http://schemas.microsoft.com/office/drawing/2014/main" id="{017B784F-6F5C-4A99-8AA7-E21095DCF6D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977ABB3-355D-4415-8761-B4A3CAACCCA7}"/>
              </a:ext>
            </a:extLst>
          </p:cNvPr>
          <p:cNvSpPr>
            <a:spLocks noGrp="1"/>
          </p:cNvSpPr>
          <p:nvPr>
            <p:ph type="sldNum" sz="quarter" idx="12"/>
          </p:nvPr>
        </p:nvSpPr>
        <p:spPr/>
        <p:txBody>
          <a:bodyPr/>
          <a:lstStyle/>
          <a:p>
            <a:fld id="{33E13146-D59D-4835-B006-CE1801D94095}" type="slidenum">
              <a:rPr lang="fi-FI" smtClean="0"/>
              <a:t>‹#›</a:t>
            </a:fld>
            <a:endParaRPr lang="fi-FI"/>
          </a:p>
        </p:txBody>
      </p:sp>
    </p:spTree>
    <p:extLst>
      <p:ext uri="{BB962C8B-B14F-4D97-AF65-F5344CB8AC3E}">
        <p14:creationId xmlns:p14="http://schemas.microsoft.com/office/powerpoint/2010/main" val="138459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B162A72-E18E-4E6F-B384-9ACEED045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078C439-D166-4B69-A4E2-FACEDFB6C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245FE57-F8A1-42D5-8EAB-28D316E2A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ED6A6-B8DA-4DB4-AA17-84BEA090560F}" type="datetimeFigureOut">
              <a:rPr lang="fi-FI" smtClean="0"/>
              <a:t>21.2.2018</a:t>
            </a:fld>
            <a:endParaRPr lang="fi-FI"/>
          </a:p>
        </p:txBody>
      </p:sp>
      <p:sp>
        <p:nvSpPr>
          <p:cNvPr id="5" name="Alatunnisteen paikkamerkki 4">
            <a:extLst>
              <a:ext uri="{FF2B5EF4-FFF2-40B4-BE49-F238E27FC236}">
                <a16:creationId xmlns:a16="http://schemas.microsoft.com/office/drawing/2014/main" id="{1AD69633-0352-4C7C-AC32-31865281BA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85EE53F-741C-433B-BBC6-4D5B1889E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13146-D59D-4835-B006-CE1801D94095}" type="slidenum">
              <a:rPr lang="fi-FI" smtClean="0"/>
              <a:t>‹#›</a:t>
            </a:fld>
            <a:endParaRPr lang="fi-FI"/>
          </a:p>
        </p:txBody>
      </p:sp>
    </p:spTree>
    <p:extLst>
      <p:ext uri="{BB962C8B-B14F-4D97-AF65-F5344CB8AC3E}">
        <p14:creationId xmlns:p14="http://schemas.microsoft.com/office/powerpoint/2010/main" val="2752069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4EBC7F6-D927-4DBA-A9D9-E704167BA2AE}"/>
              </a:ext>
            </a:extLst>
          </p:cNvPr>
          <p:cNvPicPr>
            <a:picLocks noChangeAspect="1"/>
          </p:cNvPicPr>
          <p:nvPr/>
        </p:nvPicPr>
        <p:blipFill>
          <a:blip r:embed="rId2"/>
          <a:stretch>
            <a:fillRect/>
          </a:stretch>
        </p:blipFill>
        <p:spPr>
          <a:xfrm>
            <a:off x="0" y="0"/>
            <a:ext cx="5442226" cy="3061252"/>
          </a:xfrm>
          <a:prstGeom prst="rect">
            <a:avLst/>
          </a:prstGeom>
        </p:spPr>
      </p:pic>
      <p:sp>
        <p:nvSpPr>
          <p:cNvPr id="3" name="Tekstiruutu 2">
            <a:extLst>
              <a:ext uri="{FF2B5EF4-FFF2-40B4-BE49-F238E27FC236}">
                <a16:creationId xmlns:a16="http://schemas.microsoft.com/office/drawing/2014/main" id="{3E40EAFE-428D-4224-BA68-D40A322053E0}"/>
              </a:ext>
            </a:extLst>
          </p:cNvPr>
          <p:cNvSpPr txBox="1"/>
          <p:nvPr/>
        </p:nvSpPr>
        <p:spPr>
          <a:xfrm>
            <a:off x="3951" y="-30753"/>
            <a:ext cx="3163319" cy="923330"/>
          </a:xfrm>
          <a:prstGeom prst="rect">
            <a:avLst/>
          </a:prstGeom>
          <a:noFill/>
        </p:spPr>
        <p:txBody>
          <a:bodyPr wrap="square" rtlCol="0">
            <a:spAutoFit/>
          </a:bodyPr>
          <a:lstStyle/>
          <a:p>
            <a:r>
              <a:rPr lang="fi-FI" sz="3600" b="1" dirty="0">
                <a:solidFill>
                  <a:srgbClr val="FF0000"/>
                </a:solidFill>
              </a:rPr>
              <a:t>KIUSAAMINEN</a:t>
            </a:r>
          </a:p>
          <a:p>
            <a:endParaRPr lang="fi-FI" dirty="0"/>
          </a:p>
        </p:txBody>
      </p:sp>
      <p:sp>
        <p:nvSpPr>
          <p:cNvPr id="4" name="Tekstiruutu 3">
            <a:extLst>
              <a:ext uri="{FF2B5EF4-FFF2-40B4-BE49-F238E27FC236}">
                <a16:creationId xmlns:a16="http://schemas.microsoft.com/office/drawing/2014/main" id="{94F4EF5A-AD15-422B-8438-588FA36FC983}"/>
              </a:ext>
            </a:extLst>
          </p:cNvPr>
          <p:cNvSpPr txBox="1"/>
          <p:nvPr/>
        </p:nvSpPr>
        <p:spPr>
          <a:xfrm>
            <a:off x="282247" y="2861037"/>
            <a:ext cx="2040835" cy="1938992"/>
          </a:xfrm>
          <a:prstGeom prst="rect">
            <a:avLst/>
          </a:prstGeom>
          <a:solidFill>
            <a:schemeClr val="bg2">
              <a:lumMod val="75000"/>
            </a:schemeClr>
          </a:solidFill>
        </p:spPr>
        <p:txBody>
          <a:bodyPr wrap="square" rtlCol="0">
            <a:spAutoFit/>
          </a:bodyPr>
          <a:lstStyle/>
          <a:p>
            <a:r>
              <a:rPr lang="fi-FI" sz="2400" b="1" dirty="0"/>
              <a:t>TIETOISTA</a:t>
            </a:r>
          </a:p>
          <a:p>
            <a:endParaRPr lang="fi-FI" sz="2400" b="1" dirty="0"/>
          </a:p>
          <a:p>
            <a:r>
              <a:rPr lang="fi-FI" sz="2400" b="1" dirty="0"/>
              <a:t>TOISTUVAA</a:t>
            </a:r>
          </a:p>
          <a:p>
            <a:endParaRPr lang="fi-FI" sz="2400" b="1" dirty="0"/>
          </a:p>
          <a:p>
            <a:r>
              <a:rPr lang="fi-FI" sz="2400" b="1" dirty="0"/>
              <a:t>TAHALLISTA</a:t>
            </a:r>
          </a:p>
        </p:txBody>
      </p:sp>
      <p:sp>
        <p:nvSpPr>
          <p:cNvPr id="5" name="Tekstiruutu 4">
            <a:extLst>
              <a:ext uri="{FF2B5EF4-FFF2-40B4-BE49-F238E27FC236}">
                <a16:creationId xmlns:a16="http://schemas.microsoft.com/office/drawing/2014/main" id="{67CEA1F5-19C4-4B48-97CE-4D19E8EFB7F5}"/>
              </a:ext>
            </a:extLst>
          </p:cNvPr>
          <p:cNvSpPr txBox="1"/>
          <p:nvPr/>
        </p:nvSpPr>
        <p:spPr>
          <a:xfrm>
            <a:off x="2489436" y="2892735"/>
            <a:ext cx="2769704" cy="1938992"/>
          </a:xfrm>
          <a:prstGeom prst="rect">
            <a:avLst/>
          </a:prstGeom>
          <a:solidFill>
            <a:schemeClr val="bg2">
              <a:lumMod val="75000"/>
            </a:schemeClr>
          </a:solidFill>
        </p:spPr>
        <p:txBody>
          <a:bodyPr wrap="square" rtlCol="0">
            <a:spAutoFit/>
          </a:bodyPr>
          <a:lstStyle/>
          <a:p>
            <a:r>
              <a:rPr lang="fi-FI" sz="2400" b="1" dirty="0"/>
              <a:t>Loukkaamista</a:t>
            </a:r>
          </a:p>
          <a:p>
            <a:endParaRPr lang="fi-FI" sz="2400" b="1" dirty="0"/>
          </a:p>
          <a:p>
            <a:r>
              <a:rPr lang="fi-FI" sz="2400" b="1" dirty="0"/>
              <a:t>Vahingoittamista</a:t>
            </a:r>
          </a:p>
          <a:p>
            <a:endParaRPr lang="fi-FI" sz="2400" b="1" dirty="0"/>
          </a:p>
          <a:p>
            <a:r>
              <a:rPr lang="fi-FI" sz="2400" b="1" dirty="0"/>
              <a:t>Syrjimistä</a:t>
            </a:r>
          </a:p>
        </p:txBody>
      </p:sp>
      <p:sp>
        <p:nvSpPr>
          <p:cNvPr id="6" name="Tekstiruutu 5">
            <a:extLst>
              <a:ext uri="{FF2B5EF4-FFF2-40B4-BE49-F238E27FC236}">
                <a16:creationId xmlns:a16="http://schemas.microsoft.com/office/drawing/2014/main" id="{414760D7-5D34-4714-A9D2-63B451F22242}"/>
              </a:ext>
            </a:extLst>
          </p:cNvPr>
          <p:cNvSpPr txBox="1"/>
          <p:nvPr/>
        </p:nvSpPr>
        <p:spPr>
          <a:xfrm>
            <a:off x="1317795" y="5137459"/>
            <a:ext cx="5322668" cy="1569660"/>
          </a:xfrm>
          <a:prstGeom prst="rect">
            <a:avLst/>
          </a:prstGeom>
          <a:noFill/>
        </p:spPr>
        <p:txBody>
          <a:bodyPr wrap="square" rtlCol="0">
            <a:spAutoFit/>
          </a:bodyPr>
          <a:lstStyle/>
          <a:p>
            <a:r>
              <a:rPr lang="fi-FI" sz="2400" dirty="0"/>
              <a:t>Epätasa-arvoista: kohteella jollakin tavalla heikompi puolustautumiskyky - esim. arka, fyysisesti heikompi tai sosiaaliselta statukseltaan epävarmempi</a:t>
            </a:r>
          </a:p>
        </p:txBody>
      </p:sp>
      <p:sp>
        <p:nvSpPr>
          <p:cNvPr id="7" name="Tekstiruutu 6">
            <a:extLst>
              <a:ext uri="{FF2B5EF4-FFF2-40B4-BE49-F238E27FC236}">
                <a16:creationId xmlns:a16="http://schemas.microsoft.com/office/drawing/2014/main" id="{E2572DB0-B3A4-43AE-AAA0-D7443D6087D4}"/>
              </a:ext>
            </a:extLst>
          </p:cNvPr>
          <p:cNvSpPr txBox="1"/>
          <p:nvPr/>
        </p:nvSpPr>
        <p:spPr>
          <a:xfrm>
            <a:off x="7001798" y="5322124"/>
            <a:ext cx="3882887" cy="1200329"/>
          </a:xfrm>
          <a:prstGeom prst="rect">
            <a:avLst/>
          </a:prstGeom>
          <a:noFill/>
        </p:spPr>
        <p:txBody>
          <a:bodyPr wrap="square" rtlCol="0">
            <a:spAutoFit/>
          </a:bodyPr>
          <a:lstStyle/>
          <a:p>
            <a:r>
              <a:rPr lang="fi-FI" sz="2400" dirty="0"/>
              <a:t>Systemaattista, pitkään jatkuvaa alistamista, vallan tavoittelua ja väärinkäyttöä</a:t>
            </a:r>
          </a:p>
        </p:txBody>
      </p:sp>
      <p:sp>
        <p:nvSpPr>
          <p:cNvPr id="8" name="Tekstiruutu 7">
            <a:extLst>
              <a:ext uri="{FF2B5EF4-FFF2-40B4-BE49-F238E27FC236}">
                <a16:creationId xmlns:a16="http://schemas.microsoft.com/office/drawing/2014/main" id="{D30F5C52-F01C-4B2E-B75F-1B9D2085A567}"/>
              </a:ext>
            </a:extLst>
          </p:cNvPr>
          <p:cNvSpPr txBox="1"/>
          <p:nvPr/>
        </p:nvSpPr>
        <p:spPr>
          <a:xfrm>
            <a:off x="5493727" y="2154071"/>
            <a:ext cx="3016142" cy="2677656"/>
          </a:xfrm>
          <a:prstGeom prst="rect">
            <a:avLst/>
          </a:prstGeom>
          <a:solidFill>
            <a:schemeClr val="bg2">
              <a:lumMod val="75000"/>
            </a:schemeClr>
          </a:solidFill>
        </p:spPr>
        <p:txBody>
          <a:bodyPr wrap="square" rtlCol="0">
            <a:spAutoFit/>
          </a:bodyPr>
          <a:lstStyle/>
          <a:p>
            <a:r>
              <a:rPr lang="fi-FI" sz="2400" dirty="0"/>
              <a:t>&gt;&lt; Ei yleensä liity erimielisyyttä, riitaa, tappelua  tai konfliktia</a:t>
            </a:r>
          </a:p>
          <a:p>
            <a:endParaRPr lang="fi-FI" sz="2400" dirty="0"/>
          </a:p>
          <a:p>
            <a:r>
              <a:rPr lang="fi-FI" sz="2400" dirty="0"/>
              <a:t>&gt;&lt; Ei yleensä liity provokaatiota, suuttumusta tai vihaa</a:t>
            </a:r>
          </a:p>
        </p:txBody>
      </p:sp>
      <p:sp>
        <p:nvSpPr>
          <p:cNvPr id="9" name="Tekstiruutu 8">
            <a:extLst>
              <a:ext uri="{FF2B5EF4-FFF2-40B4-BE49-F238E27FC236}">
                <a16:creationId xmlns:a16="http://schemas.microsoft.com/office/drawing/2014/main" id="{5B788BB4-EB22-4B7D-AB18-B0B0813BAFE5}"/>
              </a:ext>
            </a:extLst>
          </p:cNvPr>
          <p:cNvSpPr txBox="1"/>
          <p:nvPr/>
        </p:nvSpPr>
        <p:spPr>
          <a:xfrm>
            <a:off x="8621056" y="1753041"/>
            <a:ext cx="3498108" cy="3046988"/>
          </a:xfrm>
          <a:prstGeom prst="rect">
            <a:avLst/>
          </a:prstGeom>
          <a:solidFill>
            <a:schemeClr val="bg2">
              <a:lumMod val="75000"/>
            </a:schemeClr>
          </a:solidFill>
        </p:spPr>
        <p:txBody>
          <a:bodyPr wrap="square" rtlCol="0">
            <a:spAutoFit/>
          </a:bodyPr>
          <a:lstStyle/>
          <a:p>
            <a:r>
              <a:rPr lang="fi-FI" sz="2400" b="1" dirty="0"/>
              <a:t>RYHMÄILMIÖ – ROOLEJA:</a:t>
            </a:r>
          </a:p>
          <a:p>
            <a:r>
              <a:rPr lang="fi-FI" sz="2400" dirty="0"/>
              <a:t>Kiusattu</a:t>
            </a:r>
          </a:p>
          <a:p>
            <a:r>
              <a:rPr lang="fi-FI" sz="2400" dirty="0"/>
              <a:t>Puolustaja</a:t>
            </a:r>
          </a:p>
          <a:p>
            <a:r>
              <a:rPr lang="fi-FI" sz="2400" dirty="0">
                <a:solidFill>
                  <a:srgbClr val="FF0000"/>
                </a:solidFill>
              </a:rPr>
              <a:t>Kiusaaja</a:t>
            </a:r>
          </a:p>
          <a:p>
            <a:r>
              <a:rPr lang="fi-FI" sz="2400" dirty="0">
                <a:solidFill>
                  <a:srgbClr val="FF0000"/>
                </a:solidFill>
              </a:rPr>
              <a:t>Apuri</a:t>
            </a:r>
          </a:p>
          <a:p>
            <a:r>
              <a:rPr lang="fi-FI" sz="2400" dirty="0">
                <a:solidFill>
                  <a:srgbClr val="FF0000"/>
                </a:solidFill>
              </a:rPr>
              <a:t>Kannustaja</a:t>
            </a:r>
          </a:p>
          <a:p>
            <a:r>
              <a:rPr lang="fi-FI" sz="2400" dirty="0">
                <a:solidFill>
                  <a:srgbClr val="FF0000"/>
                </a:solidFill>
              </a:rPr>
              <a:t>Hiljainen hyväksyjä</a:t>
            </a:r>
          </a:p>
          <a:p>
            <a:r>
              <a:rPr lang="fi-FI" sz="2400" dirty="0">
                <a:solidFill>
                  <a:srgbClr val="FF0000"/>
                </a:solidFill>
              </a:rPr>
              <a:t>Ulkopuolinen?</a:t>
            </a:r>
          </a:p>
        </p:txBody>
      </p:sp>
      <p:sp>
        <p:nvSpPr>
          <p:cNvPr id="10" name="Tekstiruutu 9">
            <a:extLst>
              <a:ext uri="{FF2B5EF4-FFF2-40B4-BE49-F238E27FC236}">
                <a16:creationId xmlns:a16="http://schemas.microsoft.com/office/drawing/2014/main" id="{993ED961-C5E1-417A-9C16-7E57CCFBC1D7}"/>
              </a:ext>
            </a:extLst>
          </p:cNvPr>
          <p:cNvSpPr txBox="1"/>
          <p:nvPr/>
        </p:nvSpPr>
        <p:spPr>
          <a:xfrm>
            <a:off x="5442226" y="272102"/>
            <a:ext cx="6471478" cy="1200329"/>
          </a:xfrm>
          <a:prstGeom prst="rect">
            <a:avLst/>
          </a:prstGeom>
          <a:noFill/>
        </p:spPr>
        <p:txBody>
          <a:bodyPr wrap="square" rtlCol="0">
            <a:spAutoFit/>
          </a:bodyPr>
          <a:lstStyle/>
          <a:p>
            <a:pPr marL="285750" indent="-285750">
              <a:buFont typeface="Arial" panose="020B0604020202020204" pitchFamily="34" charset="0"/>
              <a:buChar char="•"/>
            </a:pPr>
            <a:r>
              <a:rPr lang="fi-FI" sz="2400" dirty="0"/>
              <a:t>Noin 10% peruskoululaisista kokenut</a:t>
            </a:r>
          </a:p>
          <a:p>
            <a:pPr marL="285750" indent="-285750">
              <a:buFont typeface="Arial" panose="020B0604020202020204" pitchFamily="34" charset="0"/>
              <a:buChar char="•"/>
            </a:pPr>
            <a:r>
              <a:rPr lang="fi-FI" sz="2400" dirty="0"/>
              <a:t>Joka luokassa vähintään 1</a:t>
            </a:r>
          </a:p>
          <a:p>
            <a:pPr marL="285750" indent="-285750">
              <a:buFont typeface="Arial" panose="020B0604020202020204" pitchFamily="34" charset="0"/>
              <a:buChar char="•"/>
            </a:pPr>
            <a:r>
              <a:rPr lang="fi-FI" sz="2400" dirty="0"/>
              <a:t>Vain 50% kertoo jollekin</a:t>
            </a:r>
          </a:p>
        </p:txBody>
      </p:sp>
    </p:spTree>
    <p:extLst>
      <p:ext uri="{BB962C8B-B14F-4D97-AF65-F5344CB8AC3E}">
        <p14:creationId xmlns:p14="http://schemas.microsoft.com/office/powerpoint/2010/main" val="148877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4DA97A95-FFAF-4D90-8F66-A70389E86039}"/>
              </a:ext>
            </a:extLst>
          </p:cNvPr>
          <p:cNvPicPr>
            <a:picLocks noChangeAspect="1"/>
          </p:cNvPicPr>
          <p:nvPr/>
        </p:nvPicPr>
        <p:blipFill>
          <a:blip r:embed="rId2"/>
          <a:stretch>
            <a:fillRect/>
          </a:stretch>
        </p:blipFill>
        <p:spPr>
          <a:xfrm>
            <a:off x="3550339" y="641085"/>
            <a:ext cx="4762500" cy="5553075"/>
          </a:xfrm>
          <a:prstGeom prst="rect">
            <a:avLst/>
          </a:prstGeom>
        </p:spPr>
      </p:pic>
      <p:sp>
        <p:nvSpPr>
          <p:cNvPr id="3" name="Tekstiruutu 2">
            <a:extLst>
              <a:ext uri="{FF2B5EF4-FFF2-40B4-BE49-F238E27FC236}">
                <a16:creationId xmlns:a16="http://schemas.microsoft.com/office/drawing/2014/main" id="{4EA3FE33-BAAE-420C-8D25-EA90F090098B}"/>
              </a:ext>
            </a:extLst>
          </p:cNvPr>
          <p:cNvSpPr txBox="1"/>
          <p:nvPr/>
        </p:nvSpPr>
        <p:spPr>
          <a:xfrm>
            <a:off x="145774" y="225287"/>
            <a:ext cx="3154017" cy="646331"/>
          </a:xfrm>
          <a:prstGeom prst="rect">
            <a:avLst/>
          </a:prstGeom>
          <a:noFill/>
        </p:spPr>
        <p:txBody>
          <a:bodyPr wrap="square" rtlCol="0">
            <a:spAutoFit/>
          </a:bodyPr>
          <a:lstStyle/>
          <a:p>
            <a:r>
              <a:rPr lang="fi-FI" dirty="0"/>
              <a:t>Kiusatun EI tarvitse muuttua toisenlaiseksi.</a:t>
            </a:r>
          </a:p>
        </p:txBody>
      </p:sp>
      <p:sp>
        <p:nvSpPr>
          <p:cNvPr id="4" name="Tekstiruutu 3">
            <a:extLst>
              <a:ext uri="{FF2B5EF4-FFF2-40B4-BE49-F238E27FC236}">
                <a16:creationId xmlns:a16="http://schemas.microsoft.com/office/drawing/2014/main" id="{31D58D7D-B814-4949-8DD6-CE7D3ED86691}"/>
              </a:ext>
            </a:extLst>
          </p:cNvPr>
          <p:cNvSpPr txBox="1"/>
          <p:nvPr/>
        </p:nvSpPr>
        <p:spPr>
          <a:xfrm>
            <a:off x="131278" y="1094685"/>
            <a:ext cx="3352800" cy="646331"/>
          </a:xfrm>
          <a:prstGeom prst="rect">
            <a:avLst/>
          </a:prstGeom>
          <a:noFill/>
        </p:spPr>
        <p:txBody>
          <a:bodyPr wrap="square" rtlCol="0">
            <a:spAutoFit/>
          </a:bodyPr>
          <a:lstStyle/>
          <a:p>
            <a:r>
              <a:rPr lang="fi-FI" dirty="0"/>
              <a:t>Nollatoleranssi ja varhainen puuttuminen</a:t>
            </a:r>
          </a:p>
        </p:txBody>
      </p:sp>
      <p:sp>
        <p:nvSpPr>
          <p:cNvPr id="5" name="Tekstiruutu 4">
            <a:extLst>
              <a:ext uri="{FF2B5EF4-FFF2-40B4-BE49-F238E27FC236}">
                <a16:creationId xmlns:a16="http://schemas.microsoft.com/office/drawing/2014/main" id="{3C055A87-2488-4A3B-83BD-3FDC4B9FD10F}"/>
              </a:ext>
            </a:extLst>
          </p:cNvPr>
          <p:cNvSpPr txBox="1"/>
          <p:nvPr/>
        </p:nvSpPr>
        <p:spPr>
          <a:xfrm>
            <a:off x="131278" y="2012319"/>
            <a:ext cx="3419061" cy="923330"/>
          </a:xfrm>
          <a:prstGeom prst="rect">
            <a:avLst/>
          </a:prstGeom>
          <a:noFill/>
        </p:spPr>
        <p:txBody>
          <a:bodyPr wrap="square" rtlCol="0">
            <a:spAutoFit/>
          </a:bodyPr>
          <a:lstStyle/>
          <a:p>
            <a:r>
              <a:rPr lang="fi-FI" dirty="0"/>
              <a:t>Kiusatun tultava kuulluksi ja autetuksi &gt; luottamuksen vahvistaminen</a:t>
            </a:r>
          </a:p>
        </p:txBody>
      </p:sp>
      <p:sp>
        <p:nvSpPr>
          <p:cNvPr id="6" name="Tekstiruutu 5">
            <a:extLst>
              <a:ext uri="{FF2B5EF4-FFF2-40B4-BE49-F238E27FC236}">
                <a16:creationId xmlns:a16="http://schemas.microsoft.com/office/drawing/2014/main" id="{B5A364D9-2C8C-40C9-882F-9961A21E4132}"/>
              </a:ext>
            </a:extLst>
          </p:cNvPr>
          <p:cNvSpPr txBox="1"/>
          <p:nvPr/>
        </p:nvSpPr>
        <p:spPr>
          <a:xfrm>
            <a:off x="79513" y="3228002"/>
            <a:ext cx="3458817" cy="646331"/>
          </a:xfrm>
          <a:prstGeom prst="rect">
            <a:avLst/>
          </a:prstGeom>
          <a:noFill/>
        </p:spPr>
        <p:txBody>
          <a:bodyPr wrap="square" rtlCol="0">
            <a:spAutoFit/>
          </a:bodyPr>
          <a:lstStyle/>
          <a:p>
            <a:r>
              <a:rPr lang="fi-FI" dirty="0"/>
              <a:t>Kiusaajan käyttäytymiseen puututtava </a:t>
            </a:r>
          </a:p>
        </p:txBody>
      </p:sp>
      <p:sp>
        <p:nvSpPr>
          <p:cNvPr id="7" name="Tekstiruutu 6">
            <a:extLst>
              <a:ext uri="{FF2B5EF4-FFF2-40B4-BE49-F238E27FC236}">
                <a16:creationId xmlns:a16="http://schemas.microsoft.com/office/drawing/2014/main" id="{380EC0BE-0928-446F-B456-36279ECFBBE2}"/>
              </a:ext>
            </a:extLst>
          </p:cNvPr>
          <p:cNvSpPr txBox="1"/>
          <p:nvPr/>
        </p:nvSpPr>
        <p:spPr>
          <a:xfrm>
            <a:off x="106017" y="5659368"/>
            <a:ext cx="3432313" cy="646331"/>
          </a:xfrm>
          <a:prstGeom prst="rect">
            <a:avLst/>
          </a:prstGeom>
          <a:noFill/>
        </p:spPr>
        <p:txBody>
          <a:bodyPr wrap="square" rtlCol="0">
            <a:spAutoFit/>
          </a:bodyPr>
          <a:lstStyle/>
          <a:p>
            <a:r>
              <a:rPr lang="fi-FI" dirty="0"/>
              <a:t>Selvittelykeskustelut ja seurantakeskustelut</a:t>
            </a:r>
          </a:p>
        </p:txBody>
      </p:sp>
      <p:sp>
        <p:nvSpPr>
          <p:cNvPr id="8" name="Tekstiruutu 7">
            <a:extLst>
              <a:ext uri="{FF2B5EF4-FFF2-40B4-BE49-F238E27FC236}">
                <a16:creationId xmlns:a16="http://schemas.microsoft.com/office/drawing/2014/main" id="{35FAF6FC-32E4-4E5E-8390-7AEDE78018A2}"/>
              </a:ext>
            </a:extLst>
          </p:cNvPr>
          <p:cNvSpPr txBox="1"/>
          <p:nvPr/>
        </p:nvSpPr>
        <p:spPr>
          <a:xfrm>
            <a:off x="88209" y="4166686"/>
            <a:ext cx="3505201" cy="1200329"/>
          </a:xfrm>
          <a:prstGeom prst="rect">
            <a:avLst/>
          </a:prstGeom>
          <a:noFill/>
        </p:spPr>
        <p:txBody>
          <a:bodyPr wrap="square" rtlCol="0">
            <a:spAutoFit/>
          </a:bodyPr>
          <a:lstStyle/>
          <a:p>
            <a:r>
              <a:rPr lang="fi-FI" dirty="0"/>
              <a:t>Yhteisöön vaikuttaminen – kiusaajaa kannustavien  vähentäminen ja kiusattua tukevien lisääminen; ”Apuanne tarvitaan”</a:t>
            </a:r>
          </a:p>
        </p:txBody>
      </p:sp>
      <p:sp>
        <p:nvSpPr>
          <p:cNvPr id="9" name="Tekstiruutu 8">
            <a:extLst>
              <a:ext uri="{FF2B5EF4-FFF2-40B4-BE49-F238E27FC236}">
                <a16:creationId xmlns:a16="http://schemas.microsoft.com/office/drawing/2014/main" id="{C0056863-FEC5-4067-9EFC-7F09EBD0865D}"/>
              </a:ext>
            </a:extLst>
          </p:cNvPr>
          <p:cNvSpPr txBox="1"/>
          <p:nvPr/>
        </p:nvSpPr>
        <p:spPr>
          <a:xfrm>
            <a:off x="8598590" y="58845"/>
            <a:ext cx="3593410" cy="6832640"/>
          </a:xfrm>
          <a:prstGeom prst="rect">
            <a:avLst/>
          </a:prstGeom>
          <a:noFill/>
        </p:spPr>
        <p:txBody>
          <a:bodyPr wrap="square" rtlCol="0">
            <a:spAutoFit/>
          </a:bodyPr>
          <a:lstStyle/>
          <a:p>
            <a:r>
              <a:rPr lang="fi-FI" sz="2400" b="1" dirty="0"/>
              <a:t>    Ennaltaehkäisynä…</a:t>
            </a:r>
          </a:p>
          <a:p>
            <a:endParaRPr lang="fi-FI" b="1" dirty="0"/>
          </a:p>
          <a:p>
            <a:pPr marL="285750" indent="-285750">
              <a:buFont typeface="Arial" panose="020B0604020202020204" pitchFamily="34" charset="0"/>
              <a:buChar char="•"/>
            </a:pPr>
            <a:r>
              <a:rPr lang="fi-FI" dirty="0"/>
              <a:t>Ilmiöstä puhuminen ja sen ymmärtäminen (oppilaat, opettajat, vanhemmat…)</a:t>
            </a:r>
          </a:p>
          <a:p>
            <a:endParaRPr lang="fi-FI" dirty="0"/>
          </a:p>
          <a:p>
            <a:pPr marL="285750" indent="-285750">
              <a:buFont typeface="Arial" panose="020B0604020202020204" pitchFamily="34" charset="0"/>
              <a:buChar char="•"/>
            </a:pPr>
            <a:r>
              <a:rPr lang="fi-FI" dirty="0"/>
              <a:t>Oppitunnit, tiedotus</a:t>
            </a:r>
          </a:p>
          <a:p>
            <a:endParaRPr lang="fi-FI" dirty="0"/>
          </a:p>
          <a:p>
            <a:pPr marL="285750" indent="-285750">
              <a:buFont typeface="Arial" panose="020B0604020202020204" pitchFamily="34" charset="0"/>
              <a:buChar char="•"/>
            </a:pPr>
            <a:r>
              <a:rPr lang="fi-FI" dirty="0"/>
              <a:t>Empatiakyvyn lisääminen</a:t>
            </a:r>
          </a:p>
          <a:p>
            <a:endParaRPr lang="fi-FI" dirty="0"/>
          </a:p>
          <a:p>
            <a:pPr marL="285750" indent="-285750">
              <a:buFont typeface="Arial" panose="020B0604020202020204" pitchFamily="34" charset="0"/>
              <a:buChar char="•"/>
            </a:pPr>
            <a:r>
              <a:rPr lang="fi-FI" dirty="0"/>
              <a:t>Kielenkäytön kulttuuri</a:t>
            </a:r>
          </a:p>
          <a:p>
            <a:endParaRPr lang="fi-FI" dirty="0"/>
          </a:p>
          <a:p>
            <a:pPr marL="285750" indent="-285750">
              <a:buFont typeface="Arial" panose="020B0604020202020204" pitchFamily="34" charset="0"/>
              <a:buChar char="•"/>
            </a:pPr>
            <a:r>
              <a:rPr lang="fi-FI" dirty="0" err="1"/>
              <a:t>Ryhmäyttäminen</a:t>
            </a:r>
            <a:r>
              <a:rPr lang="fi-FI" dirty="0"/>
              <a:t> - toisten tunteminen, mokien hyväksyminen, erilaisuuden kunnioittaminen, turvallisuus</a:t>
            </a:r>
          </a:p>
          <a:p>
            <a:endParaRPr lang="fi-FI" dirty="0"/>
          </a:p>
          <a:p>
            <a:pPr marL="285750" indent="-285750">
              <a:buFont typeface="Arial" panose="020B0604020202020204" pitchFamily="34" charset="0"/>
              <a:buChar char="•"/>
            </a:pPr>
            <a:r>
              <a:rPr lang="fi-FI" dirty="0"/>
              <a:t>Itsetunto-, suvaitsevaisuus- ja tasa-arvokasvatus</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Syrjäytymisen ehkäisy</a:t>
            </a:r>
          </a:p>
          <a:p>
            <a:endParaRPr lang="fi-FI" dirty="0"/>
          </a:p>
          <a:p>
            <a:pPr marL="285750" indent="-285750">
              <a:buFont typeface="Arial" panose="020B0604020202020204" pitchFamily="34" charset="0"/>
              <a:buChar char="•"/>
            </a:pPr>
            <a:r>
              <a:rPr lang="fi-FI" dirty="0"/>
              <a:t>Oppilaiden osallisuus</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2884285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28D8A04-5232-47FA-B7CA-206B64A6824D}"/>
              </a:ext>
            </a:extLst>
          </p:cNvPr>
          <p:cNvPicPr>
            <a:picLocks noChangeAspect="1"/>
          </p:cNvPicPr>
          <p:nvPr/>
        </p:nvPicPr>
        <p:blipFill>
          <a:blip r:embed="rId2"/>
          <a:stretch>
            <a:fillRect/>
          </a:stretch>
        </p:blipFill>
        <p:spPr>
          <a:xfrm rot="5400000">
            <a:off x="2666999" y="1371601"/>
            <a:ext cx="6858000" cy="4114800"/>
          </a:xfrm>
          <a:prstGeom prst="rect">
            <a:avLst/>
          </a:prstGeom>
        </p:spPr>
      </p:pic>
      <p:pic>
        <p:nvPicPr>
          <p:cNvPr id="3" name="Kuva 2">
            <a:extLst>
              <a:ext uri="{FF2B5EF4-FFF2-40B4-BE49-F238E27FC236}">
                <a16:creationId xmlns:a16="http://schemas.microsoft.com/office/drawing/2014/main" id="{90E707EF-73E1-4622-9C6A-AE5A6766ADF5}"/>
              </a:ext>
            </a:extLst>
          </p:cNvPr>
          <p:cNvPicPr>
            <a:picLocks noChangeAspect="1"/>
          </p:cNvPicPr>
          <p:nvPr/>
        </p:nvPicPr>
        <p:blipFill>
          <a:blip r:embed="rId3"/>
          <a:stretch>
            <a:fillRect/>
          </a:stretch>
        </p:blipFill>
        <p:spPr>
          <a:xfrm rot="20657316">
            <a:off x="811111" y="1644681"/>
            <a:ext cx="3697770" cy="1308093"/>
          </a:xfrm>
          <a:prstGeom prst="rect">
            <a:avLst/>
          </a:prstGeom>
        </p:spPr>
      </p:pic>
      <p:pic>
        <p:nvPicPr>
          <p:cNvPr id="4" name="Kuva 3">
            <a:extLst>
              <a:ext uri="{FF2B5EF4-FFF2-40B4-BE49-F238E27FC236}">
                <a16:creationId xmlns:a16="http://schemas.microsoft.com/office/drawing/2014/main" id="{512CE27A-F233-4ED2-8464-8DF3437AD376}"/>
              </a:ext>
            </a:extLst>
          </p:cNvPr>
          <p:cNvPicPr>
            <a:picLocks noChangeAspect="1"/>
          </p:cNvPicPr>
          <p:nvPr/>
        </p:nvPicPr>
        <p:blipFill>
          <a:blip r:embed="rId4"/>
          <a:stretch>
            <a:fillRect/>
          </a:stretch>
        </p:blipFill>
        <p:spPr>
          <a:xfrm>
            <a:off x="8969837" y="0"/>
            <a:ext cx="2683895" cy="2550019"/>
          </a:xfrm>
          <a:prstGeom prst="rect">
            <a:avLst/>
          </a:prstGeom>
        </p:spPr>
      </p:pic>
      <p:pic>
        <p:nvPicPr>
          <p:cNvPr id="5" name="Kuva 4">
            <a:extLst>
              <a:ext uri="{FF2B5EF4-FFF2-40B4-BE49-F238E27FC236}">
                <a16:creationId xmlns:a16="http://schemas.microsoft.com/office/drawing/2014/main" id="{73DBA887-EF43-41DB-9826-10E6E45341D4}"/>
              </a:ext>
            </a:extLst>
          </p:cNvPr>
          <p:cNvPicPr>
            <a:picLocks noChangeAspect="1"/>
          </p:cNvPicPr>
          <p:nvPr/>
        </p:nvPicPr>
        <p:blipFill>
          <a:blip r:embed="rId5"/>
          <a:stretch>
            <a:fillRect/>
          </a:stretch>
        </p:blipFill>
        <p:spPr>
          <a:xfrm>
            <a:off x="41808" y="3175602"/>
            <a:ext cx="3954983" cy="3519935"/>
          </a:xfrm>
          <a:prstGeom prst="rect">
            <a:avLst/>
          </a:prstGeom>
        </p:spPr>
      </p:pic>
      <p:pic>
        <p:nvPicPr>
          <p:cNvPr id="6" name="Kuva 5">
            <a:extLst>
              <a:ext uri="{FF2B5EF4-FFF2-40B4-BE49-F238E27FC236}">
                <a16:creationId xmlns:a16="http://schemas.microsoft.com/office/drawing/2014/main" id="{2D0685EC-C78E-49CC-8677-7B85FCE6F0D9}"/>
              </a:ext>
            </a:extLst>
          </p:cNvPr>
          <p:cNvPicPr>
            <a:picLocks noChangeAspect="1"/>
          </p:cNvPicPr>
          <p:nvPr/>
        </p:nvPicPr>
        <p:blipFill>
          <a:blip r:embed="rId6"/>
          <a:stretch>
            <a:fillRect/>
          </a:stretch>
        </p:blipFill>
        <p:spPr>
          <a:xfrm rot="1845743">
            <a:off x="9932299" y="4765180"/>
            <a:ext cx="1765516" cy="1765516"/>
          </a:xfrm>
          <a:prstGeom prst="rect">
            <a:avLst/>
          </a:prstGeom>
        </p:spPr>
      </p:pic>
      <p:pic>
        <p:nvPicPr>
          <p:cNvPr id="7" name="Kuva 6">
            <a:extLst>
              <a:ext uri="{FF2B5EF4-FFF2-40B4-BE49-F238E27FC236}">
                <a16:creationId xmlns:a16="http://schemas.microsoft.com/office/drawing/2014/main" id="{666010D4-B753-4BA5-9716-2F7DF41AED00}"/>
              </a:ext>
            </a:extLst>
          </p:cNvPr>
          <p:cNvPicPr>
            <a:picLocks noChangeAspect="1"/>
          </p:cNvPicPr>
          <p:nvPr/>
        </p:nvPicPr>
        <p:blipFill>
          <a:blip r:embed="rId7"/>
          <a:stretch>
            <a:fillRect/>
          </a:stretch>
        </p:blipFill>
        <p:spPr>
          <a:xfrm>
            <a:off x="0" y="0"/>
            <a:ext cx="3206406" cy="1499566"/>
          </a:xfrm>
          <a:prstGeom prst="rect">
            <a:avLst/>
          </a:prstGeom>
        </p:spPr>
      </p:pic>
      <p:pic>
        <p:nvPicPr>
          <p:cNvPr id="8" name="Kuva 7">
            <a:extLst>
              <a:ext uri="{FF2B5EF4-FFF2-40B4-BE49-F238E27FC236}">
                <a16:creationId xmlns:a16="http://schemas.microsoft.com/office/drawing/2014/main" id="{5AF84270-A6F5-450E-84DC-0433C95FD995}"/>
              </a:ext>
            </a:extLst>
          </p:cNvPr>
          <p:cNvPicPr>
            <a:picLocks noChangeAspect="1"/>
          </p:cNvPicPr>
          <p:nvPr/>
        </p:nvPicPr>
        <p:blipFill>
          <a:blip r:embed="rId8"/>
          <a:stretch>
            <a:fillRect/>
          </a:stretch>
        </p:blipFill>
        <p:spPr>
          <a:xfrm>
            <a:off x="7441354" y="3702992"/>
            <a:ext cx="1743831" cy="2992545"/>
          </a:xfrm>
          <a:prstGeom prst="rect">
            <a:avLst/>
          </a:prstGeom>
        </p:spPr>
      </p:pic>
      <p:pic>
        <p:nvPicPr>
          <p:cNvPr id="9" name="Kuva 8">
            <a:extLst>
              <a:ext uri="{FF2B5EF4-FFF2-40B4-BE49-F238E27FC236}">
                <a16:creationId xmlns:a16="http://schemas.microsoft.com/office/drawing/2014/main" id="{0E167A70-D0DD-404E-9800-147A583D8BA6}"/>
              </a:ext>
            </a:extLst>
          </p:cNvPr>
          <p:cNvPicPr>
            <a:picLocks noChangeAspect="1"/>
          </p:cNvPicPr>
          <p:nvPr/>
        </p:nvPicPr>
        <p:blipFill>
          <a:blip r:embed="rId9"/>
          <a:stretch>
            <a:fillRect/>
          </a:stretch>
        </p:blipFill>
        <p:spPr>
          <a:xfrm>
            <a:off x="8985593" y="2550019"/>
            <a:ext cx="3210339" cy="2140226"/>
          </a:xfrm>
          <a:prstGeom prst="rect">
            <a:avLst/>
          </a:prstGeom>
        </p:spPr>
      </p:pic>
    </p:spTree>
    <p:extLst>
      <p:ext uri="{BB962C8B-B14F-4D97-AF65-F5344CB8AC3E}">
        <p14:creationId xmlns:p14="http://schemas.microsoft.com/office/powerpoint/2010/main" val="422388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19EDC60-42CB-46E2-B6A9-5E472FB97357}"/>
              </a:ext>
            </a:extLst>
          </p:cNvPr>
          <p:cNvPicPr>
            <a:picLocks noChangeAspect="1"/>
          </p:cNvPicPr>
          <p:nvPr/>
        </p:nvPicPr>
        <p:blipFill>
          <a:blip r:embed="rId2"/>
          <a:stretch>
            <a:fillRect/>
          </a:stretch>
        </p:blipFill>
        <p:spPr>
          <a:xfrm>
            <a:off x="2667000" y="857250"/>
            <a:ext cx="6858000" cy="5143500"/>
          </a:xfrm>
          <a:prstGeom prst="rect">
            <a:avLst/>
          </a:prstGeom>
        </p:spPr>
      </p:pic>
      <p:pic>
        <p:nvPicPr>
          <p:cNvPr id="8" name="Kuva 7">
            <a:extLst>
              <a:ext uri="{FF2B5EF4-FFF2-40B4-BE49-F238E27FC236}">
                <a16:creationId xmlns:a16="http://schemas.microsoft.com/office/drawing/2014/main" id="{AEA08D04-2BF5-455B-93C2-D7BFE5581A9E}"/>
              </a:ext>
            </a:extLst>
          </p:cNvPr>
          <p:cNvPicPr>
            <a:picLocks noChangeAspect="1"/>
          </p:cNvPicPr>
          <p:nvPr/>
        </p:nvPicPr>
        <p:blipFill>
          <a:blip r:embed="rId3"/>
          <a:stretch>
            <a:fillRect/>
          </a:stretch>
        </p:blipFill>
        <p:spPr>
          <a:xfrm>
            <a:off x="0" y="0"/>
            <a:ext cx="4572000" cy="2571750"/>
          </a:xfrm>
          <a:prstGeom prst="rect">
            <a:avLst/>
          </a:prstGeom>
        </p:spPr>
      </p:pic>
      <p:pic>
        <p:nvPicPr>
          <p:cNvPr id="10" name="Kuva 9">
            <a:extLst>
              <a:ext uri="{FF2B5EF4-FFF2-40B4-BE49-F238E27FC236}">
                <a16:creationId xmlns:a16="http://schemas.microsoft.com/office/drawing/2014/main" id="{846F5088-823E-4B45-AB31-F64CFAD3D84A}"/>
              </a:ext>
            </a:extLst>
          </p:cNvPr>
          <p:cNvPicPr>
            <a:picLocks noChangeAspect="1"/>
          </p:cNvPicPr>
          <p:nvPr/>
        </p:nvPicPr>
        <p:blipFill>
          <a:blip r:embed="rId4"/>
          <a:stretch>
            <a:fillRect/>
          </a:stretch>
        </p:blipFill>
        <p:spPr>
          <a:xfrm>
            <a:off x="6945270" y="-13615"/>
            <a:ext cx="5253926" cy="1846718"/>
          </a:xfrm>
          <a:prstGeom prst="rect">
            <a:avLst/>
          </a:prstGeom>
        </p:spPr>
      </p:pic>
      <p:pic>
        <p:nvPicPr>
          <p:cNvPr id="12" name="Kuva 11">
            <a:extLst>
              <a:ext uri="{FF2B5EF4-FFF2-40B4-BE49-F238E27FC236}">
                <a16:creationId xmlns:a16="http://schemas.microsoft.com/office/drawing/2014/main" id="{6D3CFC47-85D8-47AD-856E-A653DCFF0C19}"/>
              </a:ext>
            </a:extLst>
          </p:cNvPr>
          <p:cNvPicPr>
            <a:picLocks noChangeAspect="1"/>
          </p:cNvPicPr>
          <p:nvPr/>
        </p:nvPicPr>
        <p:blipFill>
          <a:blip r:embed="rId5"/>
          <a:stretch>
            <a:fillRect/>
          </a:stretch>
        </p:blipFill>
        <p:spPr>
          <a:xfrm>
            <a:off x="8257" y="3958254"/>
            <a:ext cx="5033735" cy="2899746"/>
          </a:xfrm>
          <a:prstGeom prst="rect">
            <a:avLst/>
          </a:prstGeom>
        </p:spPr>
      </p:pic>
      <p:pic>
        <p:nvPicPr>
          <p:cNvPr id="13" name="Kuva 12">
            <a:extLst>
              <a:ext uri="{FF2B5EF4-FFF2-40B4-BE49-F238E27FC236}">
                <a16:creationId xmlns:a16="http://schemas.microsoft.com/office/drawing/2014/main" id="{AF2BE4AA-2F95-48BA-BAE4-95C8E9348369}"/>
              </a:ext>
            </a:extLst>
          </p:cNvPr>
          <p:cNvPicPr>
            <a:picLocks noChangeAspect="1"/>
          </p:cNvPicPr>
          <p:nvPr/>
        </p:nvPicPr>
        <p:blipFill>
          <a:blip r:embed="rId6"/>
          <a:stretch>
            <a:fillRect/>
          </a:stretch>
        </p:blipFill>
        <p:spPr>
          <a:xfrm>
            <a:off x="4400384" y="4773478"/>
            <a:ext cx="3213141" cy="2138199"/>
          </a:xfrm>
          <a:prstGeom prst="rect">
            <a:avLst/>
          </a:prstGeom>
        </p:spPr>
      </p:pic>
      <p:pic>
        <p:nvPicPr>
          <p:cNvPr id="14" name="Kuva 13">
            <a:extLst>
              <a:ext uri="{FF2B5EF4-FFF2-40B4-BE49-F238E27FC236}">
                <a16:creationId xmlns:a16="http://schemas.microsoft.com/office/drawing/2014/main" id="{18ED42FA-CA85-4047-9EE3-E5B7381E02D7}"/>
              </a:ext>
            </a:extLst>
          </p:cNvPr>
          <p:cNvPicPr>
            <a:picLocks noChangeAspect="1"/>
          </p:cNvPicPr>
          <p:nvPr/>
        </p:nvPicPr>
        <p:blipFill>
          <a:blip r:embed="rId7"/>
          <a:stretch>
            <a:fillRect/>
          </a:stretch>
        </p:blipFill>
        <p:spPr>
          <a:xfrm>
            <a:off x="6896746" y="1255364"/>
            <a:ext cx="5295256" cy="2650668"/>
          </a:xfrm>
          <a:prstGeom prst="rect">
            <a:avLst/>
          </a:prstGeom>
        </p:spPr>
      </p:pic>
      <p:pic>
        <p:nvPicPr>
          <p:cNvPr id="15" name="Kuva 14">
            <a:extLst>
              <a:ext uri="{FF2B5EF4-FFF2-40B4-BE49-F238E27FC236}">
                <a16:creationId xmlns:a16="http://schemas.microsoft.com/office/drawing/2014/main" id="{30F05F4E-59A4-4C0D-8301-342815B7F409}"/>
              </a:ext>
            </a:extLst>
          </p:cNvPr>
          <p:cNvPicPr>
            <a:picLocks noChangeAspect="1"/>
          </p:cNvPicPr>
          <p:nvPr/>
        </p:nvPicPr>
        <p:blipFill>
          <a:blip r:embed="rId8"/>
          <a:stretch>
            <a:fillRect/>
          </a:stretch>
        </p:blipFill>
        <p:spPr>
          <a:xfrm>
            <a:off x="7613525" y="3903371"/>
            <a:ext cx="4537146" cy="2977502"/>
          </a:xfrm>
          <a:prstGeom prst="rect">
            <a:avLst/>
          </a:prstGeom>
        </p:spPr>
      </p:pic>
      <p:pic>
        <p:nvPicPr>
          <p:cNvPr id="16" name="Kuva 15">
            <a:extLst>
              <a:ext uri="{FF2B5EF4-FFF2-40B4-BE49-F238E27FC236}">
                <a16:creationId xmlns:a16="http://schemas.microsoft.com/office/drawing/2014/main" id="{92C208E0-5D75-4D10-B3B0-0006E2523B18}"/>
              </a:ext>
            </a:extLst>
          </p:cNvPr>
          <p:cNvPicPr>
            <a:picLocks noChangeAspect="1"/>
          </p:cNvPicPr>
          <p:nvPr/>
        </p:nvPicPr>
        <p:blipFill>
          <a:blip r:embed="rId9"/>
          <a:stretch>
            <a:fillRect/>
          </a:stretch>
        </p:blipFill>
        <p:spPr>
          <a:xfrm>
            <a:off x="3797086" y="2507121"/>
            <a:ext cx="3837044" cy="2351444"/>
          </a:xfrm>
          <a:prstGeom prst="rect">
            <a:avLst/>
          </a:prstGeom>
        </p:spPr>
      </p:pic>
      <p:pic>
        <p:nvPicPr>
          <p:cNvPr id="17" name="Kuva 16">
            <a:extLst>
              <a:ext uri="{FF2B5EF4-FFF2-40B4-BE49-F238E27FC236}">
                <a16:creationId xmlns:a16="http://schemas.microsoft.com/office/drawing/2014/main" id="{F6F330B7-2CE2-4282-B92B-656E0A5F61EF}"/>
              </a:ext>
            </a:extLst>
          </p:cNvPr>
          <p:cNvPicPr>
            <a:picLocks noChangeAspect="1"/>
          </p:cNvPicPr>
          <p:nvPr/>
        </p:nvPicPr>
        <p:blipFill>
          <a:blip r:embed="rId10"/>
          <a:stretch>
            <a:fillRect/>
          </a:stretch>
        </p:blipFill>
        <p:spPr>
          <a:xfrm>
            <a:off x="-7196" y="1938286"/>
            <a:ext cx="3959264" cy="2124178"/>
          </a:xfrm>
          <a:prstGeom prst="rect">
            <a:avLst/>
          </a:prstGeom>
        </p:spPr>
      </p:pic>
      <p:pic>
        <p:nvPicPr>
          <p:cNvPr id="18" name="Kuva 17">
            <a:extLst>
              <a:ext uri="{FF2B5EF4-FFF2-40B4-BE49-F238E27FC236}">
                <a16:creationId xmlns:a16="http://schemas.microsoft.com/office/drawing/2014/main" id="{9802C9CB-DA37-45D1-A575-B305268AEAD1}"/>
              </a:ext>
            </a:extLst>
          </p:cNvPr>
          <p:cNvPicPr>
            <a:picLocks noChangeAspect="1"/>
          </p:cNvPicPr>
          <p:nvPr/>
        </p:nvPicPr>
        <p:blipFill>
          <a:blip r:embed="rId11"/>
          <a:stretch>
            <a:fillRect/>
          </a:stretch>
        </p:blipFill>
        <p:spPr>
          <a:xfrm>
            <a:off x="4547250" y="0"/>
            <a:ext cx="2349495" cy="2726925"/>
          </a:xfrm>
          <a:prstGeom prst="rect">
            <a:avLst/>
          </a:prstGeom>
        </p:spPr>
      </p:pic>
      <p:pic>
        <p:nvPicPr>
          <p:cNvPr id="19" name="Kuva 18">
            <a:extLst>
              <a:ext uri="{FF2B5EF4-FFF2-40B4-BE49-F238E27FC236}">
                <a16:creationId xmlns:a16="http://schemas.microsoft.com/office/drawing/2014/main" id="{0A4E8F27-1AB7-406D-99A8-A603798AA425}"/>
              </a:ext>
            </a:extLst>
          </p:cNvPr>
          <p:cNvPicPr>
            <a:picLocks noChangeAspect="1"/>
          </p:cNvPicPr>
          <p:nvPr/>
        </p:nvPicPr>
        <p:blipFill>
          <a:blip r:embed="rId12"/>
          <a:stretch>
            <a:fillRect/>
          </a:stretch>
        </p:blipFill>
        <p:spPr>
          <a:xfrm>
            <a:off x="5317170" y="2246400"/>
            <a:ext cx="2467971" cy="2645705"/>
          </a:xfrm>
          <a:prstGeom prst="rect">
            <a:avLst/>
          </a:prstGeom>
        </p:spPr>
      </p:pic>
    </p:spTree>
    <p:extLst>
      <p:ext uri="{BB962C8B-B14F-4D97-AF65-F5344CB8AC3E}">
        <p14:creationId xmlns:p14="http://schemas.microsoft.com/office/powerpoint/2010/main" val="424248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14FFE73B-05F0-41B3-9D3D-A9C01A76E606}"/>
              </a:ext>
            </a:extLst>
          </p:cNvPr>
          <p:cNvPicPr>
            <a:picLocks noChangeAspect="1"/>
          </p:cNvPicPr>
          <p:nvPr/>
        </p:nvPicPr>
        <p:blipFill>
          <a:blip r:embed="rId2"/>
          <a:stretch>
            <a:fillRect/>
          </a:stretch>
        </p:blipFill>
        <p:spPr>
          <a:xfrm>
            <a:off x="987613" y="-30548"/>
            <a:ext cx="10465634" cy="6888548"/>
          </a:xfrm>
          <a:prstGeom prst="rect">
            <a:avLst/>
          </a:prstGeom>
        </p:spPr>
      </p:pic>
    </p:spTree>
    <p:extLst>
      <p:ext uri="{BB962C8B-B14F-4D97-AF65-F5344CB8AC3E}">
        <p14:creationId xmlns:p14="http://schemas.microsoft.com/office/powerpoint/2010/main" val="416755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237ACA2-FDD7-4799-B3AE-1E1217F08FA1}"/>
              </a:ext>
            </a:extLst>
          </p:cNvPr>
          <p:cNvPicPr>
            <a:picLocks noChangeAspect="1"/>
          </p:cNvPicPr>
          <p:nvPr/>
        </p:nvPicPr>
        <p:blipFill>
          <a:blip r:embed="rId2"/>
          <a:stretch>
            <a:fillRect/>
          </a:stretch>
        </p:blipFill>
        <p:spPr>
          <a:xfrm>
            <a:off x="3166617" y="-6522"/>
            <a:ext cx="6616656" cy="6864522"/>
          </a:xfrm>
          <a:prstGeom prst="rect">
            <a:avLst/>
          </a:prstGeom>
        </p:spPr>
      </p:pic>
      <p:sp>
        <p:nvSpPr>
          <p:cNvPr id="3" name="Tekstiruutu 2">
            <a:extLst>
              <a:ext uri="{FF2B5EF4-FFF2-40B4-BE49-F238E27FC236}">
                <a16:creationId xmlns:a16="http://schemas.microsoft.com/office/drawing/2014/main" id="{B3272054-D1E7-47E6-9E1C-B342C823C755}"/>
              </a:ext>
            </a:extLst>
          </p:cNvPr>
          <p:cNvSpPr txBox="1"/>
          <p:nvPr/>
        </p:nvSpPr>
        <p:spPr>
          <a:xfrm>
            <a:off x="265044" y="320747"/>
            <a:ext cx="2557669" cy="461665"/>
          </a:xfrm>
          <a:prstGeom prst="rect">
            <a:avLst/>
          </a:prstGeom>
          <a:noFill/>
        </p:spPr>
        <p:txBody>
          <a:bodyPr wrap="square" rtlCol="0">
            <a:spAutoFit/>
          </a:bodyPr>
          <a:lstStyle/>
          <a:p>
            <a:r>
              <a:rPr lang="fi-FI" sz="2400" b="1" dirty="0"/>
              <a:t>Nettikiusaaminen</a:t>
            </a:r>
          </a:p>
        </p:txBody>
      </p:sp>
    </p:spTree>
    <p:extLst>
      <p:ext uri="{BB962C8B-B14F-4D97-AF65-F5344CB8AC3E}">
        <p14:creationId xmlns:p14="http://schemas.microsoft.com/office/powerpoint/2010/main" val="271295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8DAB25E-04A0-40D0-AC7C-3E807A257D9F}"/>
              </a:ext>
            </a:extLst>
          </p:cNvPr>
          <p:cNvPicPr>
            <a:picLocks noChangeAspect="1"/>
          </p:cNvPicPr>
          <p:nvPr/>
        </p:nvPicPr>
        <p:blipFill>
          <a:blip r:embed="rId2"/>
          <a:stretch>
            <a:fillRect/>
          </a:stretch>
        </p:blipFill>
        <p:spPr>
          <a:xfrm>
            <a:off x="1" y="201918"/>
            <a:ext cx="12192000" cy="6225834"/>
          </a:xfrm>
          <a:prstGeom prst="rect">
            <a:avLst/>
          </a:prstGeom>
        </p:spPr>
      </p:pic>
    </p:spTree>
    <p:extLst>
      <p:ext uri="{BB962C8B-B14F-4D97-AF65-F5344CB8AC3E}">
        <p14:creationId xmlns:p14="http://schemas.microsoft.com/office/powerpoint/2010/main" val="286199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5B3EC79-4A0F-48C0-ABC2-87C0522D684A}"/>
              </a:ext>
            </a:extLst>
          </p:cNvPr>
          <p:cNvPicPr>
            <a:picLocks noChangeAspect="1"/>
          </p:cNvPicPr>
          <p:nvPr/>
        </p:nvPicPr>
        <p:blipFill>
          <a:blip r:embed="rId2"/>
          <a:stretch>
            <a:fillRect/>
          </a:stretch>
        </p:blipFill>
        <p:spPr>
          <a:xfrm>
            <a:off x="890102" y="0"/>
            <a:ext cx="10275297" cy="6858000"/>
          </a:xfrm>
          <a:prstGeom prst="rect">
            <a:avLst/>
          </a:prstGeom>
        </p:spPr>
      </p:pic>
      <p:sp>
        <p:nvSpPr>
          <p:cNvPr id="3" name="Tekstiruutu 2">
            <a:extLst>
              <a:ext uri="{FF2B5EF4-FFF2-40B4-BE49-F238E27FC236}">
                <a16:creationId xmlns:a16="http://schemas.microsoft.com/office/drawing/2014/main" id="{9A9E98CD-CF16-48C6-8AE2-222272072CB5}"/>
              </a:ext>
            </a:extLst>
          </p:cNvPr>
          <p:cNvSpPr txBox="1"/>
          <p:nvPr/>
        </p:nvSpPr>
        <p:spPr>
          <a:xfrm>
            <a:off x="1029850" y="95359"/>
            <a:ext cx="4138497" cy="584775"/>
          </a:xfrm>
          <a:prstGeom prst="rect">
            <a:avLst/>
          </a:prstGeom>
          <a:noFill/>
        </p:spPr>
        <p:txBody>
          <a:bodyPr wrap="square" rtlCol="0">
            <a:spAutoFit/>
          </a:bodyPr>
          <a:lstStyle/>
          <a:p>
            <a:r>
              <a:rPr lang="fi-FI" sz="3200" b="1" dirty="0">
                <a:solidFill>
                  <a:schemeClr val="bg1"/>
                </a:solidFill>
              </a:rPr>
              <a:t>Kiusaajan kasvot?</a:t>
            </a:r>
          </a:p>
        </p:txBody>
      </p:sp>
      <p:sp>
        <p:nvSpPr>
          <p:cNvPr id="4" name="Tekstiruutu 3">
            <a:extLst>
              <a:ext uri="{FF2B5EF4-FFF2-40B4-BE49-F238E27FC236}">
                <a16:creationId xmlns:a16="http://schemas.microsoft.com/office/drawing/2014/main" id="{4CD993A8-FB95-49D2-982A-29F1016D2CAC}"/>
              </a:ext>
            </a:extLst>
          </p:cNvPr>
          <p:cNvSpPr txBox="1"/>
          <p:nvPr/>
        </p:nvSpPr>
        <p:spPr>
          <a:xfrm>
            <a:off x="890102" y="775493"/>
            <a:ext cx="10275297" cy="5632311"/>
          </a:xfrm>
          <a:prstGeom prst="rect">
            <a:avLst/>
          </a:prstGeom>
          <a:noFill/>
        </p:spPr>
        <p:txBody>
          <a:bodyPr wrap="square" rtlCol="0">
            <a:spAutoFit/>
          </a:bodyPr>
          <a:lstStyle/>
          <a:p>
            <a:pPr marL="285750" indent="-285750">
              <a:buFont typeface="Arial" panose="020B0604020202020204" pitchFamily="34" charset="0"/>
              <a:buChar char="•"/>
            </a:pPr>
            <a:r>
              <a:rPr lang="fi-FI" sz="2400" dirty="0"/>
              <a:t>Sosiaalisesti taitamaton rähjääjä VAI taitava, ryhmässä suosittu vaikuttaja?</a:t>
            </a:r>
          </a:p>
          <a:p>
            <a:pPr marL="285750" indent="-285750">
              <a:buFont typeface="Arial" panose="020B0604020202020204" pitchFamily="34" charset="0"/>
              <a:buChar char="•"/>
            </a:pPr>
            <a:r>
              <a:rPr lang="fi-FI" sz="2400" dirty="0"/>
              <a:t>Osaa valita kohteen, joka soveltuu kiusattavaksi?</a:t>
            </a:r>
          </a:p>
          <a:p>
            <a:pPr marL="285750" indent="-285750">
              <a:buFont typeface="Arial" panose="020B0604020202020204" pitchFamily="34" charset="0"/>
              <a:buChar char="•"/>
            </a:pPr>
            <a:r>
              <a:rPr lang="fi-FI" sz="2400" dirty="0"/>
              <a:t>Osaa iskeä asioihin, jotka satuttavat?</a:t>
            </a:r>
          </a:p>
          <a:p>
            <a:pPr marL="285750" indent="-285750">
              <a:buFont typeface="Arial" panose="020B0604020202020204" pitchFamily="34" charset="0"/>
              <a:buChar char="•"/>
            </a:pPr>
            <a:r>
              <a:rPr lang="fi-FI" sz="2400" dirty="0"/>
              <a:t>Porukan ”viihdyttämistä”, oman aseman pönkittämistä?</a:t>
            </a:r>
          </a:p>
          <a:p>
            <a:pPr marL="285750" lvl="0" indent="-285750">
              <a:buFont typeface="Arial" panose="020B0604020202020204" pitchFamily="34" charset="0"/>
              <a:buChar char="•"/>
            </a:pPr>
            <a:r>
              <a:rPr lang="fi-FI" sz="2400" dirty="0">
                <a:solidFill>
                  <a:prstClr val="black"/>
                </a:solidFill>
              </a:rPr>
              <a:t>Huomiontarve? Näytöksille tarvitaan yleisö?</a:t>
            </a:r>
            <a:endParaRPr lang="fi-FI" sz="2400" dirty="0"/>
          </a:p>
          <a:p>
            <a:pPr marL="285750" indent="-285750">
              <a:buFont typeface="Arial" panose="020B0604020202020204" pitchFamily="34" charset="0"/>
              <a:buChar char="•"/>
            </a:pPr>
            <a:r>
              <a:rPr lang="fi-FI" sz="2400" dirty="0"/>
              <a:t>Demonstroi statustaan yhä uudelleen ilman, että muut puuttuvat asiaan?</a:t>
            </a:r>
          </a:p>
          <a:p>
            <a:pPr marL="285750" indent="-285750">
              <a:buFont typeface="Arial" panose="020B0604020202020204" pitchFamily="34" charset="0"/>
              <a:buChar char="•"/>
            </a:pPr>
            <a:r>
              <a:rPr lang="fi-FI" sz="2400" dirty="0"/>
              <a:t>Aggressiivinen persoonallisuus?</a:t>
            </a:r>
          </a:p>
          <a:p>
            <a:pPr marL="285750" indent="-285750">
              <a:buFont typeface="Arial" panose="020B0604020202020204" pitchFamily="34" charset="0"/>
              <a:buChar char="•"/>
            </a:pPr>
            <a:r>
              <a:rPr lang="fi-FI" sz="2400" dirty="0"/>
              <a:t>Kykenemätön tuntemaan myötätuntoa?</a:t>
            </a:r>
          </a:p>
          <a:p>
            <a:pPr marL="285750" indent="-285750">
              <a:buFont typeface="Arial" panose="020B0604020202020204" pitchFamily="34" charset="0"/>
              <a:buChar char="•"/>
            </a:pPr>
            <a:r>
              <a:rPr lang="fi-FI" sz="2400" dirty="0"/>
              <a:t>Nauttii vallan tunteesta ja muiden ihailusta?</a:t>
            </a:r>
          </a:p>
          <a:p>
            <a:pPr marL="285750" indent="-285750">
              <a:buFont typeface="Arial" panose="020B0604020202020204" pitchFamily="34" charset="0"/>
              <a:buChar char="•"/>
            </a:pPr>
            <a:r>
              <a:rPr lang="fi-FI" sz="2400" dirty="0"/>
              <a:t>Nauttii aiheuttamastaan pelon tunteesta?</a:t>
            </a:r>
          </a:p>
          <a:p>
            <a:pPr marL="285750" indent="-285750">
              <a:buFont typeface="Arial" panose="020B0604020202020204" pitchFamily="34" charset="0"/>
              <a:buChar char="•"/>
            </a:pPr>
            <a:r>
              <a:rPr lang="fi-FI" sz="2400" dirty="0"/>
              <a:t>Kiinnijäädessään osaa selittää asiaa parhain päin?</a:t>
            </a:r>
          </a:p>
          <a:p>
            <a:pPr marL="285750" indent="-285750">
              <a:buFont typeface="Arial" panose="020B0604020202020204" pitchFamily="34" charset="0"/>
              <a:buChar char="•"/>
            </a:pPr>
            <a:endParaRPr lang="fi-FI" sz="2400" dirty="0"/>
          </a:p>
          <a:p>
            <a:pPr algn="ctr"/>
            <a:r>
              <a:rPr lang="fi-FI" sz="2400" b="1" dirty="0">
                <a:solidFill>
                  <a:schemeClr val="bg1"/>
                </a:solidFill>
              </a:rPr>
              <a:t>”Kukaan ei kiusaa vain siksi, että on ajattelematon. </a:t>
            </a:r>
          </a:p>
          <a:p>
            <a:pPr algn="ctr"/>
            <a:r>
              <a:rPr lang="fi-FI" sz="2400" b="1" dirty="0">
                <a:solidFill>
                  <a:schemeClr val="bg1"/>
                </a:solidFill>
              </a:rPr>
              <a:t>Kiusaaminen vaatii suunnitelmallisuutta, sosiaalisia taitoja ja ilkeyttä.”</a:t>
            </a:r>
          </a:p>
          <a:p>
            <a:pPr algn="ctr"/>
            <a:r>
              <a:rPr lang="fi-FI" sz="2400" i="1" dirty="0">
                <a:solidFill>
                  <a:schemeClr val="bg1"/>
                </a:solidFill>
              </a:rPr>
              <a:t>Psykologi VESA NEVALAINEN</a:t>
            </a:r>
          </a:p>
        </p:txBody>
      </p:sp>
    </p:spTree>
    <p:extLst>
      <p:ext uri="{BB962C8B-B14F-4D97-AF65-F5344CB8AC3E}">
        <p14:creationId xmlns:p14="http://schemas.microsoft.com/office/powerpoint/2010/main" val="152831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39EB1F9C-19B0-4732-862A-F2167B02B3AF}"/>
              </a:ext>
            </a:extLst>
          </p:cNvPr>
          <p:cNvPicPr>
            <a:picLocks noChangeAspect="1"/>
          </p:cNvPicPr>
          <p:nvPr/>
        </p:nvPicPr>
        <p:blipFill>
          <a:blip r:embed="rId2"/>
          <a:stretch>
            <a:fillRect/>
          </a:stretch>
        </p:blipFill>
        <p:spPr>
          <a:xfrm>
            <a:off x="796965" y="0"/>
            <a:ext cx="10268663" cy="6858000"/>
          </a:xfrm>
          <a:prstGeom prst="rect">
            <a:avLst/>
          </a:prstGeom>
        </p:spPr>
      </p:pic>
      <p:sp>
        <p:nvSpPr>
          <p:cNvPr id="3" name="Ajatuskupla: Pilvi 2">
            <a:extLst>
              <a:ext uri="{FF2B5EF4-FFF2-40B4-BE49-F238E27FC236}">
                <a16:creationId xmlns:a16="http://schemas.microsoft.com/office/drawing/2014/main" id="{1CD2A6BA-675A-4C37-8E41-82DD070618E6}"/>
              </a:ext>
            </a:extLst>
          </p:cNvPr>
          <p:cNvSpPr/>
          <p:nvPr/>
        </p:nvSpPr>
        <p:spPr>
          <a:xfrm>
            <a:off x="1487837" y="371959"/>
            <a:ext cx="1673817" cy="141034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Pelko</a:t>
            </a:r>
          </a:p>
        </p:txBody>
      </p:sp>
      <p:sp>
        <p:nvSpPr>
          <p:cNvPr id="12" name="Ajatuskupla: Pilvi 11">
            <a:extLst>
              <a:ext uri="{FF2B5EF4-FFF2-40B4-BE49-F238E27FC236}">
                <a16:creationId xmlns:a16="http://schemas.microsoft.com/office/drawing/2014/main" id="{F85098AA-1C74-45D3-9A9D-17EE6126D808}"/>
              </a:ext>
            </a:extLst>
          </p:cNvPr>
          <p:cNvSpPr/>
          <p:nvPr/>
        </p:nvSpPr>
        <p:spPr>
          <a:xfrm>
            <a:off x="3366052" y="0"/>
            <a:ext cx="1987825" cy="12987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Luottamus-pula</a:t>
            </a:r>
          </a:p>
        </p:txBody>
      </p:sp>
      <p:sp>
        <p:nvSpPr>
          <p:cNvPr id="13" name="Ajatuskupla: Pilvi 12">
            <a:extLst>
              <a:ext uri="{FF2B5EF4-FFF2-40B4-BE49-F238E27FC236}">
                <a16:creationId xmlns:a16="http://schemas.microsoft.com/office/drawing/2014/main" id="{83C97E02-9391-416A-AADD-0BCB373FC4C4}"/>
              </a:ext>
            </a:extLst>
          </p:cNvPr>
          <p:cNvSpPr/>
          <p:nvPr/>
        </p:nvSpPr>
        <p:spPr>
          <a:xfrm>
            <a:off x="6944139" y="66260"/>
            <a:ext cx="2027582" cy="127220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Itsensä tarkkailu ja analyysi </a:t>
            </a:r>
          </a:p>
        </p:txBody>
      </p:sp>
      <p:sp>
        <p:nvSpPr>
          <p:cNvPr id="14" name="Ajatuskupla: Pilvi 13">
            <a:extLst>
              <a:ext uri="{FF2B5EF4-FFF2-40B4-BE49-F238E27FC236}">
                <a16:creationId xmlns:a16="http://schemas.microsoft.com/office/drawing/2014/main" id="{1A0ED7CC-24DF-41A7-8817-712CDD39801E}"/>
              </a:ext>
            </a:extLst>
          </p:cNvPr>
          <p:cNvSpPr/>
          <p:nvPr/>
        </p:nvSpPr>
        <p:spPr>
          <a:xfrm>
            <a:off x="9716650" y="430583"/>
            <a:ext cx="1690665" cy="135172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Itsetunto murenee</a:t>
            </a:r>
          </a:p>
        </p:txBody>
      </p:sp>
      <p:sp>
        <p:nvSpPr>
          <p:cNvPr id="15" name="Ajatuskupla: Pilvi 14">
            <a:extLst>
              <a:ext uri="{FF2B5EF4-FFF2-40B4-BE49-F238E27FC236}">
                <a16:creationId xmlns:a16="http://schemas.microsoft.com/office/drawing/2014/main" id="{07C07915-9CAA-4919-99E3-C09B05F47014}"/>
              </a:ext>
            </a:extLst>
          </p:cNvPr>
          <p:cNvSpPr/>
          <p:nvPr/>
        </p:nvSpPr>
        <p:spPr>
          <a:xfrm>
            <a:off x="2650434" y="1948070"/>
            <a:ext cx="1709530" cy="11926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Mielialan vaihtelu</a:t>
            </a:r>
          </a:p>
        </p:txBody>
      </p:sp>
      <p:sp>
        <p:nvSpPr>
          <p:cNvPr id="16" name="Ajatuskupla: Pilvi 15">
            <a:extLst>
              <a:ext uri="{FF2B5EF4-FFF2-40B4-BE49-F238E27FC236}">
                <a16:creationId xmlns:a16="http://schemas.microsoft.com/office/drawing/2014/main" id="{9D0A052D-8BEA-42F9-A15B-30F0C88E980E}"/>
              </a:ext>
            </a:extLst>
          </p:cNvPr>
          <p:cNvSpPr/>
          <p:nvPr/>
        </p:nvSpPr>
        <p:spPr>
          <a:xfrm>
            <a:off x="311262" y="3031434"/>
            <a:ext cx="1997485" cy="15140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Mitä sanoin tai tein väärin?</a:t>
            </a:r>
          </a:p>
        </p:txBody>
      </p:sp>
      <p:sp>
        <p:nvSpPr>
          <p:cNvPr id="17" name="Ajatuskupla: Pilvi 16">
            <a:extLst>
              <a:ext uri="{FF2B5EF4-FFF2-40B4-BE49-F238E27FC236}">
                <a16:creationId xmlns:a16="http://schemas.microsoft.com/office/drawing/2014/main" id="{D7524A4C-20B7-4C81-BFDF-DF49C2FEAF9A}"/>
              </a:ext>
            </a:extLst>
          </p:cNvPr>
          <p:cNvSpPr/>
          <p:nvPr/>
        </p:nvSpPr>
        <p:spPr>
          <a:xfrm>
            <a:off x="8971722" y="5433391"/>
            <a:ext cx="1908314" cy="108667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Vatsakipuja</a:t>
            </a:r>
          </a:p>
        </p:txBody>
      </p:sp>
      <p:sp>
        <p:nvSpPr>
          <p:cNvPr id="18" name="Ajatuskupla: Pilvi 17">
            <a:extLst>
              <a:ext uri="{FF2B5EF4-FFF2-40B4-BE49-F238E27FC236}">
                <a16:creationId xmlns:a16="http://schemas.microsoft.com/office/drawing/2014/main" id="{274B5DE9-4458-4A54-8C60-7923409D70AC}"/>
              </a:ext>
            </a:extLst>
          </p:cNvPr>
          <p:cNvSpPr/>
          <p:nvPr/>
        </p:nvSpPr>
        <p:spPr>
          <a:xfrm>
            <a:off x="7991061" y="2796209"/>
            <a:ext cx="1908313" cy="13119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Lintsausta</a:t>
            </a:r>
          </a:p>
        </p:txBody>
      </p:sp>
      <p:sp>
        <p:nvSpPr>
          <p:cNvPr id="19" name="Ajatuskupla: Pilvi 18">
            <a:extLst>
              <a:ext uri="{FF2B5EF4-FFF2-40B4-BE49-F238E27FC236}">
                <a16:creationId xmlns:a16="http://schemas.microsoft.com/office/drawing/2014/main" id="{311B07D1-A0CE-4C22-ACCF-5BAC972CBF99}"/>
              </a:ext>
            </a:extLst>
          </p:cNvPr>
          <p:cNvSpPr/>
          <p:nvPr/>
        </p:nvSpPr>
        <p:spPr>
          <a:xfrm>
            <a:off x="6944139" y="4545496"/>
            <a:ext cx="2425149" cy="11396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Ulkopuolisuus</a:t>
            </a:r>
          </a:p>
        </p:txBody>
      </p:sp>
      <p:sp>
        <p:nvSpPr>
          <p:cNvPr id="20" name="Ajatuskupla: Pilvi 19">
            <a:extLst>
              <a:ext uri="{FF2B5EF4-FFF2-40B4-BE49-F238E27FC236}">
                <a16:creationId xmlns:a16="http://schemas.microsoft.com/office/drawing/2014/main" id="{60A173A7-A06A-42C1-B3D8-BA4DECE2118C}"/>
              </a:ext>
            </a:extLst>
          </p:cNvPr>
          <p:cNvSpPr/>
          <p:nvPr/>
        </p:nvSpPr>
        <p:spPr>
          <a:xfrm>
            <a:off x="2796209" y="4207566"/>
            <a:ext cx="1563755" cy="88789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Ahdistus</a:t>
            </a:r>
          </a:p>
        </p:txBody>
      </p:sp>
      <p:sp>
        <p:nvSpPr>
          <p:cNvPr id="21" name="Ajatuskupla: Pilvi 20">
            <a:extLst>
              <a:ext uri="{FF2B5EF4-FFF2-40B4-BE49-F238E27FC236}">
                <a16:creationId xmlns:a16="http://schemas.microsoft.com/office/drawing/2014/main" id="{24503679-0F5C-432D-859B-3A12FD7C96AD}"/>
              </a:ext>
            </a:extLst>
          </p:cNvPr>
          <p:cNvSpPr/>
          <p:nvPr/>
        </p:nvSpPr>
        <p:spPr>
          <a:xfrm>
            <a:off x="796966" y="5314122"/>
            <a:ext cx="2198026" cy="13119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Univaikeudet</a:t>
            </a:r>
          </a:p>
        </p:txBody>
      </p:sp>
      <p:sp>
        <p:nvSpPr>
          <p:cNvPr id="22" name="Ajatuskupla: Pilvi 21">
            <a:extLst>
              <a:ext uri="{FF2B5EF4-FFF2-40B4-BE49-F238E27FC236}">
                <a16:creationId xmlns:a16="http://schemas.microsoft.com/office/drawing/2014/main" id="{C884B1E1-449A-4F61-9043-B923DACFF2F9}"/>
              </a:ext>
            </a:extLst>
          </p:cNvPr>
          <p:cNvSpPr/>
          <p:nvPr/>
        </p:nvSpPr>
        <p:spPr>
          <a:xfrm>
            <a:off x="7527236" y="1745805"/>
            <a:ext cx="2398643" cy="70910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Itsesyytökset</a:t>
            </a:r>
          </a:p>
        </p:txBody>
      </p:sp>
      <p:sp>
        <p:nvSpPr>
          <p:cNvPr id="23" name="Ajatuskupla: Pilvi 22">
            <a:extLst>
              <a:ext uri="{FF2B5EF4-FFF2-40B4-BE49-F238E27FC236}">
                <a16:creationId xmlns:a16="http://schemas.microsoft.com/office/drawing/2014/main" id="{AFF49E20-218A-4313-98BF-2DB6A8FFF0B5}"/>
              </a:ext>
            </a:extLst>
          </p:cNvPr>
          <p:cNvSpPr/>
          <p:nvPr/>
        </p:nvSpPr>
        <p:spPr>
          <a:xfrm>
            <a:off x="5473148" y="5917039"/>
            <a:ext cx="2054088" cy="75537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Milloin </a:t>
            </a:r>
            <a:r>
              <a:rPr lang="fi-FI" dirty="0" err="1"/>
              <a:t>tää</a:t>
            </a:r>
            <a:r>
              <a:rPr lang="fi-FI" dirty="0"/>
              <a:t> loppuu?</a:t>
            </a:r>
          </a:p>
        </p:txBody>
      </p:sp>
    </p:spTree>
    <p:extLst>
      <p:ext uri="{BB962C8B-B14F-4D97-AF65-F5344CB8AC3E}">
        <p14:creationId xmlns:p14="http://schemas.microsoft.com/office/powerpoint/2010/main" val="16005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9ED7818F-D5ED-4722-9A9D-3F2C34DC5ADA}"/>
              </a:ext>
            </a:extLst>
          </p:cNvPr>
          <p:cNvSpPr/>
          <p:nvPr/>
        </p:nvSpPr>
        <p:spPr>
          <a:xfrm>
            <a:off x="0" y="0"/>
            <a:ext cx="12192000" cy="4524315"/>
          </a:xfrm>
          <a:prstGeom prst="rect">
            <a:avLst/>
          </a:prstGeom>
          <a:solidFill>
            <a:schemeClr val="accent6">
              <a:lumMod val="40000"/>
              <a:lumOff val="60000"/>
            </a:schemeClr>
          </a:solidFill>
        </p:spPr>
        <p:txBody>
          <a:bodyPr wrap="square">
            <a:spAutoFit/>
          </a:bodyPr>
          <a:lstStyle/>
          <a:p>
            <a:endParaRPr lang="fi-FI" sz="2400" b="1" dirty="0"/>
          </a:p>
          <a:p>
            <a:pPr algn="ctr"/>
            <a:r>
              <a:rPr lang="fi-FI" sz="2400" b="1" dirty="0"/>
              <a:t>”Minuakin kiusattiin koulussa, mutta se ei ole vaikuttanut minuun mitenkään.”</a:t>
            </a:r>
          </a:p>
          <a:p>
            <a:pPr algn="ctr"/>
            <a:endParaRPr lang="fi-FI" sz="2400" b="1" dirty="0"/>
          </a:p>
          <a:p>
            <a:pPr algn="ctr"/>
            <a:r>
              <a:rPr lang="fi-FI" sz="2400" b="1" dirty="0"/>
              <a:t>”Sinun on opittava pitämään puoliasi.”</a:t>
            </a:r>
          </a:p>
          <a:p>
            <a:pPr algn="ctr"/>
            <a:endParaRPr lang="fi-FI" sz="2400" b="1" dirty="0"/>
          </a:p>
          <a:p>
            <a:pPr algn="ctr"/>
            <a:r>
              <a:rPr lang="fi-FI" sz="2400" b="1" dirty="0"/>
              <a:t>”Kiusaaminen kasvattaa luonnetta ja kykyä selviytyä vaikeista tilanteista.”</a:t>
            </a:r>
          </a:p>
          <a:p>
            <a:pPr algn="ctr"/>
            <a:endParaRPr lang="fi-FI" sz="2400" b="1" dirty="0"/>
          </a:p>
          <a:p>
            <a:pPr algn="ctr"/>
            <a:r>
              <a:rPr lang="fi-FI" sz="2400" b="1" dirty="0"/>
              <a:t>”Ei haukku haavaa tee.”</a:t>
            </a:r>
          </a:p>
          <a:p>
            <a:pPr algn="ctr"/>
            <a:endParaRPr lang="fi-FI" sz="2400" b="1" dirty="0"/>
          </a:p>
          <a:p>
            <a:pPr algn="ctr"/>
            <a:r>
              <a:rPr lang="fi-FI" sz="2400" b="1" dirty="0"/>
              <a:t>”Ei tuo ole kiusaamista vaan lasten leikkiä ja kiusoittelua, ei leikistä pidä loukkaantua.”</a:t>
            </a:r>
          </a:p>
          <a:p>
            <a:endParaRPr lang="fi-FI" sz="2400" b="1" dirty="0"/>
          </a:p>
          <a:p>
            <a:endParaRPr lang="fi-FI" sz="2400" b="1" dirty="0"/>
          </a:p>
        </p:txBody>
      </p:sp>
      <p:sp>
        <p:nvSpPr>
          <p:cNvPr id="3" name="Tekstiruutu 2">
            <a:extLst>
              <a:ext uri="{FF2B5EF4-FFF2-40B4-BE49-F238E27FC236}">
                <a16:creationId xmlns:a16="http://schemas.microsoft.com/office/drawing/2014/main" id="{3408BBA6-F333-4579-ADF2-FC482DA9BE07}"/>
              </a:ext>
            </a:extLst>
          </p:cNvPr>
          <p:cNvSpPr txBox="1"/>
          <p:nvPr/>
        </p:nvSpPr>
        <p:spPr>
          <a:xfrm>
            <a:off x="6652591" y="4712573"/>
            <a:ext cx="5261113" cy="1938992"/>
          </a:xfrm>
          <a:prstGeom prst="rect">
            <a:avLst/>
          </a:prstGeom>
          <a:solidFill>
            <a:schemeClr val="accent2">
              <a:lumMod val="60000"/>
              <a:lumOff val="40000"/>
            </a:schemeClr>
          </a:solidFill>
        </p:spPr>
        <p:txBody>
          <a:bodyPr wrap="square" rtlCol="0">
            <a:spAutoFit/>
          </a:bodyPr>
          <a:lstStyle/>
          <a:p>
            <a:r>
              <a:rPr lang="fi-FI" sz="2000" dirty="0"/>
              <a:t>Kiusaaminen ei ole riitelyä tai erimielisyyttä, ei myöskään viatonta kiusoittelua, härnäystä tai karhunpainia. Siitä ei selviä antamalla samalla mitalla takaisin ja se ei kasvata luonnetta. Kiusaaminen on vakavaa toisen oikeuksien loukkaamista ja ihmisarvoon kajoamista.</a:t>
            </a:r>
          </a:p>
        </p:txBody>
      </p:sp>
      <p:sp>
        <p:nvSpPr>
          <p:cNvPr id="4" name="Tekstiruutu 3">
            <a:extLst>
              <a:ext uri="{FF2B5EF4-FFF2-40B4-BE49-F238E27FC236}">
                <a16:creationId xmlns:a16="http://schemas.microsoft.com/office/drawing/2014/main" id="{2656AC7A-A1BD-457E-9244-91CBB0F20012}"/>
              </a:ext>
            </a:extLst>
          </p:cNvPr>
          <p:cNvSpPr txBox="1"/>
          <p:nvPr/>
        </p:nvSpPr>
        <p:spPr>
          <a:xfrm>
            <a:off x="251790" y="4712573"/>
            <a:ext cx="6003235" cy="1938992"/>
          </a:xfrm>
          <a:prstGeom prst="rect">
            <a:avLst/>
          </a:prstGeom>
          <a:solidFill>
            <a:schemeClr val="accent2">
              <a:lumMod val="60000"/>
              <a:lumOff val="40000"/>
            </a:schemeClr>
          </a:solidFill>
        </p:spPr>
        <p:txBody>
          <a:bodyPr wrap="square" rtlCol="0">
            <a:spAutoFit/>
          </a:bodyPr>
          <a:lstStyle/>
          <a:p>
            <a:r>
              <a:rPr lang="fi-FI" sz="2000" dirty="0"/>
              <a:t>Kiusaaminen ei ole kertaluonteista, vaan usein pitkään jatkuvaa. Se ei tapahdu yhteisön muusta sosiaalisesta elämästä irrallaan, vaan merkitsee kiusatulle usein ihmisarvon menetystä luokassa tai muussa yhteisössä.</a:t>
            </a:r>
          </a:p>
          <a:p>
            <a:endParaRPr lang="fi-FI" sz="2000" dirty="0"/>
          </a:p>
          <a:p>
            <a:endParaRPr lang="fi-FI" sz="2000" dirty="0"/>
          </a:p>
        </p:txBody>
      </p:sp>
    </p:spTree>
    <p:extLst>
      <p:ext uri="{BB962C8B-B14F-4D97-AF65-F5344CB8AC3E}">
        <p14:creationId xmlns:p14="http://schemas.microsoft.com/office/powerpoint/2010/main" val="3504063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F9845D2-6EB3-45F6-93EE-C0B37A7D7186}"/>
              </a:ext>
            </a:extLst>
          </p:cNvPr>
          <p:cNvPicPr>
            <a:picLocks noChangeAspect="1"/>
          </p:cNvPicPr>
          <p:nvPr/>
        </p:nvPicPr>
        <p:blipFill>
          <a:blip r:embed="rId2"/>
          <a:stretch>
            <a:fillRect/>
          </a:stretch>
        </p:blipFill>
        <p:spPr>
          <a:xfrm>
            <a:off x="3810000" y="0"/>
            <a:ext cx="4572000" cy="6858000"/>
          </a:xfrm>
          <a:prstGeom prst="rect">
            <a:avLst/>
          </a:prstGeom>
        </p:spPr>
      </p:pic>
      <p:sp>
        <p:nvSpPr>
          <p:cNvPr id="3" name="Tekstiruutu 2">
            <a:extLst>
              <a:ext uri="{FF2B5EF4-FFF2-40B4-BE49-F238E27FC236}">
                <a16:creationId xmlns:a16="http://schemas.microsoft.com/office/drawing/2014/main" id="{49032DB8-274F-4D90-98C0-4E456A049184}"/>
              </a:ext>
            </a:extLst>
          </p:cNvPr>
          <p:cNvSpPr txBox="1"/>
          <p:nvPr/>
        </p:nvSpPr>
        <p:spPr>
          <a:xfrm rot="20712162">
            <a:off x="238541" y="579686"/>
            <a:ext cx="3392556" cy="1384995"/>
          </a:xfrm>
          <a:prstGeom prst="rect">
            <a:avLst/>
          </a:prstGeom>
          <a:solidFill>
            <a:schemeClr val="bg1">
              <a:lumMod val="75000"/>
            </a:schemeClr>
          </a:solidFill>
        </p:spPr>
        <p:txBody>
          <a:bodyPr wrap="square" rtlCol="0">
            <a:spAutoFit/>
          </a:bodyPr>
          <a:lstStyle/>
          <a:p>
            <a:pPr algn="ctr"/>
            <a:r>
              <a:rPr lang="fi-FI" sz="2800" b="1" dirty="0"/>
              <a:t>Koulukiusaaminen … VAI </a:t>
            </a:r>
          </a:p>
          <a:p>
            <a:pPr algn="ctr"/>
            <a:r>
              <a:rPr lang="fi-FI" sz="2800" b="1" dirty="0"/>
              <a:t>kouluväkivalta?</a:t>
            </a:r>
          </a:p>
        </p:txBody>
      </p:sp>
    </p:spTree>
    <p:extLst>
      <p:ext uri="{BB962C8B-B14F-4D97-AF65-F5344CB8AC3E}">
        <p14:creationId xmlns:p14="http://schemas.microsoft.com/office/powerpoint/2010/main" val="403691902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419</Words>
  <Application>Microsoft Office PowerPoint</Application>
  <PresentationFormat>Laajakuva</PresentationFormat>
  <Paragraphs>94</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Calibri Light</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Sannaleena Sirola</dc:creator>
  <cp:lastModifiedBy>Sannaleena Sirola</cp:lastModifiedBy>
  <cp:revision>23</cp:revision>
  <dcterms:created xsi:type="dcterms:W3CDTF">2018-02-20T14:22:00Z</dcterms:created>
  <dcterms:modified xsi:type="dcterms:W3CDTF">2018-02-21T16:34:34Z</dcterms:modified>
</cp:coreProperties>
</file>