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77" r:id="rId4"/>
    <p:sldId id="282" r:id="rId5"/>
    <p:sldId id="283" r:id="rId6"/>
    <p:sldId id="284" r:id="rId7"/>
    <p:sldId id="266" r:id="rId8"/>
    <p:sldId id="273" r:id="rId9"/>
    <p:sldId id="285" r:id="rId10"/>
    <p:sldId id="267" r:id="rId11"/>
    <p:sldId id="278" r:id="rId12"/>
    <p:sldId id="286" r:id="rId13"/>
    <p:sldId id="287" r:id="rId14"/>
    <p:sldId id="269" r:id="rId15"/>
    <p:sldId id="270" r:id="rId16"/>
    <p:sldId id="288" r:id="rId17"/>
    <p:sldId id="289" r:id="rId18"/>
    <p:sldId id="290" r:id="rId19"/>
    <p:sldId id="271" r:id="rId20"/>
    <p:sldId id="279" r:id="rId21"/>
    <p:sldId id="291" r:id="rId22"/>
    <p:sldId id="275" r:id="rId23"/>
    <p:sldId id="280" r:id="rId24"/>
    <p:sldId id="276" r:id="rId25"/>
    <p:sldId id="281" r:id="rId26"/>
    <p:sldId id="272" r:id="rId27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/>
    <p:restoredTop sz="94674"/>
  </p:normalViewPr>
  <p:slideViewPr>
    <p:cSldViewPr>
      <p:cViewPr varScale="1">
        <p:scale>
          <a:sx n="51" d="100"/>
          <a:sy n="51" d="100"/>
        </p:scale>
        <p:origin x="66" y="4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AD535-8FC2-43FF-B2CD-F75FF2178095}" type="datetimeFigureOut">
              <a:rPr lang="fi-FI" smtClean="0"/>
              <a:t>18.2.2019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F8D2D-B4BB-4FF6-B159-6B2317815EB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4473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F8D2D-B4BB-4FF6-B159-6B2317815EB8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1498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18.2.2019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865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18.2.2019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5656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18.2.2019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6986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18.2.2019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3375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18.2.2019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9326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18.2.2019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9914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18.2.2019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5077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18.2.2019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752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18.2.2019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6746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18.2.2019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2441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ECDC-CA82-419C-B66C-70AF779EE76D}" type="datetimeFigureOut">
              <a:rPr lang="fi-FI" smtClean="0"/>
              <a:t>18.2.2019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009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CECDC-CA82-419C-B66C-70AF779EE76D}" type="datetimeFigureOut">
              <a:rPr lang="fi-FI" smtClean="0"/>
              <a:t>18.2.2019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302E-1949-41E2-B3DA-061E657BEA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251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b="1" dirty="0"/>
              <a:t>Terve 2: Ihminen, ympäristö ja terveys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b="1" dirty="0"/>
              <a:t>Luku 7: Elämänkulku</a:t>
            </a:r>
          </a:p>
        </p:txBody>
      </p:sp>
    </p:spTree>
    <p:extLst>
      <p:ext uri="{BB962C8B-B14F-4D97-AF65-F5344CB8AC3E}">
        <p14:creationId xmlns:p14="http://schemas.microsoft.com/office/powerpoint/2010/main" val="1275972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Nuoruus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29673"/>
            <a:ext cx="8363272" cy="5095671"/>
          </a:xfrm>
        </p:spPr>
        <p:txBody>
          <a:bodyPr>
            <a:normAutofit fontScale="70000" lnSpcReduction="20000"/>
          </a:bodyPr>
          <a:lstStyle/>
          <a:p>
            <a:r>
              <a:rPr lang="fi-FI" sz="3900" dirty="0"/>
              <a:t>arvokas ja tärkeä vaihe matkalla lapsesta aikuiseksi </a:t>
            </a:r>
          </a:p>
          <a:p>
            <a:r>
              <a:rPr lang="fi-FI" sz="3900" dirty="0" smtClean="0"/>
              <a:t>monia </a:t>
            </a:r>
            <a:r>
              <a:rPr lang="fi-FI" sz="3900" dirty="0"/>
              <a:t>biologisia ja </a:t>
            </a:r>
            <a:r>
              <a:rPr lang="fi-FI" sz="3900" dirty="0" err="1"/>
              <a:t>psykososiaalisia</a:t>
            </a:r>
            <a:r>
              <a:rPr lang="fi-FI" sz="3900" dirty="0"/>
              <a:t> sekä täysi-ikäisyyden saavuttamiseen liittyviä </a:t>
            </a:r>
            <a:r>
              <a:rPr lang="fi-FI" sz="3900" b="1" dirty="0"/>
              <a:t>kehitystehtäviä</a:t>
            </a:r>
          </a:p>
          <a:p>
            <a:pPr lvl="1"/>
            <a:r>
              <a:rPr lang="fi-FI" sz="3300" dirty="0"/>
              <a:t>mm. fyysinen kasvu ja kehitys, sukukypsyyden saavuttaminen, tunne-elämän kehittyminen ja vanhemmista irtautuminen</a:t>
            </a:r>
          </a:p>
          <a:p>
            <a:pPr lvl="1"/>
            <a:r>
              <a:rPr lang="fi-FI" sz="3300" dirty="0"/>
              <a:t>kasvu ja kehitys tapahtuvat yksilöllisessä </a:t>
            </a:r>
            <a:r>
              <a:rPr lang="fi-FI" sz="3300" dirty="0" smtClean="0"/>
              <a:t>tahdissa, </a:t>
            </a:r>
            <a:r>
              <a:rPr lang="fi-FI" sz="3300" dirty="0"/>
              <a:t>eroja myös sukupuolten kesken</a:t>
            </a:r>
          </a:p>
          <a:p>
            <a:pPr lvl="1"/>
            <a:r>
              <a:rPr lang="fi-FI" sz="3300" u="sng" dirty="0" smtClean="0"/>
              <a:t>taantumakaudet</a:t>
            </a:r>
            <a:r>
              <a:rPr lang="fi-FI" sz="3300" dirty="0" smtClean="0"/>
              <a:t> </a:t>
            </a:r>
            <a:r>
              <a:rPr lang="fi-FI" sz="3300" dirty="0"/>
              <a:t>voivat haitata mm. ihmissuhteita ja opiskelua </a:t>
            </a:r>
          </a:p>
          <a:p>
            <a:pPr lvl="1"/>
            <a:r>
              <a:rPr lang="fi-FI" sz="3300" dirty="0"/>
              <a:t>täysi-ikäisyys mahdollistaa uusia </a:t>
            </a:r>
            <a:r>
              <a:rPr lang="fi-FI" sz="3300" dirty="0" smtClean="0"/>
              <a:t>asioita </a:t>
            </a:r>
            <a:br>
              <a:rPr lang="fi-FI" sz="3300" dirty="0" smtClean="0"/>
            </a:br>
            <a:r>
              <a:rPr lang="fi-FI" sz="3300" dirty="0" smtClean="0"/>
              <a:t>(esim. äänestäminen, avioituminen)</a:t>
            </a:r>
            <a:endParaRPr lang="fi-FI" sz="3300" dirty="0"/>
          </a:p>
          <a:p>
            <a:pPr lvl="1"/>
            <a:r>
              <a:rPr lang="fi-FI" sz="3300" dirty="0"/>
              <a:t>kehitystehtävien seurauksena nuoren suhde itseen, muihin ja ympäröivään maailmaan muuttuu, myös nuoren rooli ja asema yhteiskunnassa </a:t>
            </a:r>
            <a:r>
              <a:rPr lang="fi-FI" sz="3300" dirty="0" smtClean="0"/>
              <a:t>muuttuvat</a:t>
            </a:r>
            <a:endParaRPr lang="fi-FI" sz="3300" dirty="0"/>
          </a:p>
        </p:txBody>
      </p:sp>
    </p:spTree>
    <p:extLst>
      <p:ext uri="{BB962C8B-B14F-4D97-AF65-F5344CB8AC3E}">
        <p14:creationId xmlns:p14="http://schemas.microsoft.com/office/powerpoint/2010/main" val="2055820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460494"/>
            <a:ext cx="8229600" cy="9941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dirty="0"/>
              <a:t>Nuoruus (2/2)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429673"/>
            <a:ext cx="8363272" cy="509567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aikuistumisen myötä </a:t>
            </a:r>
            <a:r>
              <a:rPr lang="fi-FI" u="sng" dirty="0"/>
              <a:t>vastuu</a:t>
            </a:r>
            <a:r>
              <a:rPr lang="fi-FI" dirty="0"/>
              <a:t> omasta ja muiden hyvin-voinnista kasvaa</a:t>
            </a:r>
          </a:p>
          <a:p>
            <a:pPr lvl="1"/>
            <a:r>
              <a:rPr lang="fi-FI" sz="2700" dirty="0"/>
              <a:t>ilmenee mm. elämäntapoihin liittyvinä </a:t>
            </a:r>
            <a:r>
              <a:rPr lang="fi-FI" sz="2700" dirty="0" smtClean="0"/>
              <a:t>valintoina (esim. päihteettömyys)</a:t>
            </a:r>
            <a:endParaRPr lang="fi-FI" sz="2700" dirty="0"/>
          </a:p>
          <a:p>
            <a:pPr lvl="1"/>
            <a:r>
              <a:rPr lang="fi-FI" sz="2700" dirty="0"/>
              <a:t>ongelmia, jos nuorella ei ole taitoja kantaa vastuuta itsestään ja omasta hyvinvoinnistaan</a:t>
            </a:r>
          </a:p>
          <a:p>
            <a:r>
              <a:rPr lang="fi-FI" dirty="0"/>
              <a:t>nuoruudessa ja varhaisaikuisuudessa tehdyt </a:t>
            </a:r>
            <a:r>
              <a:rPr lang="fi-FI" b="1" dirty="0"/>
              <a:t>elämän-tapavalinnat</a:t>
            </a:r>
            <a:r>
              <a:rPr lang="fi-FI" dirty="0"/>
              <a:t> säilyvät usein melko muuttumattomina ja vaikuttavat pitkälle aikuisiän terveyteen ja hyvinvointiin</a:t>
            </a:r>
          </a:p>
          <a:p>
            <a:r>
              <a:rPr lang="fi-FI" u="sng" dirty="0"/>
              <a:t>koulutus</a:t>
            </a:r>
            <a:r>
              <a:rPr lang="fi-FI" dirty="0"/>
              <a:t> vaikuttaa yksilön toimeentuloon ja </a:t>
            </a:r>
            <a:r>
              <a:rPr lang="fi-FI" dirty="0" err="1" smtClean="0"/>
              <a:t>yhteiskun</a:t>
            </a:r>
            <a:r>
              <a:rPr lang="fi-FI" dirty="0" smtClean="0"/>
              <a:t>-nalliseen </a:t>
            </a:r>
            <a:r>
              <a:rPr lang="fi-FI" dirty="0"/>
              <a:t>asemaan</a:t>
            </a:r>
          </a:p>
          <a:p>
            <a:pPr lvl="1"/>
            <a:r>
              <a:rPr lang="fi-FI" sz="2700" dirty="0"/>
              <a:t>korkea koulutus ja terveelliset elämäntavat liittyvät usein toisiinsa</a:t>
            </a:r>
          </a:p>
        </p:txBody>
      </p:sp>
    </p:spTree>
    <p:extLst>
      <p:ext uri="{BB962C8B-B14F-4D97-AF65-F5344CB8AC3E}">
        <p14:creationId xmlns:p14="http://schemas.microsoft.com/office/powerpoint/2010/main" val="1088233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="" xmlns:a16="http://schemas.microsoft.com/office/drawing/2014/main" id="{5DA95A1B-8BB1-41D1-BC3A-B9B8B61A6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92" y="857251"/>
            <a:ext cx="2309867" cy="1634231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="" xmlns:a16="http://schemas.microsoft.com/office/drawing/2014/main" id="{9752655E-C5ED-47A3-B0AC-27DE36EFC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378" y="2761102"/>
            <a:ext cx="2297623" cy="3239649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="" xmlns:a16="http://schemas.microsoft.com/office/drawing/2014/main" id="{0CEC9A9E-38BD-4B50-8446-8D14904B2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089" y="853224"/>
            <a:ext cx="2995048" cy="1907878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="" xmlns:a16="http://schemas.microsoft.com/office/drawing/2014/main" id="{38E73FC6-BFF9-4295-A688-71DB2654B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33" y="4258889"/>
            <a:ext cx="2563518" cy="172236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="" xmlns:a16="http://schemas.microsoft.com/office/drawing/2014/main" id="{B65DE6E1-2022-4BA2-B3FF-B423E26E0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071" y="3716688"/>
            <a:ext cx="2663759" cy="228406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="" xmlns:a16="http://schemas.microsoft.com/office/drawing/2014/main" id="{C3987FA0-26F3-4592-8B00-BC543064A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4828" y="857250"/>
            <a:ext cx="3384626" cy="190385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="" xmlns:a16="http://schemas.microsoft.com/office/drawing/2014/main" id="{A4FF4205-7830-4B79-84C9-778F7D9DB1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9684" y="2349756"/>
            <a:ext cx="1336694" cy="1463681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="" xmlns:a16="http://schemas.microsoft.com/office/drawing/2014/main" id="{75D05668-97FC-4F43-AB30-B1FEDCCB3C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9970" y="2451926"/>
            <a:ext cx="2597633" cy="1556673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="" xmlns:a16="http://schemas.microsoft.com/office/drawing/2014/main" id="{FB487F5A-1647-4B92-883A-DBF7486859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081" y="2383501"/>
            <a:ext cx="2965224" cy="1875388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="" xmlns:a16="http://schemas.microsoft.com/office/drawing/2014/main" id="{411CCBEF-D99C-4F63-BE12-10EA08D3BC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5901" y="4008281"/>
            <a:ext cx="1997171" cy="161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34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93658" y="1052738"/>
            <a:ext cx="6372708" cy="1188131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fi-FI" b="1" dirty="0"/>
              <a:t/>
            </a:r>
            <a:br>
              <a:rPr lang="fi-FI" b="1" dirty="0"/>
            </a:br>
            <a:r>
              <a:rPr lang="fi-FI" b="1" dirty="0"/>
              <a:t/>
            </a:r>
            <a:br>
              <a:rPr lang="fi-FI" b="1" dirty="0"/>
            </a:br>
            <a:r>
              <a:rPr lang="fi-FI" b="1" dirty="0"/>
              <a:t>   </a:t>
            </a:r>
            <a:r>
              <a:rPr lang="fi-FI" sz="2025" b="1" dirty="0"/>
              <a:t>Nuoruuden kehitystehtävät</a:t>
            </a:r>
            <a:r>
              <a:rPr lang="fi-FI" sz="2025" dirty="0"/>
              <a:t>       </a:t>
            </a:r>
            <a:r>
              <a:rPr lang="fi-FI" sz="1200" dirty="0"/>
              <a:t/>
            </a:r>
            <a:br>
              <a:rPr lang="fi-FI" sz="1200" dirty="0"/>
            </a:br>
            <a:r>
              <a:rPr lang="fi-FI" sz="1350" dirty="0"/>
              <a:t>Varhaisnuoruus 12-14v</a:t>
            </a:r>
            <a:br>
              <a:rPr lang="fi-FI" sz="1350" dirty="0"/>
            </a:br>
            <a:r>
              <a:rPr lang="fi-FI" sz="1350" dirty="0"/>
              <a:t>Nuoruus 15-17v</a:t>
            </a:r>
            <a:br>
              <a:rPr lang="fi-FI" sz="1350" dirty="0"/>
            </a:br>
            <a:r>
              <a:rPr lang="fi-FI" sz="1350" dirty="0"/>
              <a:t>Jälkinuoruus 18-22v                                           </a:t>
            </a:r>
            <a:r>
              <a:rPr lang="fi-FI" sz="2025" dirty="0"/>
              <a:t/>
            </a:r>
            <a:br>
              <a:rPr lang="fi-FI" sz="2025" dirty="0"/>
            </a:br>
            <a:r>
              <a:rPr lang="fi-FI" sz="2025" dirty="0"/>
              <a:t/>
            </a:r>
            <a:br>
              <a:rPr lang="fi-FI" sz="2025" dirty="0"/>
            </a:br>
            <a:r>
              <a:rPr lang="fi-FI" sz="2025" dirty="0"/>
              <a:t/>
            </a:r>
            <a:br>
              <a:rPr lang="fi-FI" sz="2025" dirty="0"/>
            </a:br>
            <a:endParaRPr lang="fi-FI" sz="2025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39125" y="2402886"/>
            <a:ext cx="6727241" cy="3597864"/>
          </a:xfrm>
          <a:ln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342900" indent="-342900" algn="l">
              <a:buAutoNum type="arabicPeriod"/>
            </a:pPr>
            <a:r>
              <a:rPr lang="fi-FI" sz="1500" b="1" dirty="0">
                <a:solidFill>
                  <a:srgbClr val="565656"/>
                </a:solidFill>
              </a:rPr>
              <a:t>Identiteetti </a:t>
            </a:r>
            <a:r>
              <a:rPr lang="fi-FI" sz="1500" dirty="0">
                <a:solidFill>
                  <a:srgbClr val="565656"/>
                </a:solidFill>
              </a:rPr>
              <a:t> ja itsensä hyväksyminen</a:t>
            </a:r>
          </a:p>
          <a:p>
            <a:pPr marL="257175" indent="-257175" algn="l">
              <a:buFontTx/>
              <a:buChar char="-"/>
            </a:pPr>
            <a:r>
              <a:rPr lang="fi-FI" sz="1200" dirty="0">
                <a:solidFill>
                  <a:srgbClr val="565656"/>
                </a:solidFill>
              </a:rPr>
              <a:t>muuttuvan maailmankuvan, arvojen, ruumiinkuvan, seksuaalisuuden ja seksuaalisen identiteetin jäsentäminen</a:t>
            </a:r>
          </a:p>
          <a:p>
            <a:pPr lvl="0" algn="l"/>
            <a:r>
              <a:rPr lang="fi-FI" sz="1500" b="1" dirty="0">
                <a:solidFill>
                  <a:srgbClr val="565656"/>
                </a:solidFill>
              </a:rPr>
              <a:t>2.  </a:t>
            </a:r>
            <a:r>
              <a:rPr lang="fi-FI" sz="1500" dirty="0">
                <a:solidFill>
                  <a:srgbClr val="565656"/>
                </a:solidFill>
              </a:rPr>
              <a:t> </a:t>
            </a:r>
            <a:r>
              <a:rPr lang="fi-FI" sz="1500" b="1" dirty="0">
                <a:solidFill>
                  <a:srgbClr val="565656"/>
                </a:solidFill>
              </a:rPr>
              <a:t>Itsenäistyminen</a:t>
            </a:r>
            <a:r>
              <a:rPr lang="fi-FI" sz="1500" dirty="0">
                <a:solidFill>
                  <a:srgbClr val="565656"/>
                </a:solidFill>
              </a:rPr>
              <a:t> ja vanhemmista irtautuminen</a:t>
            </a:r>
          </a:p>
          <a:p>
            <a:pPr lvl="0" algn="l"/>
            <a:r>
              <a:rPr lang="fi-FI" sz="1425" dirty="0">
                <a:solidFill>
                  <a:srgbClr val="565656"/>
                </a:solidFill>
              </a:rPr>
              <a:t>     </a:t>
            </a:r>
            <a:r>
              <a:rPr lang="fi-FI" sz="1200" dirty="0">
                <a:solidFill>
                  <a:srgbClr val="565656"/>
                </a:solidFill>
              </a:rPr>
              <a:t>&gt; vanhempien löytäminen uudelleen aikuisen tasolla</a:t>
            </a:r>
          </a:p>
          <a:p>
            <a:pPr algn="l"/>
            <a:r>
              <a:rPr lang="fi-FI" sz="1500" b="1" dirty="0">
                <a:solidFill>
                  <a:srgbClr val="565656"/>
                </a:solidFill>
              </a:rPr>
              <a:t>3.   Ikätovereihin</a:t>
            </a:r>
            <a:r>
              <a:rPr lang="fi-FI" sz="1500" dirty="0">
                <a:solidFill>
                  <a:srgbClr val="565656"/>
                </a:solidFill>
              </a:rPr>
              <a:t> liittyminen ja sen merkitys</a:t>
            </a:r>
          </a:p>
          <a:p>
            <a:pPr marL="257175" indent="-257175" algn="l">
              <a:buFontTx/>
              <a:buChar char="-"/>
            </a:pPr>
            <a:r>
              <a:rPr lang="fi-FI" sz="1200" dirty="0">
                <a:solidFill>
                  <a:srgbClr val="565656"/>
                </a:solidFill>
              </a:rPr>
              <a:t>apua, turvautumista, sosiaalisia taitoja</a:t>
            </a:r>
          </a:p>
          <a:p>
            <a:pPr algn="l"/>
            <a:endParaRPr lang="fi-FI" sz="1500" dirty="0">
              <a:solidFill>
                <a:srgbClr val="565656"/>
              </a:solidFill>
            </a:endParaRPr>
          </a:p>
          <a:p>
            <a:pPr algn="l"/>
            <a:r>
              <a:rPr lang="fi-FI" sz="1500" b="1" dirty="0">
                <a:solidFill>
                  <a:srgbClr val="565656"/>
                </a:solidFill>
              </a:rPr>
              <a:t>&gt; ideologinen, identiteetti- ja ihmissuhdekriisi</a:t>
            </a:r>
          </a:p>
          <a:p>
            <a:endParaRPr lang="fi-FI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78" y="4725144"/>
            <a:ext cx="4031539" cy="104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2886084"/>
            <a:ext cx="1798382" cy="166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909179"/>
            <a:ext cx="1633872" cy="142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552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fi-FI" b="1" dirty="0"/>
              <a:t>Aikuisuus (1/2)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441243" y="1412776"/>
            <a:ext cx="8229600" cy="5013516"/>
          </a:xfrm>
        </p:spPr>
        <p:txBody>
          <a:bodyPr>
            <a:normAutofit fontScale="62500" lnSpcReduction="20000"/>
          </a:bodyPr>
          <a:lstStyle/>
          <a:p>
            <a:r>
              <a:rPr lang="fi-FI" sz="3900" dirty="0"/>
              <a:t>pitkä elämänvaihe, josta </a:t>
            </a:r>
            <a:r>
              <a:rPr lang="fi-FI" sz="3900" dirty="0" smtClean="0"/>
              <a:t>vaikea </a:t>
            </a:r>
            <a:r>
              <a:rPr lang="fi-FI" sz="3900" dirty="0"/>
              <a:t>erotella kaikille yhteisiä piirteitä  </a:t>
            </a:r>
          </a:p>
          <a:p>
            <a:r>
              <a:rPr lang="fi-FI" sz="3900" dirty="0" smtClean="0"/>
              <a:t>kuuluu </a:t>
            </a:r>
            <a:r>
              <a:rPr lang="fi-FI" sz="3900" dirty="0"/>
              <a:t>usein mm. pysyvän parisuhteen solmiminen ja </a:t>
            </a:r>
            <a:r>
              <a:rPr lang="fi-FI" sz="3900" u="sng" dirty="0"/>
              <a:t>vanhemmuus</a:t>
            </a:r>
          </a:p>
          <a:p>
            <a:pPr lvl="1"/>
            <a:r>
              <a:rPr lang="fi-FI" sz="3200" dirty="0" smtClean="0"/>
              <a:t>tuo </a:t>
            </a:r>
            <a:r>
              <a:rPr lang="fi-FI" sz="3200" dirty="0"/>
              <a:t>iloa ja onnea elämään sekä lisää usein tunnetta elämän merkityksellisyydestä </a:t>
            </a:r>
          </a:p>
          <a:p>
            <a:pPr lvl="1"/>
            <a:r>
              <a:rPr lang="fi-FI" sz="3200" dirty="0" smtClean="0"/>
              <a:t>voi </a:t>
            </a:r>
            <a:r>
              <a:rPr lang="fi-FI" sz="3200" dirty="0"/>
              <a:t>olla myös </a:t>
            </a:r>
            <a:r>
              <a:rPr lang="fi-FI" sz="3200" dirty="0" smtClean="0"/>
              <a:t>haasteellista</a:t>
            </a:r>
            <a:r>
              <a:rPr lang="fi-FI" sz="3200" dirty="0"/>
              <a:t>:</a:t>
            </a:r>
            <a:r>
              <a:rPr lang="fi-FI" sz="3200" dirty="0" smtClean="0"/>
              <a:t> </a:t>
            </a:r>
            <a:r>
              <a:rPr lang="fi-FI" sz="3200" dirty="0"/>
              <a:t>tarkoittaa suurta vastuuta ja uusia tehtäviä lasten kasvattamisessa </a:t>
            </a:r>
          </a:p>
          <a:p>
            <a:pPr lvl="1"/>
            <a:r>
              <a:rPr lang="fi-FI" sz="3200" dirty="0"/>
              <a:t>vanhemman roolit ja niiden merkitys vaihtelevat lapsen iän myötä</a:t>
            </a:r>
          </a:p>
          <a:p>
            <a:r>
              <a:rPr lang="fi-FI" sz="3800" u="sng" dirty="0" smtClean="0"/>
              <a:t>työ</a:t>
            </a:r>
            <a:r>
              <a:rPr lang="fi-FI" sz="3800" dirty="0" smtClean="0"/>
              <a:t> </a:t>
            </a:r>
            <a:r>
              <a:rPr lang="fi-FI" sz="3800" dirty="0"/>
              <a:t>usein tärkeä osa elämää </a:t>
            </a:r>
          </a:p>
          <a:p>
            <a:pPr lvl="1"/>
            <a:r>
              <a:rPr lang="fi-FI" sz="3200" dirty="0"/>
              <a:t>parhaimmillaan </a:t>
            </a:r>
            <a:r>
              <a:rPr lang="fi-FI" sz="3200" dirty="0" err="1"/>
              <a:t>voimaannuttaa</a:t>
            </a:r>
            <a:r>
              <a:rPr lang="fi-FI" sz="3200" dirty="0"/>
              <a:t>, antaa toimeentulon, ylläpitää sosiaalisia suhteita ja rytmittää elämää  </a:t>
            </a:r>
          </a:p>
          <a:p>
            <a:pPr lvl="1"/>
            <a:r>
              <a:rPr lang="fi-FI" sz="3200" dirty="0"/>
              <a:t>tarjoaa mahdollisuuden toteuttaa itseään ja muokkaa aikuisen käsitystä itsestään</a:t>
            </a:r>
          </a:p>
          <a:p>
            <a:pPr lvl="1"/>
            <a:r>
              <a:rPr lang="fi-FI" sz="3200" dirty="0"/>
              <a:t>ongelmia, jos pitkittynyt työttömyys ja taloudelliset vaikeudet kasaantuvat ja vaikuttavat koko perheen terveyteen ja hyvinvointiin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1804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Aikuisuus (2/2)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997152"/>
          </a:xfrm>
        </p:spPr>
        <p:txBody>
          <a:bodyPr>
            <a:normAutofit fontScale="70000" lnSpcReduction="20000"/>
          </a:bodyPr>
          <a:lstStyle/>
          <a:p>
            <a:r>
              <a:rPr lang="fi-FI" sz="3400" u="sng" dirty="0"/>
              <a:t>keski-ikä</a:t>
            </a:r>
            <a:r>
              <a:rPr lang="fi-FI" sz="3400" dirty="0"/>
              <a:t> </a:t>
            </a:r>
            <a:r>
              <a:rPr lang="fi-FI" sz="3400" dirty="0" smtClean="0"/>
              <a:t>(noin ikävuodet 40–60</a:t>
            </a:r>
            <a:r>
              <a:rPr lang="fi-FI" sz="3400" dirty="0"/>
              <a:t>) saattaa sisältää paljon pohdintaa ja elämän uudelleen arviointia</a:t>
            </a:r>
          </a:p>
          <a:p>
            <a:pPr lvl="1"/>
            <a:r>
              <a:rPr lang="fi-FI" dirty="0"/>
              <a:t>elämä voi ottaa uuden suunnan esim. avioeron tai työsuhteen päättymisen myötä </a:t>
            </a:r>
          </a:p>
          <a:p>
            <a:r>
              <a:rPr lang="fi-FI" sz="3400" dirty="0"/>
              <a:t>yllättävät ja yksilölliset </a:t>
            </a:r>
            <a:r>
              <a:rPr lang="fi-FI" sz="3400" b="1" dirty="0" smtClean="0"/>
              <a:t>sattumat</a:t>
            </a:r>
            <a:r>
              <a:rPr lang="fi-FI" sz="3400" dirty="0"/>
              <a:t> </a:t>
            </a:r>
            <a:r>
              <a:rPr lang="fi-FI" sz="3400" dirty="0" smtClean="0"/>
              <a:t>(esim. sairastuminen, </a:t>
            </a:r>
            <a:r>
              <a:rPr lang="fi-FI" sz="3400" dirty="0"/>
              <a:t>muutokset </a:t>
            </a:r>
            <a:r>
              <a:rPr lang="fi-FI" sz="3400" dirty="0" smtClean="0"/>
              <a:t>tulotasossa) </a:t>
            </a:r>
            <a:r>
              <a:rPr lang="fi-FI" sz="3400" dirty="0"/>
              <a:t>saattavat muuttaa elämänkulkua voimakkaasti</a:t>
            </a:r>
          </a:p>
          <a:p>
            <a:pPr lvl="1"/>
            <a:r>
              <a:rPr lang="fi-FI" dirty="0" smtClean="0"/>
              <a:t>vaikutus yksilöllistä</a:t>
            </a:r>
            <a:r>
              <a:rPr lang="fi-FI" dirty="0"/>
              <a:t>: </a:t>
            </a:r>
            <a:r>
              <a:rPr lang="fi-FI" dirty="0" smtClean="0"/>
              <a:t>joskus vastoinkäymiset </a:t>
            </a:r>
            <a:r>
              <a:rPr lang="fi-FI" dirty="0"/>
              <a:t>voivat johtaa esim. mielenterveyden häiriöiden kehittymiseen </a:t>
            </a:r>
          </a:p>
          <a:p>
            <a:r>
              <a:rPr lang="fi-FI" sz="3400" dirty="0"/>
              <a:t>elämän aikana kertyneet </a:t>
            </a:r>
            <a:r>
              <a:rPr lang="fi-FI" sz="3400" b="1" dirty="0"/>
              <a:t>kokemukset</a:t>
            </a:r>
            <a:r>
              <a:rPr lang="fi-FI" sz="3400" dirty="0"/>
              <a:t> voivat usein auttaa selviämään erilaisista kriisitilanteista </a:t>
            </a:r>
          </a:p>
          <a:p>
            <a:r>
              <a:rPr lang="fi-FI" sz="3400" u="sng" dirty="0"/>
              <a:t>elämäntavat</a:t>
            </a:r>
            <a:r>
              <a:rPr lang="fi-FI" sz="3400" dirty="0"/>
              <a:t> vaikuttavat merkittävästi aikuisuuden terveyteen ja hyvinvointiin </a:t>
            </a:r>
          </a:p>
          <a:p>
            <a:pPr lvl="1"/>
            <a:r>
              <a:rPr lang="fi-FI" dirty="0"/>
              <a:t>esim. epäterveellisestä ravinnosta ja liikkumattomasta elämäntavasta aiheutuva lihavuus, kohonnut verenpaine ja kolesteroli nostavat sydän- ja verisuonitautien riskiä keski-iästä alkaen 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59148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="" xmlns:a16="http://schemas.microsoft.com/office/drawing/2014/main" id="{61369240-F6E8-4582-9032-DB8DABB61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063739"/>
            <a:ext cx="2683565" cy="2937012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="" xmlns:a16="http://schemas.microsoft.com/office/drawing/2014/main" id="{2AF83E0E-CE7A-4F0C-B737-6823B40FE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160" y="4068244"/>
            <a:ext cx="2830438" cy="1932506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="" xmlns:a16="http://schemas.microsoft.com/office/drawing/2014/main" id="{8F0BD30F-1FCF-4824-8CA8-353D8F7F5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490" y="857250"/>
            <a:ext cx="3149789" cy="122833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="" xmlns:a16="http://schemas.microsoft.com/office/drawing/2014/main" id="{88D386FA-1847-464A-B15D-72D139E7F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609" y="4702962"/>
            <a:ext cx="2882968" cy="1414402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="" xmlns:a16="http://schemas.microsoft.com/office/drawing/2014/main" id="{D4504270-FC06-4694-9704-69CD20C3B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8738" y="857250"/>
            <a:ext cx="3802957" cy="192864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="" xmlns:a16="http://schemas.microsoft.com/office/drawing/2014/main" id="{C2018839-C86C-426B-9CFA-3E9F034DAA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6826" y="3063739"/>
            <a:ext cx="1715684" cy="2937012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="" xmlns:a16="http://schemas.microsoft.com/office/drawing/2014/main" id="{0D744E5B-4995-45CA-9F3F-0B30D7BEA4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3112" y="1978628"/>
            <a:ext cx="2418794" cy="1360571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="" xmlns:a16="http://schemas.microsoft.com/office/drawing/2014/main" id="{1D9DC763-2A74-42C1-A997-92A7B4EAF2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5830" y="3325293"/>
            <a:ext cx="2350294" cy="1485900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="" xmlns:a16="http://schemas.microsoft.com/office/drawing/2014/main" id="{257AEEB5-0BEF-452E-A6C3-9B2E03FB3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6124" y="2519115"/>
            <a:ext cx="2665570" cy="1363076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="" xmlns:a16="http://schemas.microsoft.com/office/drawing/2014/main" id="{4497D836-78CD-4746-B3A6-A2FC0CB833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9750" y="2333062"/>
            <a:ext cx="1670692" cy="1034521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="" xmlns:a16="http://schemas.microsoft.com/office/drawing/2014/main" id="{489C906D-BF18-4F4A-9AEC-3FE4B27432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846999"/>
            <a:ext cx="2945777" cy="220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60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="" xmlns:a16="http://schemas.microsoft.com/office/drawing/2014/main" id="{3FAA4E00-FCCD-4555-8BB7-19B490B1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375" y="857250"/>
            <a:ext cx="6581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44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="" xmlns:a16="http://schemas.microsoft.com/office/drawing/2014/main" id="{D503F94B-7F28-4976-9493-82CDFE3BA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54" y="860430"/>
            <a:ext cx="6834753" cy="513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16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Vanhuus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biologinen, psykologinen ja sosiaalinen käsite, johon liittyy myös yhteiskunnallinen näkökulma</a:t>
            </a:r>
            <a:r>
              <a:rPr lang="fi-FI" b="1" dirty="0"/>
              <a:t> </a:t>
            </a:r>
          </a:p>
          <a:p>
            <a:pPr lvl="1"/>
            <a:r>
              <a:rPr lang="fi-FI" sz="2700" dirty="0"/>
              <a:t>biologinen ikääntyminen: esim. maksimilihasvoiman väheneminen ja aistien toiminnan heikkeneminen</a:t>
            </a:r>
          </a:p>
          <a:p>
            <a:pPr lvl="1"/>
            <a:r>
              <a:rPr lang="fi-FI" sz="2700" dirty="0"/>
              <a:t>psyykkiset </a:t>
            </a:r>
            <a:r>
              <a:rPr lang="fi-FI" sz="2700" dirty="0" smtClean="0"/>
              <a:t>toiminnot (esim. muisti</a:t>
            </a:r>
            <a:r>
              <a:rPr lang="fi-FI" sz="2700" dirty="0"/>
              <a:t>, ajattelu ja </a:t>
            </a:r>
            <a:r>
              <a:rPr lang="fi-FI" sz="2700" dirty="0" smtClean="0"/>
              <a:t>kieli) säilyvät </a:t>
            </a:r>
            <a:r>
              <a:rPr lang="fi-FI" sz="2700" dirty="0"/>
              <a:t>pitkään hyvänä, jos niitä harjoitetaan aktiivisesti</a:t>
            </a:r>
          </a:p>
          <a:p>
            <a:pPr lvl="1"/>
            <a:r>
              <a:rPr lang="fi-FI" sz="2700" dirty="0"/>
              <a:t>viisaus usein karttuu iän ja kokemusten myötä</a:t>
            </a:r>
          </a:p>
          <a:p>
            <a:pPr marL="457200" lvl="1" indent="0">
              <a:buNone/>
            </a:pPr>
            <a:endParaRPr lang="fi-FI" sz="2700" dirty="0"/>
          </a:p>
          <a:p>
            <a:r>
              <a:rPr lang="fi-FI" dirty="0"/>
              <a:t>fyysiset, psyykkiset ja sosiaaliset kyvyt heikkenevät </a:t>
            </a:r>
            <a:r>
              <a:rPr lang="fi-FI" u="sng" dirty="0"/>
              <a:t>yksilöllisesti</a:t>
            </a:r>
            <a:r>
              <a:rPr lang="fi-FI" dirty="0"/>
              <a:t>, mikä pitää huomioida vanhuutta määriteltäessä</a:t>
            </a:r>
          </a:p>
          <a:p>
            <a:pPr lvl="1"/>
            <a:r>
              <a:rPr lang="fi-FI" sz="2700" dirty="0"/>
              <a:t>esim. liikuntarajoitteinen vanhus voi olla henkisesti ja sosiaalisesti hyvin toimintakykyinen ja vireä</a:t>
            </a:r>
          </a:p>
        </p:txBody>
      </p:sp>
    </p:spTree>
    <p:extLst>
      <p:ext uri="{BB962C8B-B14F-4D97-AF65-F5344CB8AC3E}">
        <p14:creationId xmlns:p14="http://schemas.microsoft.com/office/powerpoint/2010/main" val="3762301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>
            <a:noAutofit/>
          </a:bodyPr>
          <a:lstStyle/>
          <a:p>
            <a:r>
              <a:rPr lang="fi-FI" sz="4000" b="1" dirty="0"/>
              <a:t>Elämänkulku jaetaan ikävaiheisiin (1/2)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0364" y="1772816"/>
            <a:ext cx="8363272" cy="4464496"/>
          </a:xfrm>
        </p:spPr>
        <p:txBody>
          <a:bodyPr>
            <a:normAutofit lnSpcReduction="10000"/>
          </a:bodyPr>
          <a:lstStyle/>
          <a:p>
            <a:r>
              <a:rPr lang="fi-FI" sz="2900" b="1" dirty="0"/>
              <a:t>e</a:t>
            </a:r>
            <a:r>
              <a:rPr lang="fi-FI" sz="2900" b="1" dirty="0" smtClean="0"/>
              <a:t>lämänkulku </a:t>
            </a:r>
            <a:r>
              <a:rPr lang="fi-FI" sz="2900" dirty="0" smtClean="0"/>
              <a:t>= yksilön </a:t>
            </a:r>
            <a:r>
              <a:rPr lang="fi-FI" sz="2900" dirty="0"/>
              <a:t>elämä syntymästä </a:t>
            </a:r>
            <a:r>
              <a:rPr lang="fi-FI" sz="2900" dirty="0" smtClean="0"/>
              <a:t>kuolemaan</a:t>
            </a:r>
          </a:p>
          <a:p>
            <a:pPr lvl="1"/>
            <a:r>
              <a:rPr lang="fi-FI" sz="2500" dirty="0" smtClean="0"/>
              <a:t>liittää </a:t>
            </a:r>
            <a:r>
              <a:rPr lang="fi-FI" sz="2500" dirty="0"/>
              <a:t>toisiinsa iän ja </a:t>
            </a:r>
            <a:r>
              <a:rPr lang="fi-FI" sz="2500" dirty="0" smtClean="0"/>
              <a:t>elämäntapahtumat</a:t>
            </a:r>
          </a:p>
          <a:p>
            <a:pPr lvl="1"/>
            <a:r>
              <a:rPr lang="fi-FI" sz="2500" b="1" dirty="0" smtClean="0"/>
              <a:t>ikä </a:t>
            </a:r>
            <a:r>
              <a:rPr lang="fi-FI" sz="2500" dirty="0" smtClean="0"/>
              <a:t>– terveys: esim. tartuntatauteja sairastetaan </a:t>
            </a:r>
            <a:r>
              <a:rPr lang="fi-FI" sz="2500" dirty="0"/>
              <a:t>eniten lapsuudessa, </a:t>
            </a:r>
            <a:r>
              <a:rPr lang="fi-FI" sz="2500" dirty="0" smtClean="0"/>
              <a:t>sydän- </a:t>
            </a:r>
            <a:r>
              <a:rPr lang="fi-FI" sz="2500" dirty="0"/>
              <a:t>ja verisuonitauteja keski-iässä ja </a:t>
            </a:r>
            <a:r>
              <a:rPr lang="fi-FI" sz="2500" dirty="0" smtClean="0"/>
              <a:t>vanhuudessa</a:t>
            </a:r>
          </a:p>
          <a:p>
            <a:pPr lvl="1"/>
            <a:r>
              <a:rPr lang="fi-FI" sz="2500" b="1" dirty="0"/>
              <a:t>e</a:t>
            </a:r>
            <a:r>
              <a:rPr lang="fi-FI" sz="2500" b="1" dirty="0" smtClean="0"/>
              <a:t>lämäntapahtumat</a:t>
            </a:r>
            <a:r>
              <a:rPr lang="fi-FI" sz="2500" dirty="0" smtClean="0"/>
              <a:t> (esim. koulun </a:t>
            </a:r>
            <a:r>
              <a:rPr lang="fi-FI" sz="2500" dirty="0"/>
              <a:t>aloitus tai perheen </a:t>
            </a:r>
            <a:r>
              <a:rPr lang="fi-FI" sz="2500" dirty="0" smtClean="0"/>
              <a:t>perustaminen) sidoksissa </a:t>
            </a:r>
            <a:r>
              <a:rPr lang="fi-FI" sz="2500" dirty="0"/>
              <a:t>johonkin ikään </a:t>
            </a:r>
          </a:p>
          <a:p>
            <a:pPr lvl="3" indent="-342900">
              <a:buFont typeface="Arial" panose="020B0604020202020204" pitchFamily="34" charset="0"/>
              <a:buChar char="•"/>
            </a:pPr>
            <a:r>
              <a:rPr lang="fi-FI" sz="2100" dirty="0"/>
              <a:t>m</a:t>
            </a:r>
            <a:r>
              <a:rPr lang="fi-FI" sz="2100" dirty="0" smtClean="0"/>
              <a:t>erkittävät elämäntapahtumat sisältävät </a:t>
            </a:r>
            <a:r>
              <a:rPr lang="fi-FI" sz="2100" dirty="0"/>
              <a:t>terveyteen ja hyvinvointiin liittyviä haasteita sekä positiivisia </a:t>
            </a:r>
            <a:r>
              <a:rPr lang="fi-FI" sz="2100" dirty="0" smtClean="0"/>
              <a:t>mahdollisuuksia (= </a:t>
            </a:r>
            <a:r>
              <a:rPr lang="fi-FI" sz="2100" b="1" dirty="0" smtClean="0"/>
              <a:t>siirtymävaihe</a:t>
            </a:r>
            <a:r>
              <a:rPr lang="fi-FI" sz="2100" dirty="0" smtClean="0"/>
              <a:t>) </a:t>
            </a:r>
            <a:r>
              <a:rPr lang="fi-FI" sz="2100" dirty="0" smtClean="0">
                <a:sym typeface="Wingdings" panose="05000000000000000000" pitchFamily="2" charset="2"/>
              </a:rPr>
              <a:t> </a:t>
            </a:r>
            <a:r>
              <a:rPr lang="fi-FI" sz="2100" dirty="0" smtClean="0"/>
              <a:t>suuri </a:t>
            </a:r>
            <a:r>
              <a:rPr lang="fi-FI" sz="2100" dirty="0"/>
              <a:t>merkitys yksilön terveydelle ja hyvinvoinnille </a:t>
            </a:r>
          </a:p>
          <a:p>
            <a:pPr marL="1257300" lvl="3" indent="0">
              <a:buNone/>
            </a:pPr>
            <a:endParaRPr lang="fi-FI" dirty="0"/>
          </a:p>
          <a:p>
            <a:pPr marL="400050" lvl="1" indent="0">
              <a:buNone/>
            </a:pPr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3787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dirty="0"/>
              <a:t>Vanhuus (2/2)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17638"/>
            <a:ext cx="8363272" cy="532373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3400" dirty="0"/>
              <a:t>käytetään myös nimityksiä </a:t>
            </a:r>
            <a:r>
              <a:rPr lang="fi-FI" sz="3400" b="1" dirty="0"/>
              <a:t>kolmas</a:t>
            </a:r>
            <a:r>
              <a:rPr lang="fi-FI" sz="3400" dirty="0"/>
              <a:t> ja </a:t>
            </a:r>
            <a:r>
              <a:rPr lang="fi-FI" sz="3400" b="1" dirty="0"/>
              <a:t>neljäs ikä  </a:t>
            </a:r>
          </a:p>
          <a:p>
            <a:pPr marL="971550" lvl="1" indent="-514350">
              <a:buFont typeface="+mj-lt"/>
              <a:buAutoNum type="arabicPeriod"/>
            </a:pPr>
            <a:r>
              <a:rPr lang="fi-FI" sz="2900" dirty="0"/>
              <a:t>ensimmäinen ikä: lapsuus ja nuoruus</a:t>
            </a:r>
          </a:p>
          <a:p>
            <a:pPr marL="971550" lvl="1" indent="-514350">
              <a:buFont typeface="+mj-lt"/>
              <a:buAutoNum type="arabicPeriod"/>
            </a:pPr>
            <a:r>
              <a:rPr lang="fi-FI" sz="2900" dirty="0"/>
              <a:t>toinen ikä: työikä </a:t>
            </a:r>
          </a:p>
          <a:p>
            <a:pPr marL="971550" lvl="1" indent="-514350">
              <a:buFont typeface="+mj-lt"/>
              <a:buAutoNum type="arabicPeriod"/>
            </a:pPr>
            <a:r>
              <a:rPr lang="fi-FI" sz="2900" dirty="0"/>
              <a:t>kolmas ikä: aktiivinen ja toimintakykyinen eläkeikä</a:t>
            </a:r>
          </a:p>
          <a:p>
            <a:pPr lvl="2"/>
            <a:r>
              <a:rPr lang="fi-FI" b="1" dirty="0"/>
              <a:t>s</a:t>
            </a:r>
            <a:r>
              <a:rPr lang="fi-FI" b="1" dirty="0" smtClean="0"/>
              <a:t>eniorit</a:t>
            </a:r>
            <a:r>
              <a:rPr lang="fi-FI" dirty="0" smtClean="0"/>
              <a:t> </a:t>
            </a:r>
            <a:r>
              <a:rPr lang="fi-FI" dirty="0"/>
              <a:t>mm. harrastavat aktiivisesti, ovat mukana vapaaehtoistyössä, auttavat lastenlasten hoidossa ja käyttävät merkittävästi rahaa mm. matkailuun ja hyvinvointipalveluihin</a:t>
            </a:r>
          </a:p>
          <a:p>
            <a:pPr marL="971550" lvl="1" indent="-514350">
              <a:buFont typeface="+mj-lt"/>
              <a:buAutoNum type="arabicPeriod"/>
            </a:pPr>
            <a:r>
              <a:rPr lang="fi-FI" sz="2900" dirty="0"/>
              <a:t>neljäs ikä: kun vanhus ei enää selviä arjen toiminnoista itsenäisesti ja on riippuvainen muiden avusta, läheisistä ja yhteiskunnan palveluista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i-FI" sz="2700" dirty="0"/>
          </a:p>
          <a:p>
            <a:r>
              <a:rPr lang="fi-FI" sz="3400" dirty="0"/>
              <a:t>vanhuuden </a:t>
            </a:r>
            <a:r>
              <a:rPr lang="fi-FI" sz="3400" b="1" dirty="0"/>
              <a:t>kehitystehtäviin</a:t>
            </a:r>
            <a:r>
              <a:rPr lang="fi-FI" sz="3400" dirty="0"/>
              <a:t> kuuluu mm. fyysisiin ja psyykkisiin muutoksiin sopeutuminen ja ajan rajallisuuden hyväksyminen</a:t>
            </a:r>
          </a:p>
          <a:p>
            <a:r>
              <a:rPr lang="fi-FI" sz="3400" dirty="0"/>
              <a:t>kaikista </a:t>
            </a:r>
            <a:r>
              <a:rPr lang="fi-FI" sz="3400" dirty="0" smtClean="0"/>
              <a:t>iäkkäimpiä (yli 90-vuotiaita) </a:t>
            </a:r>
            <a:r>
              <a:rPr lang="fi-FI" sz="3400" dirty="0"/>
              <a:t>yhdistävät mm. kiitollisuus, myönteinen elämänasenne, huumorintaju ja usko tulevaisuuteen</a:t>
            </a:r>
          </a:p>
          <a:p>
            <a:r>
              <a:rPr lang="fi-FI" sz="3400" dirty="0"/>
              <a:t>ennusteiden mukaan yhä useampi suomalainen tulee elämään yli </a:t>
            </a:r>
            <a:r>
              <a:rPr lang="fi-FI" sz="3400" dirty="0" smtClean="0"/>
              <a:t>100-vuotiaaksi</a:t>
            </a:r>
            <a:endParaRPr lang="fi-FI" sz="3400" dirty="0"/>
          </a:p>
        </p:txBody>
      </p:sp>
    </p:spTree>
    <p:extLst>
      <p:ext uri="{BB962C8B-B14F-4D97-AF65-F5344CB8AC3E}">
        <p14:creationId xmlns:p14="http://schemas.microsoft.com/office/powerpoint/2010/main" val="2515527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="" xmlns:a16="http://schemas.microsoft.com/office/drawing/2014/main" id="{41278E52-3174-49A4-A7C0-840513FC4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29" y="4135141"/>
            <a:ext cx="1979771" cy="1865609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="" xmlns:a16="http://schemas.microsoft.com/office/drawing/2014/main" id="{F65532F0-3B99-4B48-83F2-7F88428FC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3031180" cy="2022529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="" xmlns:a16="http://schemas.microsoft.com/office/drawing/2014/main" id="{94D8242B-8D64-4B6F-87E6-9FA092514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180" y="857251"/>
            <a:ext cx="4457337" cy="2507717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="" xmlns:a16="http://schemas.microsoft.com/office/drawing/2014/main" id="{755A4F93-064B-463A-906A-CBE732C7B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349" y="857250"/>
            <a:ext cx="2208509" cy="220850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="" xmlns:a16="http://schemas.microsoft.com/office/drawing/2014/main" id="{265E2E64-3026-494B-A7B7-04DA03B7C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879779"/>
            <a:ext cx="3874577" cy="116237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="" xmlns:a16="http://schemas.microsoft.com/office/drawing/2014/main" id="{196FB51A-0ADB-4478-8DF0-1AF6E46F1E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1775" y="3382355"/>
            <a:ext cx="1632626" cy="1505573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="" xmlns:a16="http://schemas.microsoft.com/office/drawing/2014/main" id="{F1F682BD-F9F3-40D3-B045-4BAD66605F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1277" y="3364967"/>
            <a:ext cx="2521262" cy="263578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="" xmlns:a16="http://schemas.microsoft.com/office/drawing/2014/main" id="{33FD7967-9104-4F46-A238-9B01C9492E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6215" y="4834483"/>
            <a:ext cx="2073363" cy="1166267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="" xmlns:a16="http://schemas.microsoft.com/office/drawing/2014/main" id="{00BF1458-AAA2-4D25-AAE3-D714F3452B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7349" y="2658351"/>
            <a:ext cx="2208509" cy="1604651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="" xmlns:a16="http://schemas.microsoft.com/office/drawing/2014/main" id="{9A8E0565-C6B8-4C54-9B57-E19F119E7A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8231" y="4042151"/>
            <a:ext cx="2002068" cy="1958597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="" xmlns:a16="http://schemas.microsoft.com/office/drawing/2014/main" id="{2EB24BB5-0774-4FE8-B1E8-1B2E9636CE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4871" y="3946175"/>
            <a:ext cx="1776615" cy="1776615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="" xmlns:a16="http://schemas.microsoft.com/office/drawing/2014/main" id="{3DD02A6A-046D-4177-A007-A099D9E6D77A}"/>
              </a:ext>
            </a:extLst>
          </p:cNvPr>
          <p:cNvSpPr txBox="1"/>
          <p:nvPr/>
        </p:nvSpPr>
        <p:spPr>
          <a:xfrm>
            <a:off x="-38230" y="5654501"/>
            <a:ext cx="430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Muutokset, sopeutuminen, luopuminen</a:t>
            </a:r>
          </a:p>
        </p:txBody>
      </p:sp>
    </p:spTree>
    <p:extLst>
      <p:ext uri="{BB962C8B-B14F-4D97-AF65-F5344CB8AC3E}">
        <p14:creationId xmlns:p14="http://schemas.microsoft.com/office/powerpoint/2010/main" val="80043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fi-FI" b="1" dirty="0"/>
              <a:t>Kuolema (1/2)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223" y="1196752"/>
            <a:ext cx="8229600" cy="541086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fi-FI" sz="3400" dirty="0"/>
          </a:p>
          <a:p>
            <a:r>
              <a:rPr lang="fi-FI" sz="3400" dirty="0"/>
              <a:t>monelle melko tuntematon tapahtuma, </a:t>
            </a:r>
            <a:r>
              <a:rPr lang="fi-FI" sz="3400" dirty="0" smtClean="0"/>
              <a:t>herättää </a:t>
            </a:r>
            <a:r>
              <a:rPr lang="fi-FI" sz="3400" dirty="0"/>
              <a:t>monenlaisia ajatuksia ja tunteita</a:t>
            </a:r>
          </a:p>
          <a:p>
            <a:r>
              <a:rPr lang="fi-FI" sz="3400" dirty="0" smtClean="0"/>
              <a:t>lääketiede: </a:t>
            </a:r>
            <a:r>
              <a:rPr lang="fi-FI" sz="3400" u="sng" dirty="0"/>
              <a:t>elintoimintojen</a:t>
            </a:r>
            <a:r>
              <a:rPr lang="fi-FI" sz="3400" dirty="0"/>
              <a:t> </a:t>
            </a:r>
            <a:r>
              <a:rPr lang="fi-FI" sz="3400" dirty="0" smtClean="0"/>
              <a:t>pysyvä päättyminen</a:t>
            </a:r>
            <a:endParaRPr lang="fi-FI" sz="3400" dirty="0"/>
          </a:p>
          <a:p>
            <a:pPr lvl="1"/>
            <a:r>
              <a:rPr lang="fi-FI" dirty="0"/>
              <a:t>seuraa usein </a:t>
            </a:r>
            <a:r>
              <a:rPr lang="fi-FI" dirty="0" smtClean="0"/>
              <a:t>esim. sydämen </a:t>
            </a:r>
            <a:r>
              <a:rPr lang="fi-FI" dirty="0"/>
              <a:t>toiminnan lakattua</a:t>
            </a:r>
          </a:p>
          <a:p>
            <a:r>
              <a:rPr lang="fi-FI" sz="3400" u="sng" dirty="0"/>
              <a:t>lääkäri voi todeta </a:t>
            </a:r>
            <a:r>
              <a:rPr lang="fi-FI" sz="3400" dirty="0"/>
              <a:t>kuoleman, kun sydän </a:t>
            </a:r>
            <a:r>
              <a:rPr lang="fi-FI" sz="3400" dirty="0" smtClean="0"/>
              <a:t>lakannut </a:t>
            </a:r>
            <a:r>
              <a:rPr lang="fi-FI" sz="3400" dirty="0"/>
              <a:t>sykkimästä ja jokin seuraavista pätee: </a:t>
            </a:r>
          </a:p>
          <a:p>
            <a:pPr lvl="1"/>
            <a:r>
              <a:rPr lang="fi-FI" dirty="0"/>
              <a:t>hengitys ja verenkierto ovat loppuneet</a:t>
            </a:r>
          </a:p>
          <a:p>
            <a:pPr lvl="1"/>
            <a:r>
              <a:rPr lang="fi-FI" dirty="0"/>
              <a:t>ruumis on tuhoutunut</a:t>
            </a:r>
          </a:p>
          <a:p>
            <a:pPr lvl="1"/>
            <a:r>
              <a:rPr lang="fi-FI" dirty="0"/>
              <a:t>ruumiissa voidaan havaita toissijaisia kuolemanmerkkejä, kuten kuolonkankeutta</a:t>
            </a:r>
          </a:p>
          <a:p>
            <a:r>
              <a:rPr lang="fi-FI" sz="3400" b="1" dirty="0" smtClean="0"/>
              <a:t>aivokuolema</a:t>
            </a:r>
            <a:r>
              <a:rPr lang="fi-FI" sz="3400" dirty="0" smtClean="0"/>
              <a:t> </a:t>
            </a:r>
            <a:r>
              <a:rPr lang="fi-FI" sz="3400" dirty="0"/>
              <a:t>= aivotoiminta on päättynyt</a:t>
            </a:r>
          </a:p>
          <a:p>
            <a:pPr lvl="1"/>
            <a:r>
              <a:rPr lang="fi-FI" dirty="0" smtClean="0"/>
              <a:t>aivosähkötoiminnan loppuminen</a:t>
            </a:r>
            <a:endParaRPr lang="fi-FI" dirty="0"/>
          </a:p>
          <a:p>
            <a:pPr lvl="1"/>
            <a:r>
              <a:rPr lang="fi-FI" dirty="0"/>
              <a:t>todetaan lain määräämällä </a:t>
            </a:r>
            <a:r>
              <a:rPr lang="fi-FI" dirty="0" smtClean="0"/>
              <a:t>menettelytavalla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5067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88640"/>
            <a:ext cx="8229600" cy="86409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dirty="0"/>
              <a:t>Kuolema (2/2)</a:t>
            </a:r>
            <a:endParaRPr lang="fi-FI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196753"/>
            <a:ext cx="8229600" cy="5651512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3500" dirty="0"/>
              <a:t>jos henkilö menee elottomaksi, soitetaan yleiseen hätänumeroon </a:t>
            </a:r>
            <a:r>
              <a:rPr lang="fi-FI" sz="3500" u="sng" dirty="0"/>
              <a:t>112</a:t>
            </a:r>
            <a:r>
              <a:rPr lang="fi-FI" sz="3500" dirty="0"/>
              <a:t> ja aloitetaan painelu-puhalluselvytys </a:t>
            </a:r>
          </a:p>
          <a:p>
            <a:pPr lvl="1"/>
            <a:r>
              <a:rPr lang="fi-FI" sz="2900" dirty="0"/>
              <a:t>hätäkeskus antaa toimintaohjeita ja välittää tiedon ensihoidon ammattilaisille</a:t>
            </a:r>
          </a:p>
          <a:p>
            <a:r>
              <a:rPr lang="fi-FI" sz="3500" dirty="0"/>
              <a:t>kun kuolema tapahtuu muualla kuin sairaalassa tai kun kyseessä on onnettomuus, siitä annetaan </a:t>
            </a:r>
            <a:r>
              <a:rPr lang="fi-FI" sz="3500" u="sng" dirty="0"/>
              <a:t>tieto lääkärille tai poliisille</a:t>
            </a:r>
          </a:p>
          <a:p>
            <a:pPr lvl="1"/>
            <a:r>
              <a:rPr lang="fi-FI" sz="2900" dirty="0"/>
              <a:t>k</a:t>
            </a:r>
            <a:r>
              <a:rPr lang="fi-FI" sz="2900" dirty="0" smtClean="0"/>
              <a:t>uolinsyytutkimus, tarvittaessa </a:t>
            </a:r>
            <a:r>
              <a:rPr lang="fi-FI" sz="2900" dirty="0"/>
              <a:t>ruumiinavaus</a:t>
            </a:r>
          </a:p>
          <a:p>
            <a:pPr lvl="1"/>
            <a:r>
              <a:rPr lang="fi-FI" sz="2900" dirty="0"/>
              <a:t>lääkäri kirjoittaa kuolintodistuksen, joka tarvitaan hautauslupaa varten</a:t>
            </a:r>
          </a:p>
          <a:p>
            <a:pPr lvl="1"/>
            <a:endParaRPr lang="fi-FI" sz="2900" dirty="0"/>
          </a:p>
          <a:p>
            <a:r>
              <a:rPr lang="fi-FI" sz="3500" b="1" dirty="0"/>
              <a:t>äkkikuolema</a:t>
            </a:r>
            <a:r>
              <a:rPr lang="fi-FI" sz="3500" dirty="0"/>
              <a:t> = sairaudesta aiheutuva kuolema, joka ilmenee välittömästi tai pian sen jälkeen, kun </a:t>
            </a:r>
            <a:r>
              <a:rPr lang="fi-FI" sz="3500" dirty="0" smtClean="0"/>
              <a:t>oireet (esim</a:t>
            </a:r>
            <a:r>
              <a:rPr lang="fi-FI" sz="3500" dirty="0"/>
              <a:t>. puristava rintakipu tai </a:t>
            </a:r>
            <a:r>
              <a:rPr lang="fi-FI" sz="3500" dirty="0" smtClean="0"/>
              <a:t>hengenahdistus) </a:t>
            </a:r>
            <a:r>
              <a:rPr lang="fi-FI" sz="3500" dirty="0"/>
              <a:t>ovat alkaneet </a:t>
            </a:r>
          </a:p>
          <a:p>
            <a:pPr lvl="1"/>
            <a:r>
              <a:rPr lang="fi-FI" dirty="0"/>
              <a:t>eniten </a:t>
            </a:r>
            <a:r>
              <a:rPr lang="fi-FI" dirty="0" smtClean="0"/>
              <a:t>45–75 </a:t>
            </a:r>
            <a:r>
              <a:rPr lang="fi-FI" dirty="0"/>
              <a:t>vuoden iässä</a:t>
            </a:r>
          </a:p>
          <a:p>
            <a:pPr lvl="1"/>
            <a:r>
              <a:rPr lang="fi-FI" b="1" dirty="0"/>
              <a:t>kätkytkuolema</a:t>
            </a:r>
            <a:r>
              <a:rPr lang="fi-FI" dirty="0"/>
              <a:t> = alle vuoden ikäisen, täysin terveenä pidetyn lapsen kuolema, joka tapahtuu tuntemattomasta syystä hänen nukkuessaan</a:t>
            </a:r>
          </a:p>
          <a:p>
            <a:pPr lvl="1"/>
            <a:endParaRPr lang="fi-FI" dirty="0"/>
          </a:p>
          <a:p>
            <a:r>
              <a:rPr lang="fi-FI" sz="3500" b="1" dirty="0"/>
              <a:t>hoitotestamentti </a:t>
            </a:r>
            <a:r>
              <a:rPr lang="fi-FI" sz="3500" dirty="0"/>
              <a:t>= vapaamuotoinen asiakirja, jolla voi ilmoittaa oman </a:t>
            </a:r>
            <a:r>
              <a:rPr lang="fi-FI" sz="3500" dirty="0" smtClean="0"/>
              <a:t>hoitotahdon </a:t>
            </a:r>
            <a:br>
              <a:rPr lang="fi-FI" sz="3500" dirty="0" smtClean="0"/>
            </a:br>
            <a:r>
              <a:rPr lang="fi-FI" sz="3500" dirty="0" smtClean="0"/>
              <a:t>(esim. haluaako </a:t>
            </a:r>
            <a:r>
              <a:rPr lang="fi-FI" sz="3500" dirty="0"/>
              <a:t>elvytystä tai että elintoimintoja ylläpidetään keinotekoisesti, jos nopeaa toipumista ei ole </a:t>
            </a:r>
            <a:r>
              <a:rPr lang="fi-FI" sz="3500" dirty="0" smtClean="0"/>
              <a:t>odotettavissa)</a:t>
            </a:r>
            <a:endParaRPr lang="fi-FI" sz="3500" dirty="0"/>
          </a:p>
        </p:txBody>
      </p:sp>
    </p:spTree>
    <p:extLst>
      <p:ext uri="{BB962C8B-B14F-4D97-AF65-F5344CB8AC3E}">
        <p14:creationId xmlns:p14="http://schemas.microsoft.com/office/powerpoint/2010/main" val="279918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fi-FI" b="1" dirty="0"/>
              <a:t>Elinsiirrot (1/2)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9408"/>
            <a:ext cx="8363272" cy="5139952"/>
          </a:xfrm>
        </p:spPr>
        <p:txBody>
          <a:bodyPr>
            <a:normAutofit fontScale="85000" lnSpcReduction="20000"/>
          </a:bodyPr>
          <a:lstStyle/>
          <a:p>
            <a:r>
              <a:rPr lang="fi-FI" sz="3100" dirty="0"/>
              <a:t>toimenpide, jossa potilaan kehoon siirretään </a:t>
            </a:r>
            <a:r>
              <a:rPr lang="fi-FI" sz="3100" u="sng" dirty="0"/>
              <a:t>kokonainen tai osittainen </a:t>
            </a:r>
            <a:r>
              <a:rPr lang="fi-FI" sz="3100" u="sng" dirty="0" smtClean="0"/>
              <a:t>elin </a:t>
            </a:r>
            <a:r>
              <a:rPr lang="fi-FI" sz="3100" dirty="0" smtClean="0"/>
              <a:t>(esim</a:t>
            </a:r>
            <a:r>
              <a:rPr lang="fi-FI" sz="3100" dirty="0"/>
              <a:t>. munuainen tai silmän </a:t>
            </a:r>
            <a:r>
              <a:rPr lang="fi-FI" sz="3100" dirty="0" smtClean="0"/>
              <a:t>sarveiskalvo)</a:t>
            </a:r>
            <a:endParaRPr lang="fi-FI" sz="3100" dirty="0"/>
          </a:p>
          <a:p>
            <a:pPr lvl="1"/>
            <a:r>
              <a:rPr lang="fi-FI" sz="2700" dirty="0" smtClean="0"/>
              <a:t>kun </a:t>
            </a:r>
            <a:r>
              <a:rPr lang="fi-FI" sz="2700" dirty="0"/>
              <a:t>oma elin </a:t>
            </a:r>
            <a:r>
              <a:rPr lang="fi-FI" sz="2700" dirty="0" smtClean="0"/>
              <a:t>lakannut </a:t>
            </a:r>
            <a:r>
              <a:rPr lang="fi-FI" sz="2700" dirty="0"/>
              <a:t>toimimasta tai kun potilaan henki </a:t>
            </a:r>
            <a:r>
              <a:rPr lang="fi-FI" sz="2700" dirty="0" smtClean="0"/>
              <a:t>uhattuna </a:t>
            </a:r>
            <a:r>
              <a:rPr lang="fi-FI" sz="2700" dirty="0"/>
              <a:t>oman elimen toiminnan heikkenemisen </a:t>
            </a:r>
            <a:r>
              <a:rPr lang="fi-FI" sz="2700" dirty="0" smtClean="0"/>
              <a:t>vuoksi </a:t>
            </a:r>
            <a:br>
              <a:rPr lang="fi-FI" sz="2700" dirty="0" smtClean="0"/>
            </a:br>
            <a:r>
              <a:rPr lang="fi-FI" sz="2700" dirty="0" smtClean="0"/>
              <a:t>(</a:t>
            </a:r>
            <a:r>
              <a:rPr lang="fi-FI" sz="2600" dirty="0" smtClean="0"/>
              <a:t>mm</a:t>
            </a:r>
            <a:r>
              <a:rPr lang="fi-FI" sz="2600" dirty="0"/>
              <a:t>. </a:t>
            </a:r>
            <a:r>
              <a:rPr lang="fi-FI" sz="2600" dirty="0" smtClean="0"/>
              <a:t>vaikeimmat </a:t>
            </a:r>
            <a:r>
              <a:rPr lang="fi-FI" sz="2600" dirty="0" err="1"/>
              <a:t>munuais</a:t>
            </a:r>
            <a:r>
              <a:rPr lang="fi-FI" sz="2600" dirty="0"/>
              <a:t>-, maksa-, sydän- ja </a:t>
            </a:r>
            <a:r>
              <a:rPr lang="fi-FI" sz="2600" dirty="0" smtClean="0"/>
              <a:t>keuhkosairaudet)</a:t>
            </a:r>
            <a:endParaRPr lang="fi-FI" sz="2600" dirty="0"/>
          </a:p>
          <a:p>
            <a:r>
              <a:rPr lang="fi-FI" sz="3100" dirty="0"/>
              <a:t>aivokuolleelta henkilöltä voidaan tavallisesti ottaa talteen useita elimiä elinsiirtoa varten </a:t>
            </a:r>
          </a:p>
          <a:p>
            <a:r>
              <a:rPr lang="fi-FI" sz="3100" dirty="0"/>
              <a:t>Suomen lain mukaan </a:t>
            </a:r>
            <a:r>
              <a:rPr lang="fi-FI" sz="3100" u="sng" dirty="0"/>
              <a:t>kaikki</a:t>
            </a:r>
            <a:r>
              <a:rPr lang="fi-FI" sz="3100" dirty="0"/>
              <a:t> ovat mahdollisia elinluovuttajia, elleivät ole eläessään sitä vastustaneet</a:t>
            </a:r>
          </a:p>
          <a:p>
            <a:pPr lvl="1"/>
            <a:r>
              <a:rPr lang="fi-FI" sz="2600" dirty="0"/>
              <a:t>jos vainajan mielipidettä ei tiedetä, sitä kysytään hänen omaisiltaan ja silloinkin kiellon pitää perustua vainajan omaan tahtoon</a:t>
            </a:r>
          </a:p>
          <a:p>
            <a:pPr lvl="1"/>
            <a:r>
              <a:rPr lang="fi-FI" sz="2600" dirty="0"/>
              <a:t>a</a:t>
            </a:r>
            <a:r>
              <a:rPr lang="fi-FI" sz="2600" dirty="0" smtClean="0"/>
              <a:t>laikäinen: </a:t>
            </a:r>
            <a:r>
              <a:rPr lang="fi-FI" sz="2600" dirty="0"/>
              <a:t>huoltaja tai omainen ei vastusta luovutusta</a:t>
            </a:r>
          </a:p>
          <a:p>
            <a:pPr lvl="1"/>
            <a:r>
              <a:rPr lang="fi-FI" sz="2600" dirty="0"/>
              <a:t>sopivuus luovuttajaksi arvioidaan sairaalassa tapauskohtaisesti</a:t>
            </a:r>
          </a:p>
        </p:txBody>
      </p:sp>
    </p:spTree>
    <p:extLst>
      <p:ext uri="{BB962C8B-B14F-4D97-AF65-F5344CB8AC3E}">
        <p14:creationId xmlns:p14="http://schemas.microsoft.com/office/powerpoint/2010/main" val="3118497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24036" y="40466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dirty="0"/>
              <a:t>Elinsiirrot (2/2)</a:t>
            </a:r>
            <a:endParaRPr lang="fi-FI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340768"/>
            <a:ext cx="8296436" cy="446449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457200"/>
            <a:r>
              <a:rPr lang="fi-FI" sz="2900" dirty="0" smtClean="0"/>
              <a:t>onnistuvat </a:t>
            </a:r>
            <a:r>
              <a:rPr lang="fi-FI" sz="2900" dirty="0"/>
              <a:t>nykyisin niin hyvin, että valtaosa potilaista voi elää varsin normaalia elämää </a:t>
            </a:r>
          </a:p>
          <a:p>
            <a:pPr marL="914400" lvl="1" indent="-457200"/>
            <a:r>
              <a:rPr lang="fi-FI" sz="2500" dirty="0"/>
              <a:t>elimistö ja mieli voivat tarvita aikaa toipumiseen</a:t>
            </a:r>
          </a:p>
          <a:p>
            <a:pPr marL="914400" lvl="1" indent="-457200"/>
            <a:r>
              <a:rPr lang="fi-FI" sz="2500" dirty="0"/>
              <a:t>hyljinnänestolääkitystä on käytettävä koko elämän ajan</a:t>
            </a:r>
          </a:p>
          <a:p>
            <a:pPr marL="914400" lvl="1" indent="-457200"/>
            <a:r>
              <a:rPr lang="fi-FI" sz="2500" dirty="0"/>
              <a:t>joskus tarvitaan uusi elinsiirto</a:t>
            </a:r>
          </a:p>
          <a:p>
            <a:r>
              <a:rPr lang="fi-FI" sz="2900" dirty="0"/>
              <a:t>elinluovutusten ja –siirtojen määrä on noussut voimakkaasti viime vuosikymmeninä</a:t>
            </a:r>
          </a:p>
          <a:p>
            <a:r>
              <a:rPr lang="fi-FI" sz="2900" dirty="0"/>
              <a:t>siirrettävistä elimistä on </a:t>
            </a:r>
            <a:r>
              <a:rPr lang="fi-FI" sz="2900" u="sng" dirty="0"/>
              <a:t>jatkuva pula</a:t>
            </a:r>
            <a:r>
              <a:rPr lang="fi-FI" sz="2900" dirty="0"/>
              <a:t> ja elinsiirtoa odottavia ihmisiä menehtyy joka vuosi, koska sopivaa siirrännäistä ei ole saatu ajoissa</a:t>
            </a:r>
          </a:p>
        </p:txBody>
      </p:sp>
    </p:spTree>
    <p:extLst>
      <p:ext uri="{BB962C8B-B14F-4D97-AF65-F5344CB8AC3E}">
        <p14:creationId xmlns:p14="http://schemas.microsoft.com/office/powerpoint/2010/main" val="2579836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fi-FI" b="1" dirty="0"/>
              <a:t>Eutanasia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5472608"/>
          </a:xfrm>
        </p:spPr>
        <p:txBody>
          <a:bodyPr>
            <a:normAutofit fontScale="70000" lnSpcReduction="20000"/>
          </a:bodyPr>
          <a:lstStyle/>
          <a:p>
            <a:r>
              <a:rPr lang="fi-FI" sz="3400" dirty="0" smtClean="0"/>
              <a:t>armosyistä </a:t>
            </a:r>
            <a:r>
              <a:rPr lang="fi-FI" sz="3400" dirty="0"/>
              <a:t>tehtyjä tekoja ja tekemättä jättämisiä, jotka aiheuttavat toisen ihmisen kuoleman hänen omasta vapaaehtoisesta, toistuvasta ja oikeustoimikelpoisesta pyynnöstään </a:t>
            </a:r>
          </a:p>
          <a:p>
            <a:r>
              <a:rPr lang="fi-FI" sz="3400" dirty="0"/>
              <a:t>tavoitteena </a:t>
            </a:r>
            <a:r>
              <a:rPr lang="fi-FI" sz="3400" dirty="0" smtClean="0"/>
              <a:t>sietämättömän </a:t>
            </a:r>
            <a:r>
              <a:rPr lang="fi-FI" sz="3400" dirty="0"/>
              <a:t>kärsimyksen lopettaminen, kun sairauteen ei ole hoitokeinoja eikä kärsimystä voida muilla tavoin lievittää </a:t>
            </a:r>
          </a:p>
          <a:p>
            <a:r>
              <a:rPr lang="fi-FI" sz="3400" dirty="0"/>
              <a:t>Suomessa </a:t>
            </a:r>
            <a:r>
              <a:rPr lang="fi-FI" sz="3400" u="sng" dirty="0"/>
              <a:t>rikos</a:t>
            </a:r>
            <a:r>
              <a:rPr lang="fi-FI" sz="3400" dirty="0"/>
              <a:t> </a:t>
            </a:r>
          </a:p>
          <a:p>
            <a:pPr lvl="1"/>
            <a:r>
              <a:rPr lang="fi-FI" dirty="0"/>
              <a:t>sallittu muutamissa Euroopan </a:t>
            </a:r>
            <a:r>
              <a:rPr lang="fi-FI" dirty="0" smtClean="0"/>
              <a:t>maissa (esim. Alankomaat, Belgia) </a:t>
            </a:r>
            <a:endParaRPr lang="fi-FI" dirty="0"/>
          </a:p>
          <a:p>
            <a:pPr lvl="1"/>
            <a:r>
              <a:rPr lang="fi-FI" dirty="0"/>
              <a:t>joissakin maissa laillisuus tai laittomuus on epäselvää </a:t>
            </a:r>
          </a:p>
          <a:p>
            <a:r>
              <a:rPr lang="fi-FI" sz="3400" dirty="0"/>
              <a:t>käsitykset ja mielipiteet eutanasiasta </a:t>
            </a:r>
            <a:r>
              <a:rPr lang="fi-FI" sz="3400" dirty="0" smtClean="0"/>
              <a:t>muuttuneet </a:t>
            </a:r>
            <a:r>
              <a:rPr lang="fi-FI" sz="3400" dirty="0"/>
              <a:t>sallivammiksi viime vuosina </a:t>
            </a:r>
          </a:p>
          <a:p>
            <a:r>
              <a:rPr lang="fi-FI" sz="3400" b="1" dirty="0"/>
              <a:t>aktiivinen eutanasia </a:t>
            </a:r>
            <a:r>
              <a:rPr lang="fi-FI" sz="3400" dirty="0"/>
              <a:t>= esim. avustettu itsemurha tai henkilölle annettava kuolinapu</a:t>
            </a:r>
          </a:p>
          <a:p>
            <a:r>
              <a:rPr lang="fi-FI" sz="3400" b="1" dirty="0"/>
              <a:t>passiivinen eutanasia </a:t>
            </a:r>
            <a:r>
              <a:rPr lang="fi-FI" sz="3400" dirty="0"/>
              <a:t>= esim. </a:t>
            </a:r>
            <a:r>
              <a:rPr lang="fi-FI" sz="3400" dirty="0" smtClean="0"/>
              <a:t>sairaalassa </a:t>
            </a:r>
            <a:r>
              <a:rPr lang="fi-FI" sz="3400" dirty="0"/>
              <a:t>ei aloiteta hoitoa tai </a:t>
            </a:r>
            <a:r>
              <a:rPr lang="fi-FI" sz="3400" dirty="0" smtClean="0"/>
              <a:t>aloitettu </a:t>
            </a:r>
            <a:r>
              <a:rPr lang="fi-FI" sz="3400" dirty="0"/>
              <a:t>hoito keskeytetään, millä estetään </a:t>
            </a:r>
            <a:r>
              <a:rPr lang="fi-FI" sz="3400" dirty="0" err="1"/>
              <a:t>kuolinprosessin</a:t>
            </a:r>
            <a:r>
              <a:rPr lang="fi-FI" sz="3400" dirty="0"/>
              <a:t> pitkittyminen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1071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557808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000" b="1" dirty="0"/>
              <a:t>Elämänkulku jaetaan ikävaiheisiin (2/2)</a:t>
            </a: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390364" y="1628800"/>
            <a:ext cx="8502116" cy="515719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3900" b="1" dirty="0" smtClean="0"/>
              <a:t>lapsuus, nuoruus, aikuisuus, vanhuus</a:t>
            </a:r>
          </a:p>
          <a:p>
            <a:pPr lvl="1"/>
            <a:r>
              <a:rPr lang="fi-FI" sz="3300" dirty="0" smtClean="0"/>
              <a:t>jokaisella </a:t>
            </a:r>
            <a:r>
              <a:rPr lang="fi-FI" sz="3300" dirty="0"/>
              <a:t>ikävaiheella </a:t>
            </a:r>
            <a:r>
              <a:rPr lang="fi-FI" sz="3300" dirty="0" smtClean="0"/>
              <a:t>merkitystä </a:t>
            </a:r>
            <a:r>
              <a:rPr lang="fi-FI" sz="3300" dirty="0"/>
              <a:t>yksilön </a:t>
            </a:r>
            <a:r>
              <a:rPr lang="fi-FI" sz="3300" dirty="0" smtClean="0"/>
              <a:t>terveydelle</a:t>
            </a:r>
          </a:p>
          <a:p>
            <a:pPr lvl="1"/>
            <a:r>
              <a:rPr lang="fi-FI" sz="3300" dirty="0" smtClean="0"/>
              <a:t>luovat </a:t>
            </a:r>
            <a:r>
              <a:rPr lang="fi-FI" sz="3300" dirty="0"/>
              <a:t>myös pohjaa myöhemmälle terveydelle ja hyvinvoinnille</a:t>
            </a:r>
          </a:p>
          <a:p>
            <a:r>
              <a:rPr lang="fi-FI" sz="3900" dirty="0" smtClean="0"/>
              <a:t>useimmat </a:t>
            </a:r>
            <a:r>
              <a:rPr lang="fi-FI" sz="3900" dirty="0"/>
              <a:t>ihmiset käyvät elämänkulussaan läpi pääosin samat vaiheet, jokaisen elämä </a:t>
            </a:r>
            <a:r>
              <a:rPr lang="fi-FI" sz="3900" dirty="0" smtClean="0"/>
              <a:t>silti </a:t>
            </a:r>
            <a:r>
              <a:rPr lang="fi-FI" sz="3900" u="sng" dirty="0"/>
              <a:t>yksilöllinen</a:t>
            </a:r>
            <a:r>
              <a:rPr lang="fi-FI" sz="3900" dirty="0"/>
              <a:t> ja voi koostua erilaisista </a:t>
            </a:r>
            <a:r>
              <a:rPr lang="fi-FI" sz="3900" dirty="0" smtClean="0"/>
              <a:t>elämäntapahtumista</a:t>
            </a:r>
            <a:endParaRPr lang="fi-FI" sz="3900" dirty="0"/>
          </a:p>
          <a:p>
            <a:pPr lvl="1"/>
            <a:r>
              <a:rPr lang="fi-FI" sz="3500" dirty="0"/>
              <a:t>keskenään </a:t>
            </a:r>
            <a:r>
              <a:rPr lang="fi-FI" sz="3500" dirty="0" err="1"/>
              <a:t>samanikäisten</a:t>
            </a:r>
            <a:r>
              <a:rPr lang="fi-FI" sz="3500" dirty="0"/>
              <a:t> ihmisten elämä voi olla hyvin erilaista eri puolilla maailmaa</a:t>
            </a:r>
          </a:p>
          <a:p>
            <a:pPr lvl="2"/>
            <a:r>
              <a:rPr lang="fi-FI" sz="2900" dirty="0"/>
              <a:t>mm. yhteiskunnassa vallitsevat arvot, asenteet ja elämän-katsomukset vaikuttavat siihen, mitä yksilöltä odotetaan missäkin iässä</a:t>
            </a:r>
          </a:p>
          <a:p>
            <a:pPr lvl="2"/>
            <a:r>
              <a:rPr lang="fi-FI" sz="2900" dirty="0"/>
              <a:t>taloudelliset seikat voivat ohjata voimakkaasti elämänkulkua</a:t>
            </a:r>
          </a:p>
          <a:p>
            <a:pPr marL="400050" lvl="1" indent="0">
              <a:buFont typeface="Arial" panose="020B0604020202020204" pitchFamily="34" charset="0"/>
              <a:buNone/>
            </a:pPr>
            <a:endParaRPr lang="fi-FI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6358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48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121729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xmlns="" id="{66FBDDD8-74CB-4155-AB7F-12AC3308C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60" y="2669667"/>
            <a:ext cx="8428481" cy="2971038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xmlns="" id="{7EE8318B-270E-47D9-9BAF-D32AEEF4578F}"/>
              </a:ext>
            </a:extLst>
          </p:cNvPr>
          <p:cNvSpPr txBox="1"/>
          <p:nvPr/>
        </p:nvSpPr>
        <p:spPr>
          <a:xfrm>
            <a:off x="2181580" y="1306747"/>
            <a:ext cx="413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/>
              <a:t>Elämänkulku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xmlns="" id="{BC11B3B1-AD17-4D7B-91ED-F65C1C1386EE}"/>
              </a:ext>
            </a:extLst>
          </p:cNvPr>
          <p:cNvSpPr txBox="1"/>
          <p:nvPr/>
        </p:nvSpPr>
        <p:spPr>
          <a:xfrm>
            <a:off x="3166412" y="1682977"/>
            <a:ext cx="21683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/>
              <a:t>= ikä + elämäntapahtumat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xmlns="" id="{475A0D40-41C2-48BF-A324-2B5B3E1FF0C1}"/>
              </a:ext>
            </a:extLst>
          </p:cNvPr>
          <p:cNvSpPr txBox="1"/>
          <p:nvPr/>
        </p:nvSpPr>
        <p:spPr>
          <a:xfrm rot="790429">
            <a:off x="5960115" y="1404657"/>
            <a:ext cx="8034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50" dirty="0">
                <a:solidFill>
                  <a:schemeClr val="accent6"/>
                </a:solidFill>
              </a:rPr>
              <a:t>Kulttuuri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xmlns="" id="{1188C3BD-579B-41F4-9800-54AF733A24EF}"/>
              </a:ext>
            </a:extLst>
          </p:cNvPr>
          <p:cNvSpPr txBox="1"/>
          <p:nvPr/>
        </p:nvSpPr>
        <p:spPr>
          <a:xfrm rot="1489383">
            <a:off x="6860506" y="2088966"/>
            <a:ext cx="14030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50" dirty="0"/>
              <a:t>Lainsäädäntö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xmlns="" id="{09051497-04F6-41EE-951A-16D04324F515}"/>
              </a:ext>
            </a:extLst>
          </p:cNvPr>
          <p:cNvSpPr txBox="1"/>
          <p:nvPr/>
        </p:nvSpPr>
        <p:spPr>
          <a:xfrm rot="20683178">
            <a:off x="5711632" y="1939207"/>
            <a:ext cx="9856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50" dirty="0">
                <a:solidFill>
                  <a:srgbClr val="7030A0"/>
                </a:solidFill>
              </a:rPr>
              <a:t>Yksilöllisyys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xmlns="" id="{DF5B7130-F679-4459-A8DB-97261DFC5C90}"/>
              </a:ext>
            </a:extLst>
          </p:cNvPr>
          <p:cNvSpPr txBox="1"/>
          <p:nvPr/>
        </p:nvSpPr>
        <p:spPr>
          <a:xfrm>
            <a:off x="506896" y="3440832"/>
            <a:ext cx="13020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50" dirty="0"/>
              <a:t>Siirtymävaiheet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xmlns="" id="{8AB234B2-12FD-49BC-B046-EACD53E3EB2C}"/>
              </a:ext>
            </a:extLst>
          </p:cNvPr>
          <p:cNvSpPr txBox="1"/>
          <p:nvPr/>
        </p:nvSpPr>
        <p:spPr>
          <a:xfrm rot="20988713">
            <a:off x="7049265" y="1384335"/>
            <a:ext cx="7888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50" dirty="0">
                <a:solidFill>
                  <a:srgbClr val="FF0000"/>
                </a:solidFill>
              </a:rPr>
              <a:t>Sattuma</a:t>
            </a:r>
          </a:p>
        </p:txBody>
      </p:sp>
    </p:spTree>
    <p:extLst>
      <p:ext uri="{BB962C8B-B14F-4D97-AF65-F5344CB8AC3E}">
        <p14:creationId xmlns:p14="http://schemas.microsoft.com/office/powerpoint/2010/main" val="1149739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="" xmlns:a16="http://schemas.microsoft.com/office/drawing/2014/main" id="{4C47FB01-FEFA-4B7E-9F1D-336572977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084" y="857251"/>
            <a:ext cx="68518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49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="" xmlns:a16="http://schemas.microsoft.com/office/drawing/2014/main" id="{870522B0-FCF6-4788-B494-7A811BB92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3" y="4175824"/>
            <a:ext cx="4498654" cy="1824926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="" xmlns:a16="http://schemas.microsoft.com/office/drawing/2014/main" id="{5FB70CCD-B270-457B-99E3-97E01D1A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989" y="2844572"/>
            <a:ext cx="3906057" cy="3121016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="" xmlns:a16="http://schemas.microsoft.com/office/drawing/2014/main" id="{B56FEAE6-3077-48D1-8CFC-498586355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3" y="867043"/>
            <a:ext cx="4431507" cy="3111224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="" xmlns:a16="http://schemas.microsoft.com/office/drawing/2014/main" id="{AC62E800-DC24-4E49-9A5F-95D8A0360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990" y="857250"/>
            <a:ext cx="2653177" cy="198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35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fi-FI" b="1" dirty="0"/>
              <a:t>Lapsuus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507288" cy="5328592"/>
          </a:xfrm>
        </p:spPr>
        <p:txBody>
          <a:bodyPr>
            <a:normAutofit fontScale="70000" lnSpcReduction="20000"/>
          </a:bodyPr>
          <a:lstStyle/>
          <a:p>
            <a:r>
              <a:rPr lang="fi-FI" sz="3400" dirty="0"/>
              <a:t>voimakkaan fyysisen kasvun ja </a:t>
            </a:r>
            <a:r>
              <a:rPr lang="fi-FI" sz="3400" dirty="0" err="1"/>
              <a:t>psykososiaalisen</a:t>
            </a:r>
            <a:r>
              <a:rPr lang="fi-FI" sz="3400" dirty="0"/>
              <a:t> kehityksen aikaa</a:t>
            </a:r>
          </a:p>
          <a:p>
            <a:r>
              <a:rPr lang="fi-FI" sz="3400" dirty="0" smtClean="0"/>
              <a:t>varhaislapsuuteen ja leikki-ikään kuuluu monia </a:t>
            </a:r>
            <a:r>
              <a:rPr lang="fi-FI" sz="3400" b="1" dirty="0"/>
              <a:t>kehitystehtäviä</a:t>
            </a:r>
            <a:r>
              <a:rPr lang="fi-FI" sz="3400" dirty="0"/>
              <a:t> eli normaaliin kehitykseen kuuluvia tavoitteita tai haasteita</a:t>
            </a:r>
          </a:p>
          <a:p>
            <a:pPr lvl="1"/>
            <a:r>
              <a:rPr lang="fi-FI" dirty="0"/>
              <a:t>mm. kävely ja perusliikuntataidot, </a:t>
            </a:r>
            <a:r>
              <a:rPr lang="fi-FI" dirty="0" smtClean="0"/>
              <a:t>hienomotoriikka, puhe </a:t>
            </a:r>
            <a:endParaRPr lang="fi-FI" dirty="0"/>
          </a:p>
          <a:p>
            <a:pPr lvl="1"/>
            <a:r>
              <a:rPr lang="fi-FI" b="1" dirty="0"/>
              <a:t>h</a:t>
            </a:r>
            <a:r>
              <a:rPr lang="fi-FI" b="1" dirty="0" smtClean="0"/>
              <a:t>erkkyyskausi</a:t>
            </a:r>
            <a:r>
              <a:rPr lang="fi-FI" dirty="0" smtClean="0"/>
              <a:t> = </a:t>
            </a:r>
            <a:r>
              <a:rPr lang="fi-FI" dirty="0"/>
              <a:t>aika, jolloin hermosto on kypsynyt riittävästi ja lapsi on erityisen altis oppimaan uuden </a:t>
            </a:r>
            <a:r>
              <a:rPr lang="fi-FI" dirty="0" smtClean="0"/>
              <a:t>taidon </a:t>
            </a:r>
            <a:br>
              <a:rPr lang="fi-FI" dirty="0" smtClean="0"/>
            </a:br>
            <a:r>
              <a:rPr lang="fi-FI" dirty="0" smtClean="0"/>
              <a:t>(jos </a:t>
            </a:r>
            <a:r>
              <a:rPr lang="fi-FI" dirty="0"/>
              <a:t>lapsi ei tietyssä iässä saa oikeanlaisia virikkeitä ja harjoitusta, taito voi jäädä kehittymättä tai se kehittyy vain </a:t>
            </a:r>
            <a:r>
              <a:rPr lang="fi-FI" dirty="0" smtClean="0"/>
              <a:t>osittain) </a:t>
            </a:r>
            <a:endParaRPr lang="fi-FI" dirty="0"/>
          </a:p>
          <a:p>
            <a:pPr lvl="1"/>
            <a:r>
              <a:rPr lang="fi-FI" dirty="0"/>
              <a:t>yksilön myöhemmän mielenterveyden kannalta </a:t>
            </a:r>
            <a:r>
              <a:rPr lang="fi-FI" dirty="0" smtClean="0"/>
              <a:t>tärkeää</a:t>
            </a:r>
            <a:r>
              <a:rPr lang="fi-FI" dirty="0"/>
              <a:t>, että </a:t>
            </a:r>
            <a:r>
              <a:rPr lang="fi-FI" b="1" dirty="0"/>
              <a:t>perusturvallisuuden tunne </a:t>
            </a:r>
            <a:r>
              <a:rPr lang="fi-FI" dirty="0"/>
              <a:t>kehittyy lapsuudessa</a:t>
            </a:r>
          </a:p>
          <a:p>
            <a:r>
              <a:rPr lang="fi-FI" sz="3400" u="sng" dirty="0"/>
              <a:t>leikillä</a:t>
            </a:r>
            <a:r>
              <a:rPr lang="fi-FI" sz="3400" dirty="0"/>
              <a:t> </a:t>
            </a:r>
            <a:r>
              <a:rPr lang="fi-FI" sz="3400" dirty="0" smtClean="0"/>
              <a:t>tärkeä </a:t>
            </a:r>
            <a:r>
              <a:rPr lang="fi-FI" sz="3400" dirty="0"/>
              <a:t>merkitys</a:t>
            </a:r>
          </a:p>
          <a:p>
            <a:pPr marL="400050" lvl="1" indent="0">
              <a:buNone/>
            </a:pPr>
            <a:r>
              <a:rPr lang="fi-FI" dirty="0"/>
              <a:t>  ─ kehittää ajattelua, mielikuvitusta, kieltä ja sosiaalisia taitoja</a:t>
            </a:r>
          </a:p>
          <a:p>
            <a:pPr marL="400050" lvl="1" indent="0">
              <a:buNone/>
            </a:pPr>
            <a:r>
              <a:rPr lang="fi-FI" dirty="0"/>
              <a:t>  ─ lapsi voi työstää tunteitaan ja kokemuksiaan</a:t>
            </a:r>
          </a:p>
          <a:p>
            <a:pPr marL="400050" lvl="1" indent="0">
              <a:buNone/>
            </a:pPr>
            <a:r>
              <a:rPr lang="fi-FI" dirty="0"/>
              <a:t>  ─ valmistaa tuleviin tehtäviin ja </a:t>
            </a:r>
            <a:r>
              <a:rPr lang="fi-FI" dirty="0" smtClean="0"/>
              <a:t>elämänvaiheisiin (esim. vanhemmuus,</a:t>
            </a:r>
            <a:r>
              <a:rPr lang="fi-FI" dirty="0"/>
              <a:t> </a:t>
            </a:r>
            <a:r>
              <a:rPr lang="fi-FI" dirty="0" smtClean="0"/>
              <a:t>aikuisuus)</a:t>
            </a:r>
            <a:endParaRPr lang="fi-FI" dirty="0"/>
          </a:p>
          <a:p>
            <a:pPr marL="400050" lvl="1" indent="0">
              <a:buNone/>
            </a:pPr>
            <a:r>
              <a:rPr lang="fi-FI" dirty="0"/>
              <a:t>  ─ palkitsee ja viihdyttää</a:t>
            </a:r>
          </a:p>
        </p:txBody>
      </p:sp>
    </p:spTree>
    <p:extLst>
      <p:ext uri="{BB962C8B-B14F-4D97-AF65-F5344CB8AC3E}">
        <p14:creationId xmlns:p14="http://schemas.microsoft.com/office/powerpoint/2010/main" val="1799993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Lapsuus (2/2)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7500" lnSpcReduction="20000"/>
          </a:bodyPr>
          <a:lstStyle/>
          <a:p>
            <a:r>
              <a:rPr lang="fi-FI" sz="3400" dirty="0"/>
              <a:t>kouluiässä motoriset ja kognitiiviset </a:t>
            </a:r>
            <a:r>
              <a:rPr lang="fi-FI" sz="3400" dirty="0" smtClean="0"/>
              <a:t>taidot (esim. kädentaidot, muisti) </a:t>
            </a:r>
            <a:r>
              <a:rPr lang="fi-FI" sz="3400" dirty="0"/>
              <a:t>hioutuvat ja </a:t>
            </a:r>
            <a:r>
              <a:rPr lang="fi-FI" sz="3400" dirty="0" smtClean="0"/>
              <a:t>harjaantuvat</a:t>
            </a:r>
            <a:endParaRPr lang="fi-FI" sz="3400" dirty="0"/>
          </a:p>
          <a:p>
            <a:r>
              <a:rPr lang="fi-FI" sz="3400" dirty="0"/>
              <a:t>kouluiän </a:t>
            </a:r>
            <a:r>
              <a:rPr lang="fi-FI" sz="3400" b="1" dirty="0"/>
              <a:t>kehitystehtäviä</a:t>
            </a:r>
            <a:r>
              <a:rPr lang="fi-FI" sz="3400" dirty="0"/>
              <a:t> </a:t>
            </a:r>
            <a:r>
              <a:rPr lang="fi-FI" sz="3400" dirty="0" smtClean="0"/>
              <a:t>mm</a:t>
            </a:r>
            <a:r>
              <a:rPr lang="fi-FI" sz="3400" dirty="0"/>
              <a:t>. arjen toimista suoriutuminen, lukeminen ja kirjoittaminen, tunnetaitojen sekä sosiaalisten taitojen kehittyminen</a:t>
            </a:r>
          </a:p>
          <a:p>
            <a:endParaRPr lang="fi-FI" sz="3400" dirty="0"/>
          </a:p>
          <a:p>
            <a:r>
              <a:rPr lang="fi-FI" sz="3400" dirty="0"/>
              <a:t>lasten terveys </a:t>
            </a:r>
            <a:r>
              <a:rPr lang="fi-FI" sz="3400" dirty="0" smtClean="0"/>
              <a:t>yleensä </a:t>
            </a:r>
            <a:r>
              <a:rPr lang="fi-FI" sz="3400" dirty="0"/>
              <a:t>hyvä</a:t>
            </a:r>
          </a:p>
          <a:p>
            <a:pPr lvl="1"/>
            <a:r>
              <a:rPr lang="fi-FI" dirty="0"/>
              <a:t>varhaislapsuudessa imetys suojaa tartuntataudeilta</a:t>
            </a:r>
          </a:p>
          <a:p>
            <a:pPr lvl="1"/>
            <a:r>
              <a:rPr lang="fi-FI" dirty="0"/>
              <a:t>leikki-ikään voi kuulua esim. monia nuhakuumeita, mutta sairastaminen vähenee tavallisestikouluikään mennessä</a:t>
            </a:r>
          </a:p>
          <a:p>
            <a:pPr lvl="1"/>
            <a:r>
              <a:rPr lang="fi-FI" dirty="0"/>
              <a:t>monet kehityshäiriöt ja pitkäaikaissairaudet havaitaan neuvolassa ja kouluterveydenhuollossa</a:t>
            </a:r>
          </a:p>
          <a:p>
            <a:pPr lvl="1"/>
            <a:r>
              <a:rPr lang="fi-FI" dirty="0"/>
              <a:t>rokotukset ehkäisevät tehokkaasti vakavia tulehdussairauksia, </a:t>
            </a:r>
            <a:r>
              <a:rPr lang="fi-FI" dirty="0" smtClean="0"/>
              <a:t>(esim. tuhkarokko, tuberkuloosi)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0520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="" xmlns:a16="http://schemas.microsoft.com/office/drawing/2014/main" id="{F361A0C3-477C-415C-AB65-90F042724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251"/>
            <a:ext cx="3353054" cy="2272757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="" xmlns:a16="http://schemas.microsoft.com/office/drawing/2014/main" id="{8AF4A44C-0755-44AF-9399-00C90B38F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664" y="2654079"/>
            <a:ext cx="2552814" cy="2026258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="" xmlns:a16="http://schemas.microsoft.com/office/drawing/2014/main" id="{EB9E6FDA-001B-4107-B4E0-8193B890B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065" y="857251"/>
            <a:ext cx="2859437" cy="1917914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="" xmlns:a16="http://schemas.microsoft.com/office/drawing/2014/main" id="{E490E085-32D8-45E8-B2BE-1C23B6A6D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946" y="4059468"/>
            <a:ext cx="4076054" cy="192382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="" xmlns:a16="http://schemas.microsoft.com/office/drawing/2014/main" id="{1A4818E9-90DD-4200-AACE-AC8D94264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6860" y="857251"/>
            <a:ext cx="2107140" cy="2273892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="" xmlns:a16="http://schemas.microsoft.com/office/drawing/2014/main" id="{F87DE8DD-5892-40D8-BBE9-2B571B9C3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04408"/>
            <a:ext cx="2867036" cy="179634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="" xmlns:a16="http://schemas.microsoft.com/office/drawing/2014/main" id="{FA0F34A4-DC1E-49D9-B82C-9933752A83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130008"/>
            <a:ext cx="2867036" cy="139007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="" xmlns:a16="http://schemas.microsoft.com/office/drawing/2014/main" id="{EF84BD80-E460-49E0-99B8-84EEEB4F3C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6697" y="3112555"/>
            <a:ext cx="1707356" cy="287074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="" xmlns:a16="http://schemas.microsoft.com/office/drawing/2014/main" id="{C4A7E24E-7693-42CC-83B1-75C10F80C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7036" y="829410"/>
            <a:ext cx="2580468" cy="2300598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="" xmlns:a16="http://schemas.microsoft.com/office/drawing/2014/main" id="{FE86A844-D6F5-417C-9B8C-11038E937540}"/>
              </a:ext>
            </a:extLst>
          </p:cNvPr>
          <p:cNvSpPr txBox="1"/>
          <p:nvPr/>
        </p:nvSpPr>
        <p:spPr>
          <a:xfrm>
            <a:off x="2868533" y="857250"/>
            <a:ext cx="26108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/>
              <a:t>Perusturvallisuus ja luottamus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="" xmlns:a16="http://schemas.microsoft.com/office/drawing/2014/main" id="{6D55F62C-A2D9-47F9-81DB-2B53ED643E2D}"/>
              </a:ext>
            </a:extLst>
          </p:cNvPr>
          <p:cNvSpPr txBox="1"/>
          <p:nvPr/>
        </p:nvSpPr>
        <p:spPr>
          <a:xfrm>
            <a:off x="6623925" y="1052125"/>
            <a:ext cx="9640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50" dirty="0" err="1"/>
              <a:t>Kehonkuva</a:t>
            </a:r>
            <a:endParaRPr lang="fi-FI" sz="1350" dirty="0"/>
          </a:p>
        </p:txBody>
      </p:sp>
      <p:sp>
        <p:nvSpPr>
          <p:cNvPr id="13" name="Tekstiruutu 12">
            <a:extLst>
              <a:ext uri="{FF2B5EF4-FFF2-40B4-BE49-F238E27FC236}">
                <a16:creationId xmlns="" xmlns:a16="http://schemas.microsoft.com/office/drawing/2014/main" id="{CF3CDD19-A4A5-442B-A7DF-855E1B925562}"/>
              </a:ext>
            </a:extLst>
          </p:cNvPr>
          <p:cNvSpPr txBox="1"/>
          <p:nvPr/>
        </p:nvSpPr>
        <p:spPr>
          <a:xfrm>
            <a:off x="6532302" y="1895564"/>
            <a:ext cx="10091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/>
              <a:t>Oma minä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="" xmlns:a16="http://schemas.microsoft.com/office/drawing/2014/main" id="{F46184D6-ABB3-42F0-868A-E07A1F58DCA8}"/>
              </a:ext>
            </a:extLst>
          </p:cNvPr>
          <p:cNvSpPr txBox="1"/>
          <p:nvPr/>
        </p:nvSpPr>
        <p:spPr>
          <a:xfrm>
            <a:off x="170687" y="5577311"/>
            <a:ext cx="2484783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50" dirty="0"/>
              <a:t>Motoriikka, puhe ja </a:t>
            </a:r>
            <a:r>
              <a:rPr lang="fi-FI" sz="1500" dirty="0"/>
              <a:t>kädentaidot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="" xmlns:a16="http://schemas.microsoft.com/office/drawing/2014/main" id="{632CF2EC-D560-4662-82DD-4D81DA19E573}"/>
              </a:ext>
            </a:extLst>
          </p:cNvPr>
          <p:cNvSpPr txBox="1"/>
          <p:nvPr/>
        </p:nvSpPr>
        <p:spPr>
          <a:xfrm>
            <a:off x="7588020" y="3684765"/>
            <a:ext cx="1453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/>
              <a:t>Sosiaaliset</a:t>
            </a:r>
            <a:r>
              <a:rPr lang="fi-FI" sz="1350" dirty="0"/>
              <a:t> taidot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="" xmlns:a16="http://schemas.microsoft.com/office/drawing/2014/main" id="{1C971D05-3F06-4F7E-91D5-DF2CD14B714A}"/>
              </a:ext>
            </a:extLst>
          </p:cNvPr>
          <p:cNvSpPr txBox="1"/>
          <p:nvPr/>
        </p:nvSpPr>
        <p:spPr>
          <a:xfrm>
            <a:off x="7096744" y="3091811"/>
            <a:ext cx="1951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500" dirty="0"/>
              <a:t>Tunnetaidot</a:t>
            </a:r>
            <a:r>
              <a:rPr lang="fi-FI" sz="1350" dirty="0"/>
              <a:t>, </a:t>
            </a:r>
            <a:r>
              <a:rPr lang="fi-FI" sz="1500" dirty="0"/>
              <a:t>itsesäätely</a:t>
            </a:r>
          </a:p>
        </p:txBody>
      </p:sp>
    </p:spTree>
    <p:extLst>
      <p:ext uri="{BB962C8B-B14F-4D97-AF65-F5344CB8AC3E}">
        <p14:creationId xmlns:p14="http://schemas.microsoft.com/office/powerpoint/2010/main" val="3996314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1249</Words>
  <Application>Microsoft Office PowerPoint</Application>
  <PresentationFormat>Näytössä katseltava diaesitys (4:3)</PresentationFormat>
  <Paragraphs>161</Paragraphs>
  <Slides>26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Office Theme</vt:lpstr>
      <vt:lpstr>Terve 2: Ihminen, ympäristö ja terveys</vt:lpstr>
      <vt:lpstr>Elämänkulku jaetaan ikävaiheisiin (1/2)</vt:lpstr>
      <vt:lpstr>PowerPoint-esitys</vt:lpstr>
      <vt:lpstr>PowerPoint-esitys</vt:lpstr>
      <vt:lpstr>PowerPoint-esitys</vt:lpstr>
      <vt:lpstr>PowerPoint-esitys</vt:lpstr>
      <vt:lpstr>Lapsuus (1/2)</vt:lpstr>
      <vt:lpstr>Lapsuus (2/2)</vt:lpstr>
      <vt:lpstr>PowerPoint-esitys</vt:lpstr>
      <vt:lpstr>Nuoruus (1/2)</vt:lpstr>
      <vt:lpstr>PowerPoint-esitys</vt:lpstr>
      <vt:lpstr>PowerPoint-esitys</vt:lpstr>
      <vt:lpstr>     Nuoruuden kehitystehtävät        Varhaisnuoruus 12-14v Nuoruus 15-17v Jälkinuoruus 18-22v                                              </vt:lpstr>
      <vt:lpstr>Aikuisuus (1/2)</vt:lpstr>
      <vt:lpstr>Aikuisuus (2/2)</vt:lpstr>
      <vt:lpstr>PowerPoint-esitys</vt:lpstr>
      <vt:lpstr>PowerPoint-esitys</vt:lpstr>
      <vt:lpstr>PowerPoint-esitys</vt:lpstr>
      <vt:lpstr>Vanhuus (1/2)</vt:lpstr>
      <vt:lpstr>PowerPoint-esitys</vt:lpstr>
      <vt:lpstr>PowerPoint-esitys</vt:lpstr>
      <vt:lpstr>Kuolema (1/2)</vt:lpstr>
      <vt:lpstr>PowerPoint-esitys</vt:lpstr>
      <vt:lpstr>Elinsiirrot (1/2)</vt:lpstr>
      <vt:lpstr>PowerPoint-esitys</vt:lpstr>
      <vt:lpstr>Eutanasia</vt:lpstr>
    </vt:vector>
  </TitlesOfParts>
  <Company>University of Jyväskylä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Terve 1: Terveyden perusteet</dc:title>
  <dc:creator>Hämäläinen Elina</dc:creator>
  <cp:lastModifiedBy>Pinterova Zuzana</cp:lastModifiedBy>
  <cp:revision>172</cp:revision>
  <dcterms:created xsi:type="dcterms:W3CDTF">2017-06-09T06:02:13Z</dcterms:created>
  <dcterms:modified xsi:type="dcterms:W3CDTF">2019-02-18T21:02:17Z</dcterms:modified>
</cp:coreProperties>
</file>