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2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344C8E-FB28-4B53-8A2E-20896A52889C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D5EC91AD-6FE0-4BC3-8703-DF787F0BABEB}" type="pres">
      <dgm:prSet presAssocID="{FC344C8E-FB28-4B53-8A2E-20896A52889C}" presName="compositeShape" presStyleCnt="0">
        <dgm:presLayoutVars>
          <dgm:chMax val="7"/>
          <dgm:dir/>
          <dgm:resizeHandles val="exact"/>
        </dgm:presLayoutVars>
      </dgm:prSet>
      <dgm:spPr/>
    </dgm:pt>
  </dgm:ptLst>
  <dgm:cxnLst>
    <dgm:cxn modelId="{8A0B3602-9C59-458B-BB24-CA6197975AA2}" type="presOf" srcId="{FC344C8E-FB28-4B53-8A2E-20896A52889C}" destId="{D5EC91AD-6FE0-4BC3-8703-DF787F0BABEB}" srcOrd="0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9D205DD-E6D6-4332-8FD7-9D84EDBA30AB}" type="doc">
      <dgm:prSet loTypeId="urn:microsoft.com/office/officeart/2005/8/layout/chart3" loCatId="cycle" qsTypeId="urn:microsoft.com/office/officeart/2005/8/quickstyle/simple1" qsCatId="simple" csTypeId="urn:microsoft.com/office/officeart/2005/8/colors/accent1_2" csCatId="accent1" phldr="1"/>
      <dgm:spPr/>
    </dgm:pt>
    <dgm:pt modelId="{6F1E1D4E-333B-44C5-8397-CDA5B1B0FB74}">
      <dgm:prSet phldrT="[Teksti]" custT="1"/>
      <dgm:spPr/>
      <dgm:t>
        <a:bodyPr/>
        <a:lstStyle/>
        <a:p>
          <a:r>
            <a:rPr lang="fi-FI" sz="2000" b="1" dirty="0"/>
            <a:t>FYYSINEN</a:t>
          </a:r>
        </a:p>
        <a:p>
          <a:r>
            <a:rPr lang="fi-FI" sz="1800" dirty="0"/>
            <a:t>Työn fyysiset vaatimukset ja riskit</a:t>
          </a:r>
        </a:p>
        <a:p>
          <a:r>
            <a:rPr lang="fi-FI" sz="1800" dirty="0"/>
            <a:t>Työympäristön olosuhteet ja altisteet: valaistus, melu, ilman laatu, pöly, haju, lämpötila…</a:t>
          </a:r>
        </a:p>
        <a:p>
          <a:r>
            <a:rPr lang="fi-FI" sz="1800" dirty="0"/>
            <a:t>Työvälineet</a:t>
          </a:r>
        </a:p>
      </dgm:t>
    </dgm:pt>
    <dgm:pt modelId="{EA29CB40-0376-43D1-A38F-046C4DE0BAD3}" type="parTrans" cxnId="{8F229B50-67DA-4F58-9996-336F653B8468}">
      <dgm:prSet/>
      <dgm:spPr/>
      <dgm:t>
        <a:bodyPr/>
        <a:lstStyle/>
        <a:p>
          <a:endParaRPr lang="fi-FI"/>
        </a:p>
      </dgm:t>
    </dgm:pt>
    <dgm:pt modelId="{4170EAD3-E854-4BD0-B80B-BE8D8BF5F69F}" type="sibTrans" cxnId="{8F229B50-67DA-4F58-9996-336F653B8468}">
      <dgm:prSet/>
      <dgm:spPr/>
      <dgm:t>
        <a:bodyPr/>
        <a:lstStyle/>
        <a:p>
          <a:endParaRPr lang="fi-FI"/>
        </a:p>
      </dgm:t>
    </dgm:pt>
    <dgm:pt modelId="{39E97928-DB12-44C7-B1C5-81DE836956BB}">
      <dgm:prSet phldrT="[Teksti]" custT="1"/>
      <dgm:spPr/>
      <dgm:t>
        <a:bodyPr/>
        <a:lstStyle/>
        <a:p>
          <a:r>
            <a:rPr lang="fi-FI" sz="2000" b="1" dirty="0"/>
            <a:t>KOGNITIIVINEN (P)</a:t>
          </a:r>
        </a:p>
        <a:p>
          <a:r>
            <a:rPr lang="fi-FI" sz="1800" dirty="0"/>
            <a:t>Työn psyykkiset vaatimukset : kiire – vastuu - havaitseminen – tarkkaavaisuus - muisti – päättely – päätöksenteko -  laitteiden hallinta</a:t>
          </a:r>
          <a:endParaRPr lang="fi-FI" sz="1800" b="1" dirty="0"/>
        </a:p>
      </dgm:t>
    </dgm:pt>
    <dgm:pt modelId="{AA5CE822-6528-4BAD-8062-E63E1B43C27A}" type="parTrans" cxnId="{42230C10-FC75-4BF3-A1EE-DF3171F4D363}">
      <dgm:prSet/>
      <dgm:spPr/>
      <dgm:t>
        <a:bodyPr/>
        <a:lstStyle/>
        <a:p>
          <a:endParaRPr lang="fi-FI"/>
        </a:p>
      </dgm:t>
    </dgm:pt>
    <dgm:pt modelId="{B1E08274-6AE2-42BB-A0C3-F7903A74FC72}" type="sibTrans" cxnId="{42230C10-FC75-4BF3-A1EE-DF3171F4D363}">
      <dgm:prSet/>
      <dgm:spPr/>
      <dgm:t>
        <a:bodyPr/>
        <a:lstStyle/>
        <a:p>
          <a:endParaRPr lang="fi-FI"/>
        </a:p>
      </dgm:t>
    </dgm:pt>
    <dgm:pt modelId="{A39BB0DE-92BD-4557-8049-68EF8F3D5B5D}">
      <dgm:prSet phldrT="[Teksti]" custT="1"/>
      <dgm:spPr/>
      <dgm:t>
        <a:bodyPr/>
        <a:lstStyle/>
        <a:p>
          <a:r>
            <a:rPr lang="fi-FI" sz="2000" b="1" dirty="0"/>
            <a:t>ORGANISATORINEN (S)</a:t>
          </a:r>
          <a:r>
            <a:rPr lang="fi-FI" sz="2000" dirty="0"/>
            <a:t> </a:t>
          </a:r>
          <a:r>
            <a:rPr lang="fi-FI" sz="1800" dirty="0"/>
            <a:t>Työn järjestelyt, työajat, työnjako</a:t>
          </a:r>
        </a:p>
        <a:p>
          <a:r>
            <a:rPr lang="fi-FI" sz="1800" dirty="0"/>
            <a:t> Työpaikka yhteisönä, toimintakulttuuri: viestintä – henkilöstöhallinto – johtaminen -yhteistyö</a:t>
          </a:r>
          <a:endParaRPr lang="fi-FI" sz="1800" b="1" dirty="0"/>
        </a:p>
        <a:p>
          <a:endParaRPr lang="fi-FI" sz="2000" b="1" dirty="0"/>
        </a:p>
      </dgm:t>
    </dgm:pt>
    <dgm:pt modelId="{503B1C11-91B7-48B6-8C6C-65857B5CD7F0}" type="parTrans" cxnId="{8A0F6D34-862C-474B-8EAC-0E951928F989}">
      <dgm:prSet/>
      <dgm:spPr/>
      <dgm:t>
        <a:bodyPr/>
        <a:lstStyle/>
        <a:p>
          <a:endParaRPr lang="fi-FI"/>
        </a:p>
      </dgm:t>
    </dgm:pt>
    <dgm:pt modelId="{D27027DC-7BE9-445F-A754-7AD765F1EE84}" type="sibTrans" cxnId="{8A0F6D34-862C-474B-8EAC-0E951928F989}">
      <dgm:prSet/>
      <dgm:spPr/>
      <dgm:t>
        <a:bodyPr/>
        <a:lstStyle/>
        <a:p>
          <a:endParaRPr lang="fi-FI"/>
        </a:p>
      </dgm:t>
    </dgm:pt>
    <dgm:pt modelId="{8703EFEE-B431-47D5-B332-C138AFA2E484}" type="pres">
      <dgm:prSet presAssocID="{E9D205DD-E6D6-4332-8FD7-9D84EDBA30AB}" presName="compositeShape" presStyleCnt="0">
        <dgm:presLayoutVars>
          <dgm:chMax val="7"/>
          <dgm:dir/>
          <dgm:resizeHandles val="exact"/>
        </dgm:presLayoutVars>
      </dgm:prSet>
      <dgm:spPr/>
    </dgm:pt>
    <dgm:pt modelId="{98C3D340-E47F-4795-A708-591BC671586D}" type="pres">
      <dgm:prSet presAssocID="{E9D205DD-E6D6-4332-8FD7-9D84EDBA30AB}" presName="wedge1" presStyleLbl="node1" presStyleIdx="0" presStyleCnt="3" custScaleX="109258" custScaleY="99968"/>
      <dgm:spPr/>
      <dgm:t>
        <a:bodyPr/>
        <a:lstStyle/>
        <a:p>
          <a:endParaRPr lang="fi-FI"/>
        </a:p>
      </dgm:t>
    </dgm:pt>
    <dgm:pt modelId="{88B5D6E8-08A1-4C98-9AFD-CA470E18E166}" type="pres">
      <dgm:prSet presAssocID="{E9D205DD-E6D6-4332-8FD7-9D84EDBA30AB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6C569182-DC02-4766-B8A7-5200195AE1E3}" type="pres">
      <dgm:prSet presAssocID="{E9D205DD-E6D6-4332-8FD7-9D84EDBA30AB}" presName="wedge2" presStyleLbl="node1" presStyleIdx="1" presStyleCnt="3" custScaleX="107012" custScaleY="119048"/>
      <dgm:spPr/>
      <dgm:t>
        <a:bodyPr/>
        <a:lstStyle/>
        <a:p>
          <a:endParaRPr lang="fi-FI"/>
        </a:p>
      </dgm:t>
    </dgm:pt>
    <dgm:pt modelId="{6DBFA970-DE4B-4941-9512-C0CC33E59727}" type="pres">
      <dgm:prSet presAssocID="{E9D205DD-E6D6-4332-8FD7-9D84EDBA30AB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DC1B0664-940C-44C5-8FA5-66B91323325E}" type="pres">
      <dgm:prSet presAssocID="{E9D205DD-E6D6-4332-8FD7-9D84EDBA30AB}" presName="wedge3" presStyleLbl="node1" presStyleIdx="2" presStyleCnt="3" custScaleX="128825" custScaleY="109846" custLinFactNeighborX="-690" custLinFactNeighborY="-230"/>
      <dgm:spPr/>
      <dgm:t>
        <a:bodyPr/>
        <a:lstStyle/>
        <a:p>
          <a:endParaRPr lang="fi-FI"/>
        </a:p>
      </dgm:t>
    </dgm:pt>
    <dgm:pt modelId="{BA19FB4C-27A1-49ED-8332-A66FAFB445D1}" type="pres">
      <dgm:prSet presAssocID="{E9D205DD-E6D6-4332-8FD7-9D84EDBA30AB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i-FI"/>
        </a:p>
      </dgm:t>
    </dgm:pt>
  </dgm:ptLst>
  <dgm:cxnLst>
    <dgm:cxn modelId="{8A0F6D34-862C-474B-8EAC-0E951928F989}" srcId="{E9D205DD-E6D6-4332-8FD7-9D84EDBA30AB}" destId="{A39BB0DE-92BD-4557-8049-68EF8F3D5B5D}" srcOrd="2" destOrd="0" parTransId="{503B1C11-91B7-48B6-8C6C-65857B5CD7F0}" sibTransId="{D27027DC-7BE9-445F-A754-7AD765F1EE84}"/>
    <dgm:cxn modelId="{42230C10-FC75-4BF3-A1EE-DF3171F4D363}" srcId="{E9D205DD-E6D6-4332-8FD7-9D84EDBA30AB}" destId="{39E97928-DB12-44C7-B1C5-81DE836956BB}" srcOrd="1" destOrd="0" parTransId="{AA5CE822-6528-4BAD-8062-E63E1B43C27A}" sibTransId="{B1E08274-6AE2-42BB-A0C3-F7903A74FC72}"/>
    <dgm:cxn modelId="{84CDB85D-0132-47D0-A15C-3ADCE456C90F}" type="presOf" srcId="{6F1E1D4E-333B-44C5-8397-CDA5B1B0FB74}" destId="{88B5D6E8-08A1-4C98-9AFD-CA470E18E166}" srcOrd="1" destOrd="0" presId="urn:microsoft.com/office/officeart/2005/8/layout/chart3"/>
    <dgm:cxn modelId="{38F36325-3734-4037-8AA4-B3D941406718}" type="presOf" srcId="{E9D205DD-E6D6-4332-8FD7-9D84EDBA30AB}" destId="{8703EFEE-B431-47D5-B332-C138AFA2E484}" srcOrd="0" destOrd="0" presId="urn:microsoft.com/office/officeart/2005/8/layout/chart3"/>
    <dgm:cxn modelId="{F036BF25-A51B-48EF-A6A8-2FE423EC4BEE}" type="presOf" srcId="{A39BB0DE-92BD-4557-8049-68EF8F3D5B5D}" destId="{DC1B0664-940C-44C5-8FA5-66B91323325E}" srcOrd="0" destOrd="0" presId="urn:microsoft.com/office/officeart/2005/8/layout/chart3"/>
    <dgm:cxn modelId="{4BDA63C6-6CD7-4040-B098-255C3DB1F193}" type="presOf" srcId="{A39BB0DE-92BD-4557-8049-68EF8F3D5B5D}" destId="{BA19FB4C-27A1-49ED-8332-A66FAFB445D1}" srcOrd="1" destOrd="0" presId="urn:microsoft.com/office/officeart/2005/8/layout/chart3"/>
    <dgm:cxn modelId="{6091530F-0AC0-40E8-BADF-6B90E9507E0E}" type="presOf" srcId="{39E97928-DB12-44C7-B1C5-81DE836956BB}" destId="{6DBFA970-DE4B-4941-9512-C0CC33E59727}" srcOrd="1" destOrd="0" presId="urn:microsoft.com/office/officeart/2005/8/layout/chart3"/>
    <dgm:cxn modelId="{1D658409-658B-45A0-BE9A-5D24052E6D59}" type="presOf" srcId="{39E97928-DB12-44C7-B1C5-81DE836956BB}" destId="{6C569182-DC02-4766-B8A7-5200195AE1E3}" srcOrd="0" destOrd="0" presId="urn:microsoft.com/office/officeart/2005/8/layout/chart3"/>
    <dgm:cxn modelId="{8F229B50-67DA-4F58-9996-336F653B8468}" srcId="{E9D205DD-E6D6-4332-8FD7-9D84EDBA30AB}" destId="{6F1E1D4E-333B-44C5-8397-CDA5B1B0FB74}" srcOrd="0" destOrd="0" parTransId="{EA29CB40-0376-43D1-A38F-046C4DE0BAD3}" sibTransId="{4170EAD3-E854-4BD0-B80B-BE8D8BF5F69F}"/>
    <dgm:cxn modelId="{78ACFC9C-5227-47E3-AB91-D5EE5DBEB82C}" type="presOf" srcId="{6F1E1D4E-333B-44C5-8397-CDA5B1B0FB74}" destId="{98C3D340-E47F-4795-A708-591BC671586D}" srcOrd="0" destOrd="0" presId="urn:microsoft.com/office/officeart/2005/8/layout/chart3"/>
    <dgm:cxn modelId="{11BA32E2-DED6-4D56-B0D1-1F04D79DF0CF}" type="presParOf" srcId="{8703EFEE-B431-47D5-B332-C138AFA2E484}" destId="{98C3D340-E47F-4795-A708-591BC671586D}" srcOrd="0" destOrd="0" presId="urn:microsoft.com/office/officeart/2005/8/layout/chart3"/>
    <dgm:cxn modelId="{3431EF3D-6F6E-4026-A040-964ED62355A6}" type="presParOf" srcId="{8703EFEE-B431-47D5-B332-C138AFA2E484}" destId="{88B5D6E8-08A1-4C98-9AFD-CA470E18E166}" srcOrd="1" destOrd="0" presId="urn:microsoft.com/office/officeart/2005/8/layout/chart3"/>
    <dgm:cxn modelId="{6488F055-D6E0-42B3-88D8-ABD7490B6AE5}" type="presParOf" srcId="{8703EFEE-B431-47D5-B332-C138AFA2E484}" destId="{6C569182-DC02-4766-B8A7-5200195AE1E3}" srcOrd="2" destOrd="0" presId="urn:microsoft.com/office/officeart/2005/8/layout/chart3"/>
    <dgm:cxn modelId="{35F0967B-8FFB-4145-92F6-256AA46E2475}" type="presParOf" srcId="{8703EFEE-B431-47D5-B332-C138AFA2E484}" destId="{6DBFA970-DE4B-4941-9512-C0CC33E59727}" srcOrd="3" destOrd="0" presId="urn:microsoft.com/office/officeart/2005/8/layout/chart3"/>
    <dgm:cxn modelId="{7565C3D5-609F-412D-8CF0-3E1356E092DA}" type="presParOf" srcId="{8703EFEE-B431-47D5-B332-C138AFA2E484}" destId="{DC1B0664-940C-44C5-8FA5-66B91323325E}" srcOrd="4" destOrd="0" presId="urn:microsoft.com/office/officeart/2005/8/layout/chart3"/>
    <dgm:cxn modelId="{433BEB0B-DC7B-44DB-B740-E373F113ADDF}" type="presParOf" srcId="{8703EFEE-B431-47D5-B332-C138AFA2E484}" destId="{BA19FB4C-27A1-49ED-8332-A66FAFB445D1}" srcOrd="5" destOrd="0" presId="urn:microsoft.com/office/officeart/2005/8/layout/chart3"/>
  </dgm:cxnLst>
  <dgm:bg>
    <a:solidFill>
      <a:schemeClr val="accent1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2326FA9D-0621-435D-A6F7-735CAE8E24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xmlns="" id="{E20009E9-E0F6-479A-AEE9-4CC72FE2D3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xmlns="" id="{41F9EABD-6E7E-49C7-BA33-C6464BF4E9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9339B-A519-473A-95B7-86D2EE92231C}" type="datetimeFigureOut">
              <a:rPr lang="fi-FI" smtClean="0"/>
              <a:t>7.2.2019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xmlns="" id="{FC1C66E7-9E98-411D-A7CA-D0219A9DF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xmlns="" id="{6A16A4C3-147A-4C87-B054-C33D5F5EE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D583A-9A0E-485D-9F75-5E6E742EA9F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87414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666F3C71-64D8-4C6C-B8EC-4C9ACEC41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xmlns="" id="{4224210C-BEA5-450E-9868-7A280D238A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xmlns="" id="{BA066C6C-984D-4C97-BCB6-2F25FCDFC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9339B-A519-473A-95B7-86D2EE92231C}" type="datetimeFigureOut">
              <a:rPr lang="fi-FI" smtClean="0"/>
              <a:t>7.2.2019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xmlns="" id="{6DB0C636-67CD-44D1-80C7-F0D5F926B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xmlns="" id="{BEF7DA2B-C2ED-4B72-AF00-1F91EB2F1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D583A-9A0E-485D-9F75-5E6E742EA9F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83493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xmlns="" id="{D1384AE8-F79C-4D82-8E63-6AA939D536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xmlns="" id="{307E19A4-96EA-4165-9A3A-8DC86B9DFF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xmlns="" id="{20281DD6-D196-4294-9B5B-A63B7C8BD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9339B-A519-473A-95B7-86D2EE92231C}" type="datetimeFigureOut">
              <a:rPr lang="fi-FI" smtClean="0"/>
              <a:t>7.2.2019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xmlns="" id="{8083FA4E-C574-4BB7-8F1C-D517D2913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xmlns="" id="{2CA3F079-10F6-4CBB-8C4A-71BD9D851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D583A-9A0E-485D-9F75-5E6E742EA9F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95280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54067DA7-B37A-4B5F-982A-78240E5B6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xmlns="" id="{E96C770A-F237-474F-AF5C-132B7C67CD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xmlns="" id="{0B610000-B01B-4B0C-B84F-91FD93EC2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9339B-A519-473A-95B7-86D2EE92231C}" type="datetimeFigureOut">
              <a:rPr lang="fi-FI" smtClean="0"/>
              <a:t>7.2.2019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xmlns="" id="{DA22E71E-D91A-46DB-ACAF-14DAD9E49F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xmlns="" id="{1EBDA02D-6787-4E41-8FB6-F5E71FC38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D583A-9A0E-485D-9F75-5E6E742EA9F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40743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AE2E42F0-162B-4549-86F9-CC86F60A2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xmlns="" id="{6875658D-B04F-45D1-9A7A-E81D2E4539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xmlns="" id="{514627CF-0D54-41BC-8D50-43BB24F89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9339B-A519-473A-95B7-86D2EE92231C}" type="datetimeFigureOut">
              <a:rPr lang="fi-FI" smtClean="0"/>
              <a:t>7.2.2019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xmlns="" id="{8337FD16-A405-4153-B77C-941F03EF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xmlns="" id="{F2CF4AD5-3059-4113-8E13-EDACFAC5F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D583A-9A0E-485D-9F75-5E6E742EA9F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02423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736E2436-F663-491F-A975-E733CC5BA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xmlns="" id="{B472A8D0-085B-460E-AC3B-1BD37A67F1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xmlns="" id="{E913A519-52AF-4108-BB9F-D94B9BE1B1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xmlns="" id="{7C1D5D94-E21C-42B4-A5AC-7E0218058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9339B-A519-473A-95B7-86D2EE92231C}" type="datetimeFigureOut">
              <a:rPr lang="fi-FI" smtClean="0"/>
              <a:t>7.2.2019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xmlns="" id="{5E879887-FFBD-49B6-8DEB-2C06ECE4F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xmlns="" id="{446FB48E-E5A5-4197-966A-36F595832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D583A-9A0E-485D-9F75-5E6E742EA9F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7953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518CA722-B4AA-47BE-869B-8C190ED97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xmlns="" id="{CC15DF39-42A1-4746-BC2E-4FD29E891A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xmlns="" id="{3CB771A1-3F25-40F1-B0B2-583C7AE599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xmlns="" id="{AD67AD35-E089-4192-9C5B-9825DB2034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xmlns="" id="{9B145A5C-4413-4A22-85A2-B2D20E0D94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xmlns="" id="{E87B0FCC-D49E-45CF-BEC4-0F2194BF8C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9339B-A519-473A-95B7-86D2EE92231C}" type="datetimeFigureOut">
              <a:rPr lang="fi-FI" smtClean="0"/>
              <a:t>7.2.2019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xmlns="" id="{3B72719E-4DAD-4EED-A408-831AD6923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xmlns="" id="{001789C9-8686-483C-8B48-53F00368A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D583A-9A0E-485D-9F75-5E6E742EA9F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61310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8BC5F5BC-1FE9-4D75-8987-4F79C7AC0C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xmlns="" id="{8AC65593-B5F3-484E-8923-184DA30DF3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9339B-A519-473A-95B7-86D2EE92231C}" type="datetimeFigureOut">
              <a:rPr lang="fi-FI" smtClean="0"/>
              <a:t>7.2.2019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xmlns="" id="{640F297B-4E19-4ABE-BEFC-B0148A92A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xmlns="" id="{9E611E3A-FC3B-49AE-8432-95E2848EE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D583A-9A0E-485D-9F75-5E6E742EA9F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07362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xmlns="" id="{D93FFB9E-5B36-45E1-8B28-FC810D2F27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9339B-A519-473A-95B7-86D2EE92231C}" type="datetimeFigureOut">
              <a:rPr lang="fi-FI" smtClean="0"/>
              <a:t>7.2.2019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xmlns="" id="{04292C62-E22C-448E-9E4F-B43817DE7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xmlns="" id="{D2FEC500-CD0E-44DD-8E8A-07356C4CD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D583A-9A0E-485D-9F75-5E6E742EA9F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73665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B48FD1C6-372D-4F83-9837-C2AC9A79B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xmlns="" id="{CBC5E0BE-4F90-43B5-897E-BD45C0E6E8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xmlns="" id="{B6B49A9A-E652-4D12-9221-6EDC05C48D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xmlns="" id="{132E36C9-DA8C-45B2-96C9-7E54CE7F6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9339B-A519-473A-95B7-86D2EE92231C}" type="datetimeFigureOut">
              <a:rPr lang="fi-FI" smtClean="0"/>
              <a:t>7.2.2019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xmlns="" id="{FD57EC16-537E-4B25-93ED-EAB65C92C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xmlns="" id="{81C8580C-0C6E-4BD2-81B2-0A47A4CF4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D583A-9A0E-485D-9F75-5E6E742EA9F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20728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09992CDA-154F-4A4E-9B9B-08245A65CD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xmlns="" id="{EAD643F7-56CB-498E-B34E-2EA2D7B2AE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xmlns="" id="{4900EC36-5F1C-417C-923A-0A22457C4F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xmlns="" id="{6BF2B62E-5145-4159-AAE1-6197C6AF0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9339B-A519-473A-95B7-86D2EE92231C}" type="datetimeFigureOut">
              <a:rPr lang="fi-FI" smtClean="0"/>
              <a:t>7.2.2019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xmlns="" id="{0C26F833-3AD4-46C7-A203-255EB6F23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xmlns="" id="{F31425F3-7D42-40FA-A928-940D677D8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D583A-9A0E-485D-9F75-5E6E742EA9F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29026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xmlns="" id="{AE106781-23C2-408E-AB5E-8923D5429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xmlns="" id="{0307B808-3328-4332-914E-5F8DF7E9CD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xmlns="" id="{90D26CF1-FAFD-47D0-84CD-AFC5A85735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19339B-A519-473A-95B7-86D2EE92231C}" type="datetimeFigureOut">
              <a:rPr lang="fi-FI" smtClean="0"/>
              <a:t>7.2.2019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xmlns="" id="{BBBC637C-24A8-4BEC-A17A-5FFC86883E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xmlns="" id="{30840681-86AF-42F1-9AFA-5338549CC3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BD583A-9A0E-485D-9F75-5E6E742EA9F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12348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orakulmio 2">
            <a:extLst>
              <a:ext uri="{FF2B5EF4-FFF2-40B4-BE49-F238E27FC236}">
                <a16:creationId xmlns:a16="http://schemas.microsoft.com/office/drawing/2014/main" xmlns="" id="{64A05E39-0A52-41B4-B642-097EB060DC63}"/>
              </a:ext>
            </a:extLst>
          </p:cNvPr>
          <p:cNvSpPr/>
          <p:nvPr/>
        </p:nvSpPr>
        <p:spPr>
          <a:xfrm>
            <a:off x="1" y="0"/>
            <a:ext cx="5950226" cy="69249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fi-FI" sz="2400" b="1" dirty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Ergonomia</a:t>
            </a:r>
          </a:p>
          <a:p>
            <a:endParaRPr lang="fi-FI" sz="2000" dirty="0">
              <a:solidFill>
                <a:prstClr val="black"/>
              </a:solidFill>
              <a:latin typeface="Calibri Light" panose="020F0302020204030204"/>
              <a:ea typeface="+mj-ea"/>
              <a:cs typeface="+mj-cs"/>
            </a:endParaRPr>
          </a:p>
          <a:p>
            <a:r>
              <a:rPr lang="fi-FI" sz="2000" b="1" dirty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Tutkimusala hyödyntää: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Tekniikkaa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Anatomiaa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Fysiologiaa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Käyttäytymis- ja psykologiatieteitä</a:t>
            </a:r>
          </a:p>
          <a:p>
            <a:endParaRPr lang="fi-FI" sz="2000" dirty="0">
              <a:solidFill>
                <a:prstClr val="black"/>
              </a:solidFill>
              <a:latin typeface="Calibri Light" panose="020F0302020204030204"/>
              <a:ea typeface="+mj-ea"/>
              <a:cs typeface="+mj-cs"/>
            </a:endParaRPr>
          </a:p>
          <a:p>
            <a:r>
              <a:rPr lang="fi-FI" sz="2000" b="1" dirty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Tutkii:</a:t>
            </a:r>
          </a:p>
          <a:p>
            <a:r>
              <a:rPr lang="fi-FI" sz="2000" dirty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IHMISEN, TYÖN ja TEKNIIKAN vuorovaikutusta</a:t>
            </a:r>
          </a:p>
          <a:p>
            <a:endParaRPr lang="fi-FI" sz="2000" dirty="0">
              <a:solidFill>
                <a:prstClr val="black"/>
              </a:solidFill>
              <a:latin typeface="Calibri Light" panose="020F0302020204030204"/>
              <a:ea typeface="+mj-ea"/>
              <a:cs typeface="+mj-cs"/>
            </a:endParaRPr>
          </a:p>
          <a:p>
            <a:r>
              <a:rPr lang="fi-FI" sz="2000" b="1" dirty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Tuottaa:</a:t>
            </a:r>
          </a:p>
          <a:p>
            <a:r>
              <a:rPr lang="fi-FI" sz="2000" dirty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Tietoja ja menetelmiä</a:t>
            </a:r>
          </a:p>
          <a:p>
            <a:endParaRPr lang="fi-FI" sz="2000" dirty="0">
              <a:solidFill>
                <a:prstClr val="black"/>
              </a:solidFill>
              <a:latin typeface="Calibri Light" panose="020F0302020204030204"/>
              <a:ea typeface="+mj-ea"/>
              <a:cs typeface="+mj-cs"/>
            </a:endParaRPr>
          </a:p>
          <a:p>
            <a:r>
              <a:rPr lang="fi-FI" sz="2000" b="1" dirty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Soveltaa:</a:t>
            </a:r>
          </a:p>
          <a:p>
            <a:r>
              <a:rPr lang="fi-FI" sz="2000" dirty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Järjestelmiä, työtehtäviä ja ympäristöä ihmisen ominaisuuksien, kykyjen ja tarpeiden mukaiseksi </a:t>
            </a:r>
            <a:r>
              <a:rPr lang="fi-FI" sz="2000" dirty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  <a:sym typeface="Wingdings" panose="05000000000000000000" pitchFamily="2" charset="2"/>
              </a:rPr>
              <a:t> tekniikan ja toiminnan sovittamista ihmisille</a:t>
            </a:r>
          </a:p>
          <a:p>
            <a:endParaRPr lang="fi-FI" sz="2000" dirty="0">
              <a:solidFill>
                <a:prstClr val="black"/>
              </a:solidFill>
              <a:latin typeface="Calibri Light" panose="020F0302020204030204"/>
              <a:ea typeface="+mj-ea"/>
              <a:cs typeface="+mj-cs"/>
              <a:sym typeface="Wingdings" panose="05000000000000000000" pitchFamily="2" charset="2"/>
            </a:endParaRPr>
          </a:p>
          <a:p>
            <a:r>
              <a:rPr lang="fi-FI" sz="2000" b="1" dirty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  <a:sym typeface="Wingdings" panose="05000000000000000000" pitchFamily="2" charset="2"/>
              </a:rPr>
              <a:t>Tavoitteena :</a:t>
            </a:r>
          </a:p>
          <a:p>
            <a:r>
              <a:rPr lang="fi-FI" sz="2000" dirty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  <a:sym typeface="Wingdings" panose="05000000000000000000" pitchFamily="2" charset="2"/>
              </a:rPr>
              <a:t>Terveys, turvallisuus ja hyvinvointi</a:t>
            </a:r>
          </a:p>
          <a:p>
            <a:r>
              <a:rPr lang="fi-FI" sz="2000" dirty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  <a:sym typeface="Wingdings" panose="05000000000000000000" pitchFamily="2" charset="2"/>
              </a:rPr>
              <a:t>Toiminnan tehokkuus, sujuvuus ja laadukkuus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xmlns="" id="{6833D623-11DA-4309-AF1D-8C97801618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5387" y="0"/>
            <a:ext cx="6352630" cy="4002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4663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Kaaviokuva 1">
            <a:extLst>
              <a:ext uri="{FF2B5EF4-FFF2-40B4-BE49-F238E27FC236}">
                <a16:creationId xmlns:a16="http://schemas.microsoft.com/office/drawing/2014/main" xmlns="" id="{E1E3950F-51F3-48BA-8C1D-1168CE5282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73073615"/>
              </p:ext>
            </p:extLst>
          </p:nvPr>
        </p:nvGraphicFramePr>
        <p:xfrm>
          <a:off x="424070" y="-92765"/>
          <a:ext cx="11767930" cy="69507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Kaaviokuva 2">
            <a:extLst>
              <a:ext uri="{FF2B5EF4-FFF2-40B4-BE49-F238E27FC236}">
                <a16:creationId xmlns:a16="http://schemas.microsoft.com/office/drawing/2014/main" xmlns="" id="{25DA5003-6A1E-4109-8958-C81B92B2501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8034933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4" name="Tekstiruutu 3">
            <a:extLst>
              <a:ext uri="{FF2B5EF4-FFF2-40B4-BE49-F238E27FC236}">
                <a16:creationId xmlns:a16="http://schemas.microsoft.com/office/drawing/2014/main" xmlns="" id="{C503FAFB-2C8C-47EB-9F0C-5AC21066CE6D}"/>
              </a:ext>
            </a:extLst>
          </p:cNvPr>
          <p:cNvSpPr txBox="1"/>
          <p:nvPr/>
        </p:nvSpPr>
        <p:spPr>
          <a:xfrm>
            <a:off x="424070" y="132522"/>
            <a:ext cx="28757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200" b="1" dirty="0">
                <a:solidFill>
                  <a:schemeClr val="accent1"/>
                </a:solidFill>
              </a:rPr>
              <a:t>Ergonomian osa-alueet</a:t>
            </a:r>
          </a:p>
        </p:txBody>
      </p:sp>
    </p:spTree>
    <p:extLst>
      <p:ext uri="{BB962C8B-B14F-4D97-AF65-F5344CB8AC3E}">
        <p14:creationId xmlns:p14="http://schemas.microsoft.com/office/powerpoint/2010/main" val="31058822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xmlns="" id="{69C65ED8-87B4-4DCB-93D2-9C1FF54E58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6101" y="0"/>
            <a:ext cx="7684806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3989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130</Words>
  <Application>Microsoft Office PowerPoint</Application>
  <PresentationFormat>Laajakuva</PresentationFormat>
  <Paragraphs>29</Paragraphs>
  <Slides>3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Wingdings</vt:lpstr>
      <vt:lpstr>Office-teema</vt:lpstr>
      <vt:lpstr>PowerPoint-esitys</vt:lpstr>
      <vt:lpstr>PowerPoint-esitys</vt:lpstr>
      <vt:lpstr>PowerPoint-esitys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Sannaleena Sirola</dc:creator>
  <cp:lastModifiedBy>oppilas lukio</cp:lastModifiedBy>
  <cp:revision>5</cp:revision>
  <dcterms:created xsi:type="dcterms:W3CDTF">2018-03-11T11:45:28Z</dcterms:created>
  <dcterms:modified xsi:type="dcterms:W3CDTF">2019-02-07T18:58:09Z</dcterms:modified>
</cp:coreProperties>
</file>