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7" r:id="rId4"/>
    <p:sldId id="269" r:id="rId5"/>
    <p:sldId id="260" r:id="rId6"/>
    <p:sldId id="259" r:id="rId7"/>
    <p:sldId id="261" r:id="rId8"/>
    <p:sldId id="270" r:id="rId9"/>
    <p:sldId id="268" r:id="rId10"/>
    <p:sldId id="264" r:id="rId11"/>
    <p:sldId id="266" r:id="rId12"/>
    <p:sldId id="263" r:id="rId13"/>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2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6686FC-1DD5-4382-9ECF-442A8D5E4BC2}"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fi-FI"/>
        </a:p>
      </dgm:t>
    </dgm:pt>
    <dgm:pt modelId="{24341E49-B22E-4ED9-A913-CD5A37086FB1}">
      <dgm:prSet phldrT="[Teksti]" custT="1"/>
      <dgm:spPr/>
      <dgm:t>
        <a:bodyPr/>
        <a:lstStyle/>
        <a:p>
          <a:r>
            <a:rPr lang="fi-FI" sz="2800" b="1" dirty="0"/>
            <a:t>Eri tyyppistä masennusta:</a:t>
          </a:r>
        </a:p>
      </dgm:t>
    </dgm:pt>
    <dgm:pt modelId="{432DAF81-015A-4CD2-97A4-E96B4A5D3F30}" type="parTrans" cxnId="{B20269F6-6CF8-4AF9-83CA-400C5E4FDA62}">
      <dgm:prSet/>
      <dgm:spPr/>
      <dgm:t>
        <a:bodyPr/>
        <a:lstStyle/>
        <a:p>
          <a:endParaRPr lang="fi-FI"/>
        </a:p>
      </dgm:t>
    </dgm:pt>
    <dgm:pt modelId="{4BDB7DC5-2BCD-486D-B157-894F8B04C240}" type="sibTrans" cxnId="{B20269F6-6CF8-4AF9-83CA-400C5E4FDA62}">
      <dgm:prSet/>
      <dgm:spPr/>
      <dgm:t>
        <a:bodyPr/>
        <a:lstStyle/>
        <a:p>
          <a:endParaRPr lang="fi-FI"/>
        </a:p>
      </dgm:t>
    </dgm:pt>
    <dgm:pt modelId="{BC4B66B5-5535-4913-89FC-B8EF50C23446}">
      <dgm:prSet phldrT="[Teksti]" custT="1"/>
      <dgm:spPr/>
      <dgm:t>
        <a:bodyPr/>
        <a:lstStyle/>
        <a:p>
          <a:r>
            <a:rPr lang="fi-FI" sz="1600" b="1" dirty="0"/>
            <a:t>Melankolinen masennus n. 10%</a:t>
          </a:r>
        </a:p>
        <a:p>
          <a:r>
            <a:rPr lang="fi-FI" sz="1400" dirty="0"/>
            <a:t>- Kyvyttömyys tuntea mielihyvää + levottomuus, unettomuus, ruokahaluttomuus</a:t>
          </a:r>
        </a:p>
      </dgm:t>
    </dgm:pt>
    <dgm:pt modelId="{030D5BD7-0AAD-43C0-8468-A7C1825D8E00}" type="parTrans" cxnId="{37070C31-C93E-48C2-BCE9-0C652005B9D8}">
      <dgm:prSet/>
      <dgm:spPr/>
      <dgm:t>
        <a:bodyPr/>
        <a:lstStyle/>
        <a:p>
          <a:endParaRPr lang="fi-FI"/>
        </a:p>
      </dgm:t>
    </dgm:pt>
    <dgm:pt modelId="{8C292F67-EE3A-40C7-98CA-7307E4EE8E01}" type="sibTrans" cxnId="{37070C31-C93E-48C2-BCE9-0C652005B9D8}">
      <dgm:prSet/>
      <dgm:spPr/>
      <dgm:t>
        <a:bodyPr/>
        <a:lstStyle/>
        <a:p>
          <a:endParaRPr lang="fi-FI"/>
        </a:p>
      </dgm:t>
    </dgm:pt>
    <dgm:pt modelId="{E6319454-46AE-4F6F-B8E2-73BDC2DDD520}">
      <dgm:prSet phldrT="[Teksti]" custT="1"/>
      <dgm:spPr/>
      <dgm:t>
        <a:bodyPr/>
        <a:lstStyle/>
        <a:p>
          <a:r>
            <a:rPr lang="fi-FI" sz="1600" b="1" dirty="0"/>
            <a:t>Vuodenaikamasennus</a:t>
          </a:r>
        </a:p>
        <a:p>
          <a:r>
            <a:rPr lang="fi-FI" sz="1400" dirty="0"/>
            <a:t>- Pimeä &gt; serotoniini &gt; </a:t>
          </a:r>
          <a:r>
            <a:rPr lang="fi-FI" sz="1400" dirty="0" err="1"/>
            <a:t>melatoniini</a:t>
          </a:r>
          <a:endParaRPr lang="fi-FI" sz="1400" dirty="0"/>
        </a:p>
      </dgm:t>
    </dgm:pt>
    <dgm:pt modelId="{8BF76DAD-7AC8-4AC1-9325-EB3240656281}" type="parTrans" cxnId="{4B3D2642-FABC-4E66-975C-DB6DBE643C90}">
      <dgm:prSet/>
      <dgm:spPr/>
      <dgm:t>
        <a:bodyPr/>
        <a:lstStyle/>
        <a:p>
          <a:endParaRPr lang="fi-FI"/>
        </a:p>
      </dgm:t>
    </dgm:pt>
    <dgm:pt modelId="{ED0629CB-E235-4CC1-919F-FC7B68997B8E}" type="sibTrans" cxnId="{4B3D2642-FABC-4E66-975C-DB6DBE643C90}">
      <dgm:prSet/>
      <dgm:spPr/>
      <dgm:t>
        <a:bodyPr/>
        <a:lstStyle/>
        <a:p>
          <a:endParaRPr lang="fi-FI"/>
        </a:p>
      </dgm:t>
    </dgm:pt>
    <dgm:pt modelId="{CB983736-3DEC-4DF9-AA97-2804BCCF18F4}">
      <dgm:prSet phldrT="[Teksti]" custT="1"/>
      <dgm:spPr/>
      <dgm:t>
        <a:bodyPr/>
        <a:lstStyle/>
        <a:p>
          <a:endParaRPr lang="fi-FI" sz="1600" dirty="0"/>
        </a:p>
        <a:p>
          <a:r>
            <a:rPr lang="fi-FI" sz="1600" b="1" dirty="0" err="1"/>
            <a:t>Dystymia</a:t>
          </a:r>
          <a:endParaRPr lang="fi-FI" sz="1600" b="1" dirty="0"/>
        </a:p>
        <a:p>
          <a:r>
            <a:rPr lang="fi-FI" sz="1400" dirty="0"/>
            <a:t>- Pitkäaikainen (yli 2v.) alentunut mieliala, usein nuoruudessa</a:t>
          </a:r>
        </a:p>
        <a:p>
          <a:r>
            <a:rPr lang="fi-FI" sz="1400" dirty="0"/>
            <a:t>- Riski  vakavan masennuksen jaksoihin</a:t>
          </a:r>
        </a:p>
        <a:p>
          <a:endParaRPr lang="fi-FI" sz="1600" dirty="0"/>
        </a:p>
      </dgm:t>
    </dgm:pt>
    <dgm:pt modelId="{E3260CDA-5593-483D-A58D-CC736F7CAC25}" type="parTrans" cxnId="{376F3062-7645-4E92-AE8A-538F0494880E}">
      <dgm:prSet/>
      <dgm:spPr/>
      <dgm:t>
        <a:bodyPr/>
        <a:lstStyle/>
        <a:p>
          <a:endParaRPr lang="fi-FI"/>
        </a:p>
      </dgm:t>
    </dgm:pt>
    <dgm:pt modelId="{BCBEDA2D-669D-46E6-9C79-9F9224D0C813}" type="sibTrans" cxnId="{376F3062-7645-4E92-AE8A-538F0494880E}">
      <dgm:prSet/>
      <dgm:spPr/>
      <dgm:t>
        <a:bodyPr/>
        <a:lstStyle/>
        <a:p>
          <a:endParaRPr lang="fi-FI"/>
        </a:p>
      </dgm:t>
    </dgm:pt>
    <dgm:pt modelId="{E06614ED-8A51-4B02-8D20-EA2B78BD05DE}">
      <dgm:prSet phldrT="[Teksti]" custT="1"/>
      <dgm:spPr/>
      <dgm:t>
        <a:bodyPr/>
        <a:lstStyle/>
        <a:p>
          <a:r>
            <a:rPr lang="fi-FI" sz="1600" b="1" dirty="0"/>
            <a:t>Kaksisuuntainen mielialahäiriö</a:t>
          </a:r>
        </a:p>
        <a:p>
          <a:r>
            <a:rPr lang="fi-FI" sz="1400" dirty="0"/>
            <a:t>- Mielialojen vaihtelu maanisesta masennukseen</a:t>
          </a:r>
        </a:p>
      </dgm:t>
    </dgm:pt>
    <dgm:pt modelId="{BDA67949-1434-44CC-AAC8-0DD0B02F3B46}" type="parTrans" cxnId="{8649C9A7-05F5-47CC-BA95-04135294F199}">
      <dgm:prSet/>
      <dgm:spPr/>
      <dgm:t>
        <a:bodyPr/>
        <a:lstStyle/>
        <a:p>
          <a:endParaRPr lang="fi-FI"/>
        </a:p>
      </dgm:t>
    </dgm:pt>
    <dgm:pt modelId="{C713F163-46C5-4AD9-A35F-C6E9358B6F50}" type="sibTrans" cxnId="{8649C9A7-05F5-47CC-BA95-04135294F199}">
      <dgm:prSet/>
      <dgm:spPr/>
      <dgm:t>
        <a:bodyPr/>
        <a:lstStyle/>
        <a:p>
          <a:endParaRPr lang="fi-FI"/>
        </a:p>
      </dgm:t>
    </dgm:pt>
    <dgm:pt modelId="{93390B34-473F-444D-BA47-11DEC5A1E758}">
      <dgm:prSet phldrT="[Teksti]" custT="1"/>
      <dgm:spPr/>
      <dgm:t>
        <a:bodyPr/>
        <a:lstStyle/>
        <a:p>
          <a:r>
            <a:rPr lang="fi-FI" sz="1600" b="1" dirty="0"/>
            <a:t>Psykoottinen masennus</a:t>
          </a:r>
        </a:p>
        <a:p>
          <a:r>
            <a:rPr lang="fi-FI" sz="1400" dirty="0"/>
            <a:t>- Vaikeat oireet +  harhaluuloisuus, aistiharhat</a:t>
          </a:r>
        </a:p>
      </dgm:t>
    </dgm:pt>
    <dgm:pt modelId="{FEA45025-2775-4240-ACEB-E35477729EAA}" type="parTrans" cxnId="{D2870DE0-8B7A-4F3C-B730-EBBA7FDD3F7B}">
      <dgm:prSet/>
      <dgm:spPr/>
      <dgm:t>
        <a:bodyPr/>
        <a:lstStyle/>
        <a:p>
          <a:endParaRPr lang="fi-FI"/>
        </a:p>
      </dgm:t>
    </dgm:pt>
    <dgm:pt modelId="{30B86085-0E10-40A3-9FF7-93FF2FE7BD93}" type="sibTrans" cxnId="{D2870DE0-8B7A-4F3C-B730-EBBA7FDD3F7B}">
      <dgm:prSet/>
      <dgm:spPr/>
      <dgm:t>
        <a:bodyPr/>
        <a:lstStyle/>
        <a:p>
          <a:endParaRPr lang="fi-FI"/>
        </a:p>
      </dgm:t>
    </dgm:pt>
    <dgm:pt modelId="{923E23B1-DB30-41B9-9322-E40F59A0E80D}">
      <dgm:prSet phldrT="[Teksti]" custT="1"/>
      <dgm:spPr/>
      <dgm:t>
        <a:bodyPr/>
        <a:lstStyle/>
        <a:p>
          <a:r>
            <a:rPr lang="fi-FI" sz="1600" b="1" dirty="0"/>
            <a:t>Synnytyksen jälkeinen masennus</a:t>
          </a:r>
        </a:p>
        <a:p>
          <a:r>
            <a:rPr lang="fi-FI" sz="1400" dirty="0"/>
            <a:t>- Lievänä yleistä ja hyvä ennuste</a:t>
          </a:r>
        </a:p>
        <a:p>
          <a:r>
            <a:rPr lang="fi-FI" sz="1400" dirty="0"/>
            <a:t> &gt; &lt; keskivaikea tai vakava masennus</a:t>
          </a:r>
        </a:p>
      </dgm:t>
    </dgm:pt>
    <dgm:pt modelId="{0AA2BACB-D8A5-4CA1-93B0-44AE00DFBE9F}" type="parTrans" cxnId="{296F5D42-BFA2-4AAC-A4CC-BFFECF1BE47F}">
      <dgm:prSet/>
      <dgm:spPr/>
      <dgm:t>
        <a:bodyPr/>
        <a:lstStyle/>
        <a:p>
          <a:endParaRPr lang="fi-FI"/>
        </a:p>
      </dgm:t>
    </dgm:pt>
    <dgm:pt modelId="{DFD0B800-DA8D-4D21-8D78-02E99E01F0C1}" type="sibTrans" cxnId="{296F5D42-BFA2-4AAC-A4CC-BFFECF1BE47F}">
      <dgm:prSet/>
      <dgm:spPr/>
      <dgm:t>
        <a:bodyPr/>
        <a:lstStyle/>
        <a:p>
          <a:endParaRPr lang="fi-FI"/>
        </a:p>
      </dgm:t>
    </dgm:pt>
    <dgm:pt modelId="{2BA996DB-9A29-42BE-A447-B8337BDC5B52}" type="pres">
      <dgm:prSet presAssocID="{F76686FC-1DD5-4382-9ECF-442A8D5E4BC2}" presName="layout" presStyleCnt="0">
        <dgm:presLayoutVars>
          <dgm:chMax/>
          <dgm:chPref/>
          <dgm:dir/>
          <dgm:animOne val="branch"/>
          <dgm:animLvl val="lvl"/>
          <dgm:resizeHandles/>
        </dgm:presLayoutVars>
      </dgm:prSet>
      <dgm:spPr/>
    </dgm:pt>
    <dgm:pt modelId="{0B484EFE-1D81-4C37-9223-DF64B18C0A45}" type="pres">
      <dgm:prSet presAssocID="{24341E49-B22E-4ED9-A913-CD5A37086FB1}" presName="root" presStyleCnt="0">
        <dgm:presLayoutVars>
          <dgm:chMax/>
          <dgm:chPref val="4"/>
        </dgm:presLayoutVars>
      </dgm:prSet>
      <dgm:spPr/>
    </dgm:pt>
    <dgm:pt modelId="{7F213A96-E37F-432D-86BB-CBE12429754E}" type="pres">
      <dgm:prSet presAssocID="{24341E49-B22E-4ED9-A913-CD5A37086FB1}" presName="rootComposite" presStyleCnt="0">
        <dgm:presLayoutVars/>
      </dgm:prSet>
      <dgm:spPr/>
    </dgm:pt>
    <dgm:pt modelId="{BEA1B4C8-FA83-4425-A535-4BEFAEBCC9EA}" type="pres">
      <dgm:prSet presAssocID="{24341E49-B22E-4ED9-A913-CD5A37086FB1}" presName="rootText" presStyleLbl="node0" presStyleIdx="0" presStyleCnt="1" custScaleX="194677">
        <dgm:presLayoutVars>
          <dgm:chMax/>
          <dgm:chPref val="4"/>
        </dgm:presLayoutVars>
      </dgm:prSet>
      <dgm:spPr/>
    </dgm:pt>
    <dgm:pt modelId="{56BB8C7B-5327-42B9-A727-D63BED9D2085}" type="pres">
      <dgm:prSet presAssocID="{24341E49-B22E-4ED9-A913-CD5A37086FB1}" presName="childShape" presStyleCnt="0">
        <dgm:presLayoutVars>
          <dgm:chMax val="0"/>
          <dgm:chPref val="0"/>
        </dgm:presLayoutVars>
      </dgm:prSet>
      <dgm:spPr/>
    </dgm:pt>
    <dgm:pt modelId="{E21A9CC5-D831-4C7D-BE10-CF9EB8DB98F0}" type="pres">
      <dgm:prSet presAssocID="{BC4B66B5-5535-4913-89FC-B8EF50C23446}" presName="childComposite" presStyleCnt="0">
        <dgm:presLayoutVars>
          <dgm:chMax val="0"/>
          <dgm:chPref val="0"/>
        </dgm:presLayoutVars>
      </dgm:prSet>
      <dgm:spPr/>
    </dgm:pt>
    <dgm:pt modelId="{D4FBBDAF-3768-459C-8F8B-6D494BF761B9}" type="pres">
      <dgm:prSet presAssocID="{BC4B66B5-5535-4913-89FC-B8EF50C23446}" presName="Image" presStyleLbl="node1" presStyleIdx="0" presStyleCnt="6" custLinFactNeighborX="-63109" custLinFactNeighborY="-5594"/>
      <dgm:spPr>
        <a:blipFill rotWithShape="1">
          <a:blip xmlns:r="http://schemas.openxmlformats.org/officeDocument/2006/relationships" r:embed="rId1"/>
          <a:stretch>
            <a:fillRect/>
          </a:stretch>
        </a:blipFill>
      </dgm:spPr>
    </dgm:pt>
    <dgm:pt modelId="{05C64EDD-65DE-4665-9CAE-E0635DFFDD1B}" type="pres">
      <dgm:prSet presAssocID="{BC4B66B5-5535-4913-89FC-B8EF50C23446}" presName="childText" presStyleLbl="lnNode1" presStyleIdx="0" presStyleCnt="6" custScaleX="164658" custLinFactNeighborX="18408" custLinFactNeighborY="-5594">
        <dgm:presLayoutVars>
          <dgm:chMax val="0"/>
          <dgm:chPref val="0"/>
          <dgm:bulletEnabled val="1"/>
        </dgm:presLayoutVars>
      </dgm:prSet>
      <dgm:spPr/>
    </dgm:pt>
    <dgm:pt modelId="{21430E68-6D97-496A-82DC-DE36A0BFDA6B}" type="pres">
      <dgm:prSet presAssocID="{E6319454-46AE-4F6F-B8E2-73BDC2DDD520}" presName="childComposite" presStyleCnt="0">
        <dgm:presLayoutVars>
          <dgm:chMax val="0"/>
          <dgm:chPref val="0"/>
        </dgm:presLayoutVars>
      </dgm:prSet>
      <dgm:spPr/>
    </dgm:pt>
    <dgm:pt modelId="{2A3C1167-9BD3-4CA1-8E03-9B7F98998B28}" type="pres">
      <dgm:prSet presAssocID="{E6319454-46AE-4F6F-B8E2-73BDC2DDD520}" presName="Image" presStyleLbl="node1" presStyleIdx="1" presStyleCnt="6" custLinFactNeighborX="-66655" custLinFactNeighborY="-8937"/>
      <dgm:spPr>
        <a:blipFill rotWithShape="1">
          <a:blip xmlns:r="http://schemas.openxmlformats.org/officeDocument/2006/relationships" r:embed="rId2"/>
          <a:stretch>
            <a:fillRect/>
          </a:stretch>
        </a:blipFill>
      </dgm:spPr>
    </dgm:pt>
    <dgm:pt modelId="{8BCB4A16-AEE2-41BF-A236-891C8B6EDF7E}" type="pres">
      <dgm:prSet presAssocID="{E6319454-46AE-4F6F-B8E2-73BDC2DDD520}" presName="childText" presStyleLbl="lnNode1" presStyleIdx="1" presStyleCnt="6" custScaleX="165870" custLinFactNeighborX="19620" custLinFactNeighborY="-9257">
        <dgm:presLayoutVars>
          <dgm:chMax val="0"/>
          <dgm:chPref val="0"/>
          <dgm:bulletEnabled val="1"/>
        </dgm:presLayoutVars>
      </dgm:prSet>
      <dgm:spPr/>
    </dgm:pt>
    <dgm:pt modelId="{AE03CF4F-7B0A-47BD-BA77-161CB92A4DD2}" type="pres">
      <dgm:prSet presAssocID="{CB983736-3DEC-4DF9-AA97-2804BCCF18F4}" presName="childComposite" presStyleCnt="0">
        <dgm:presLayoutVars>
          <dgm:chMax val="0"/>
          <dgm:chPref val="0"/>
        </dgm:presLayoutVars>
      </dgm:prSet>
      <dgm:spPr/>
    </dgm:pt>
    <dgm:pt modelId="{00BA0F59-6F45-42C2-9113-706E5AC8FDCC}" type="pres">
      <dgm:prSet presAssocID="{CB983736-3DEC-4DF9-AA97-2804BCCF18F4}" presName="Image" presStyleLbl="node1" presStyleIdx="2" presStyleCnt="6" custLinFactNeighborX="-58337" custLinFactNeighborY="-12806"/>
      <dgm:spPr>
        <a:blipFill rotWithShape="1">
          <a:blip xmlns:r="http://schemas.openxmlformats.org/officeDocument/2006/relationships" r:embed="rId3"/>
          <a:stretch>
            <a:fillRect/>
          </a:stretch>
        </a:blipFill>
      </dgm:spPr>
    </dgm:pt>
    <dgm:pt modelId="{BC4EE072-75F4-450B-9AAA-ED99919706D4}" type="pres">
      <dgm:prSet presAssocID="{CB983736-3DEC-4DF9-AA97-2804BCCF18F4}" presName="childText" presStyleLbl="lnNode1" presStyleIdx="2" presStyleCnt="6" custScaleX="169292" custLinFactNeighborX="23042" custLinFactNeighborY="-12920">
        <dgm:presLayoutVars>
          <dgm:chMax val="0"/>
          <dgm:chPref val="0"/>
          <dgm:bulletEnabled val="1"/>
        </dgm:presLayoutVars>
      </dgm:prSet>
      <dgm:spPr/>
    </dgm:pt>
    <dgm:pt modelId="{943FDCCB-E0B6-4CD5-A68A-F02CF0E6C5E0}" type="pres">
      <dgm:prSet presAssocID="{93390B34-473F-444D-BA47-11DEC5A1E758}" presName="childComposite" presStyleCnt="0">
        <dgm:presLayoutVars>
          <dgm:chMax val="0"/>
          <dgm:chPref val="0"/>
        </dgm:presLayoutVars>
      </dgm:prSet>
      <dgm:spPr/>
    </dgm:pt>
    <dgm:pt modelId="{0BA04702-8269-42AB-BE40-F3DE0A93159C}" type="pres">
      <dgm:prSet presAssocID="{93390B34-473F-444D-BA47-11DEC5A1E758}" presName="Image" presStyleLbl="node1" presStyleIdx="3" presStyleCnt="6" custLinFactNeighborX="-59865" custLinFactNeighborY="-8249"/>
      <dgm:spPr>
        <a:blipFill rotWithShape="1">
          <a:blip xmlns:r="http://schemas.openxmlformats.org/officeDocument/2006/relationships" r:embed="rId4"/>
          <a:stretch>
            <a:fillRect/>
          </a:stretch>
        </a:blipFill>
      </dgm:spPr>
    </dgm:pt>
    <dgm:pt modelId="{EC3DA98B-F69B-4D22-9592-A14EB7C00F45}" type="pres">
      <dgm:prSet presAssocID="{93390B34-473F-444D-BA47-11DEC5A1E758}" presName="childText" presStyleLbl="lnNode1" presStyleIdx="3" presStyleCnt="6" custScaleX="168926" custLinFactNeighborX="22676" custLinFactNeighborY="-8249">
        <dgm:presLayoutVars>
          <dgm:chMax val="0"/>
          <dgm:chPref val="0"/>
          <dgm:bulletEnabled val="1"/>
        </dgm:presLayoutVars>
      </dgm:prSet>
      <dgm:spPr/>
    </dgm:pt>
    <dgm:pt modelId="{F69A1A4E-3A11-41FB-B557-1C242FADC4B7}" type="pres">
      <dgm:prSet presAssocID="{E06614ED-8A51-4B02-8D20-EA2B78BD05DE}" presName="childComposite" presStyleCnt="0">
        <dgm:presLayoutVars>
          <dgm:chMax val="0"/>
          <dgm:chPref val="0"/>
        </dgm:presLayoutVars>
      </dgm:prSet>
      <dgm:spPr/>
    </dgm:pt>
    <dgm:pt modelId="{3F5764BC-9C1F-41B2-A479-42512105303F}" type="pres">
      <dgm:prSet presAssocID="{E06614ED-8A51-4B02-8D20-EA2B78BD05DE}" presName="Image" presStyleLbl="node1" presStyleIdx="4" presStyleCnt="6" custLinFactNeighborX="-64416" custLinFactNeighborY="-11912"/>
      <dgm:spPr>
        <a:blipFill rotWithShape="1">
          <a:blip xmlns:r="http://schemas.openxmlformats.org/officeDocument/2006/relationships" r:embed="rId5"/>
          <a:stretch>
            <a:fillRect/>
          </a:stretch>
        </a:blipFill>
      </dgm:spPr>
    </dgm:pt>
    <dgm:pt modelId="{F9F76CAF-DEBD-4E2F-B8EA-6FC738B6FBD7}" type="pres">
      <dgm:prSet presAssocID="{E06614ED-8A51-4B02-8D20-EA2B78BD05DE}" presName="childText" presStyleLbl="lnNode1" presStyleIdx="4" presStyleCnt="6" custScaleX="167877" custLinFactNeighborX="21627" custLinFactNeighborY="-11912">
        <dgm:presLayoutVars>
          <dgm:chMax val="0"/>
          <dgm:chPref val="0"/>
          <dgm:bulletEnabled val="1"/>
        </dgm:presLayoutVars>
      </dgm:prSet>
      <dgm:spPr/>
    </dgm:pt>
    <dgm:pt modelId="{32CE0615-B018-45AD-83F6-363FD9102EB4}" type="pres">
      <dgm:prSet presAssocID="{923E23B1-DB30-41B9-9322-E40F59A0E80D}" presName="childComposite" presStyleCnt="0">
        <dgm:presLayoutVars>
          <dgm:chMax val="0"/>
          <dgm:chPref val="0"/>
        </dgm:presLayoutVars>
      </dgm:prSet>
      <dgm:spPr/>
    </dgm:pt>
    <dgm:pt modelId="{845291B1-FA4C-401E-861A-C0BF40FC8C98}" type="pres">
      <dgm:prSet presAssocID="{923E23B1-DB30-41B9-9322-E40F59A0E80D}" presName="Image" presStyleLbl="node1" presStyleIdx="5" presStyleCnt="6" custLinFactNeighborX="-59066" custLinFactNeighborY="-7242"/>
      <dgm:spPr>
        <a:blipFill rotWithShape="1">
          <a:blip xmlns:r="http://schemas.openxmlformats.org/officeDocument/2006/relationships" r:embed="rId6"/>
          <a:stretch>
            <a:fillRect/>
          </a:stretch>
        </a:blipFill>
      </dgm:spPr>
    </dgm:pt>
    <dgm:pt modelId="{F853D5ED-AAAC-43A1-B455-38E32F3FDE72}" type="pres">
      <dgm:prSet presAssocID="{923E23B1-DB30-41B9-9322-E40F59A0E80D}" presName="childText" presStyleLbl="lnNode1" presStyleIdx="5" presStyleCnt="6" custScaleX="170328" custLinFactNeighborX="24078" custLinFactNeighborY="-7242">
        <dgm:presLayoutVars>
          <dgm:chMax val="0"/>
          <dgm:chPref val="0"/>
          <dgm:bulletEnabled val="1"/>
        </dgm:presLayoutVars>
      </dgm:prSet>
      <dgm:spPr/>
    </dgm:pt>
  </dgm:ptLst>
  <dgm:cxnLst>
    <dgm:cxn modelId="{33FFD803-554B-4AEE-B6E3-606BAF0C8B10}" type="presOf" srcId="{F76686FC-1DD5-4382-9ECF-442A8D5E4BC2}" destId="{2BA996DB-9A29-42BE-A447-B8337BDC5B52}" srcOrd="0" destOrd="0" presId="urn:microsoft.com/office/officeart/2008/layout/PictureAccentList"/>
    <dgm:cxn modelId="{F350071E-8C29-4A12-BBB9-12288F953129}" type="presOf" srcId="{BC4B66B5-5535-4913-89FC-B8EF50C23446}" destId="{05C64EDD-65DE-4665-9CAE-E0635DFFDD1B}" srcOrd="0" destOrd="0" presId="urn:microsoft.com/office/officeart/2008/layout/PictureAccentList"/>
    <dgm:cxn modelId="{37070C31-C93E-48C2-BCE9-0C652005B9D8}" srcId="{24341E49-B22E-4ED9-A913-CD5A37086FB1}" destId="{BC4B66B5-5535-4913-89FC-B8EF50C23446}" srcOrd="0" destOrd="0" parTransId="{030D5BD7-0AAD-43C0-8468-A7C1825D8E00}" sibTransId="{8C292F67-EE3A-40C7-98CA-7307E4EE8E01}"/>
    <dgm:cxn modelId="{AD11D93B-D688-4447-AA83-E4EF40D8EFDD}" type="presOf" srcId="{E06614ED-8A51-4B02-8D20-EA2B78BD05DE}" destId="{F9F76CAF-DEBD-4E2F-B8EA-6FC738B6FBD7}" srcOrd="0" destOrd="0" presId="urn:microsoft.com/office/officeart/2008/layout/PictureAccentList"/>
    <dgm:cxn modelId="{4B3D2642-FABC-4E66-975C-DB6DBE643C90}" srcId="{24341E49-B22E-4ED9-A913-CD5A37086FB1}" destId="{E6319454-46AE-4F6F-B8E2-73BDC2DDD520}" srcOrd="1" destOrd="0" parTransId="{8BF76DAD-7AC8-4AC1-9325-EB3240656281}" sibTransId="{ED0629CB-E235-4CC1-919F-FC7B68997B8E}"/>
    <dgm:cxn modelId="{376F3062-7645-4E92-AE8A-538F0494880E}" srcId="{24341E49-B22E-4ED9-A913-CD5A37086FB1}" destId="{CB983736-3DEC-4DF9-AA97-2804BCCF18F4}" srcOrd="2" destOrd="0" parTransId="{E3260CDA-5593-483D-A58D-CC736F7CAC25}" sibTransId="{BCBEDA2D-669D-46E6-9C79-9F9224D0C813}"/>
    <dgm:cxn modelId="{296F5D42-BFA2-4AAC-A4CC-BFFECF1BE47F}" srcId="{24341E49-B22E-4ED9-A913-CD5A37086FB1}" destId="{923E23B1-DB30-41B9-9322-E40F59A0E80D}" srcOrd="5" destOrd="0" parTransId="{0AA2BACB-D8A5-4CA1-93B0-44AE00DFBE9F}" sibTransId="{DFD0B800-DA8D-4D21-8D78-02E99E01F0C1}"/>
    <dgm:cxn modelId="{75048463-9A44-450E-8235-13D24839C8F5}" type="presOf" srcId="{923E23B1-DB30-41B9-9322-E40F59A0E80D}" destId="{F853D5ED-AAAC-43A1-B455-38E32F3FDE72}" srcOrd="0" destOrd="0" presId="urn:microsoft.com/office/officeart/2008/layout/PictureAccentList"/>
    <dgm:cxn modelId="{BCE2EF56-9304-4902-A688-FD0C1A01FD9D}" type="presOf" srcId="{24341E49-B22E-4ED9-A913-CD5A37086FB1}" destId="{BEA1B4C8-FA83-4425-A535-4BEFAEBCC9EA}" srcOrd="0" destOrd="0" presId="urn:microsoft.com/office/officeart/2008/layout/PictureAccentList"/>
    <dgm:cxn modelId="{DF7A118B-500C-4459-B12B-B76B7A2A4267}" type="presOf" srcId="{93390B34-473F-444D-BA47-11DEC5A1E758}" destId="{EC3DA98B-F69B-4D22-9592-A14EB7C00F45}" srcOrd="0" destOrd="0" presId="urn:microsoft.com/office/officeart/2008/layout/PictureAccentList"/>
    <dgm:cxn modelId="{8649C9A7-05F5-47CC-BA95-04135294F199}" srcId="{24341E49-B22E-4ED9-A913-CD5A37086FB1}" destId="{E06614ED-8A51-4B02-8D20-EA2B78BD05DE}" srcOrd="4" destOrd="0" parTransId="{BDA67949-1434-44CC-AAC8-0DD0B02F3B46}" sibTransId="{C713F163-46C5-4AD9-A35F-C6E9358B6F50}"/>
    <dgm:cxn modelId="{B81F6CD4-4B7E-409F-8016-CC4416444E59}" type="presOf" srcId="{E6319454-46AE-4F6F-B8E2-73BDC2DDD520}" destId="{8BCB4A16-AEE2-41BF-A236-891C8B6EDF7E}" srcOrd="0" destOrd="0" presId="urn:microsoft.com/office/officeart/2008/layout/PictureAccentList"/>
    <dgm:cxn modelId="{D2870DE0-8B7A-4F3C-B730-EBBA7FDD3F7B}" srcId="{24341E49-B22E-4ED9-A913-CD5A37086FB1}" destId="{93390B34-473F-444D-BA47-11DEC5A1E758}" srcOrd="3" destOrd="0" parTransId="{FEA45025-2775-4240-ACEB-E35477729EAA}" sibTransId="{30B86085-0E10-40A3-9FF7-93FF2FE7BD93}"/>
    <dgm:cxn modelId="{B20269F6-6CF8-4AF9-83CA-400C5E4FDA62}" srcId="{F76686FC-1DD5-4382-9ECF-442A8D5E4BC2}" destId="{24341E49-B22E-4ED9-A913-CD5A37086FB1}" srcOrd="0" destOrd="0" parTransId="{432DAF81-015A-4CD2-97A4-E96B4A5D3F30}" sibTransId="{4BDB7DC5-2BCD-486D-B157-894F8B04C240}"/>
    <dgm:cxn modelId="{90030CF8-5440-47F4-8294-880B6383CADC}" type="presOf" srcId="{CB983736-3DEC-4DF9-AA97-2804BCCF18F4}" destId="{BC4EE072-75F4-450B-9AAA-ED99919706D4}" srcOrd="0" destOrd="0" presId="urn:microsoft.com/office/officeart/2008/layout/PictureAccentList"/>
    <dgm:cxn modelId="{B6F794EA-DC40-49C1-ADE6-186F70EA0F21}" type="presParOf" srcId="{2BA996DB-9A29-42BE-A447-B8337BDC5B52}" destId="{0B484EFE-1D81-4C37-9223-DF64B18C0A45}" srcOrd="0" destOrd="0" presId="urn:microsoft.com/office/officeart/2008/layout/PictureAccentList"/>
    <dgm:cxn modelId="{B6665756-EA82-4C8B-8A92-395B13E7CEA0}" type="presParOf" srcId="{0B484EFE-1D81-4C37-9223-DF64B18C0A45}" destId="{7F213A96-E37F-432D-86BB-CBE12429754E}" srcOrd="0" destOrd="0" presId="urn:microsoft.com/office/officeart/2008/layout/PictureAccentList"/>
    <dgm:cxn modelId="{F693ACAC-D7CC-476F-8E4C-E454371A2FCB}" type="presParOf" srcId="{7F213A96-E37F-432D-86BB-CBE12429754E}" destId="{BEA1B4C8-FA83-4425-A535-4BEFAEBCC9EA}" srcOrd="0" destOrd="0" presId="urn:microsoft.com/office/officeart/2008/layout/PictureAccentList"/>
    <dgm:cxn modelId="{F5F3D4A2-5E16-4A91-A444-2FD5981A8C19}" type="presParOf" srcId="{0B484EFE-1D81-4C37-9223-DF64B18C0A45}" destId="{56BB8C7B-5327-42B9-A727-D63BED9D2085}" srcOrd="1" destOrd="0" presId="urn:microsoft.com/office/officeart/2008/layout/PictureAccentList"/>
    <dgm:cxn modelId="{27C30A15-CB23-4929-8F1A-2A3AFAACDC6B}" type="presParOf" srcId="{56BB8C7B-5327-42B9-A727-D63BED9D2085}" destId="{E21A9CC5-D831-4C7D-BE10-CF9EB8DB98F0}" srcOrd="0" destOrd="0" presId="urn:microsoft.com/office/officeart/2008/layout/PictureAccentList"/>
    <dgm:cxn modelId="{E7062090-335D-4D3D-B39A-B991B24DFBB2}" type="presParOf" srcId="{E21A9CC5-D831-4C7D-BE10-CF9EB8DB98F0}" destId="{D4FBBDAF-3768-459C-8F8B-6D494BF761B9}" srcOrd="0" destOrd="0" presId="urn:microsoft.com/office/officeart/2008/layout/PictureAccentList"/>
    <dgm:cxn modelId="{A6CC57BE-6B06-46CB-A95A-3AF6F3309298}" type="presParOf" srcId="{E21A9CC5-D831-4C7D-BE10-CF9EB8DB98F0}" destId="{05C64EDD-65DE-4665-9CAE-E0635DFFDD1B}" srcOrd="1" destOrd="0" presId="urn:microsoft.com/office/officeart/2008/layout/PictureAccentList"/>
    <dgm:cxn modelId="{40E5876A-0DD6-462A-A554-3467CE97D6F7}" type="presParOf" srcId="{56BB8C7B-5327-42B9-A727-D63BED9D2085}" destId="{21430E68-6D97-496A-82DC-DE36A0BFDA6B}" srcOrd="1" destOrd="0" presId="urn:microsoft.com/office/officeart/2008/layout/PictureAccentList"/>
    <dgm:cxn modelId="{45C4F5FE-2C9C-4454-A842-A9EFF591C523}" type="presParOf" srcId="{21430E68-6D97-496A-82DC-DE36A0BFDA6B}" destId="{2A3C1167-9BD3-4CA1-8E03-9B7F98998B28}" srcOrd="0" destOrd="0" presId="urn:microsoft.com/office/officeart/2008/layout/PictureAccentList"/>
    <dgm:cxn modelId="{BAE423A7-540C-49C1-A27D-D024E27A2E2C}" type="presParOf" srcId="{21430E68-6D97-496A-82DC-DE36A0BFDA6B}" destId="{8BCB4A16-AEE2-41BF-A236-891C8B6EDF7E}" srcOrd="1" destOrd="0" presId="urn:microsoft.com/office/officeart/2008/layout/PictureAccentList"/>
    <dgm:cxn modelId="{56567C09-6993-4528-AE0B-F9FDAA9F435C}" type="presParOf" srcId="{56BB8C7B-5327-42B9-A727-D63BED9D2085}" destId="{AE03CF4F-7B0A-47BD-BA77-161CB92A4DD2}" srcOrd="2" destOrd="0" presId="urn:microsoft.com/office/officeart/2008/layout/PictureAccentList"/>
    <dgm:cxn modelId="{DF5E0FE3-D736-4E1E-B00B-36641539366D}" type="presParOf" srcId="{AE03CF4F-7B0A-47BD-BA77-161CB92A4DD2}" destId="{00BA0F59-6F45-42C2-9113-706E5AC8FDCC}" srcOrd="0" destOrd="0" presId="urn:microsoft.com/office/officeart/2008/layout/PictureAccentList"/>
    <dgm:cxn modelId="{BC8ED91C-7EEE-415A-9C7D-5B19A51FF8B3}" type="presParOf" srcId="{AE03CF4F-7B0A-47BD-BA77-161CB92A4DD2}" destId="{BC4EE072-75F4-450B-9AAA-ED99919706D4}" srcOrd="1" destOrd="0" presId="urn:microsoft.com/office/officeart/2008/layout/PictureAccentList"/>
    <dgm:cxn modelId="{0C1AE99C-AD46-4848-BA96-F916F2C09891}" type="presParOf" srcId="{56BB8C7B-5327-42B9-A727-D63BED9D2085}" destId="{943FDCCB-E0B6-4CD5-A68A-F02CF0E6C5E0}" srcOrd="3" destOrd="0" presId="urn:microsoft.com/office/officeart/2008/layout/PictureAccentList"/>
    <dgm:cxn modelId="{3F830850-DF12-4CF6-A0B2-B92853C06EA5}" type="presParOf" srcId="{943FDCCB-E0B6-4CD5-A68A-F02CF0E6C5E0}" destId="{0BA04702-8269-42AB-BE40-F3DE0A93159C}" srcOrd="0" destOrd="0" presId="urn:microsoft.com/office/officeart/2008/layout/PictureAccentList"/>
    <dgm:cxn modelId="{4CCE6FC9-D6FF-41DB-B7C3-91464B5C1487}" type="presParOf" srcId="{943FDCCB-E0B6-4CD5-A68A-F02CF0E6C5E0}" destId="{EC3DA98B-F69B-4D22-9592-A14EB7C00F45}" srcOrd="1" destOrd="0" presId="urn:microsoft.com/office/officeart/2008/layout/PictureAccentList"/>
    <dgm:cxn modelId="{E82DC45D-1F88-48F0-A1D2-1DBE5CB440FA}" type="presParOf" srcId="{56BB8C7B-5327-42B9-A727-D63BED9D2085}" destId="{F69A1A4E-3A11-41FB-B557-1C242FADC4B7}" srcOrd="4" destOrd="0" presId="urn:microsoft.com/office/officeart/2008/layout/PictureAccentList"/>
    <dgm:cxn modelId="{9E1A00D1-622E-4D48-85A0-D799C92CDC8C}" type="presParOf" srcId="{F69A1A4E-3A11-41FB-B557-1C242FADC4B7}" destId="{3F5764BC-9C1F-41B2-A479-42512105303F}" srcOrd="0" destOrd="0" presId="urn:microsoft.com/office/officeart/2008/layout/PictureAccentList"/>
    <dgm:cxn modelId="{865DC89A-1D78-4564-B691-88A022129F6E}" type="presParOf" srcId="{F69A1A4E-3A11-41FB-B557-1C242FADC4B7}" destId="{F9F76CAF-DEBD-4E2F-B8EA-6FC738B6FBD7}" srcOrd="1" destOrd="0" presId="urn:microsoft.com/office/officeart/2008/layout/PictureAccentList"/>
    <dgm:cxn modelId="{C2CDCF6A-8597-409F-B746-7B34D69E4FEB}" type="presParOf" srcId="{56BB8C7B-5327-42B9-A727-D63BED9D2085}" destId="{32CE0615-B018-45AD-83F6-363FD9102EB4}" srcOrd="5" destOrd="0" presId="urn:microsoft.com/office/officeart/2008/layout/PictureAccentList"/>
    <dgm:cxn modelId="{E9AE4E43-1CB1-4A11-A482-4C944BF8828C}" type="presParOf" srcId="{32CE0615-B018-45AD-83F6-363FD9102EB4}" destId="{845291B1-FA4C-401E-861A-C0BF40FC8C98}" srcOrd="0" destOrd="0" presId="urn:microsoft.com/office/officeart/2008/layout/PictureAccentList"/>
    <dgm:cxn modelId="{94F70780-51E2-478F-97BF-B8D9D24CB034}" type="presParOf" srcId="{32CE0615-B018-45AD-83F6-363FD9102EB4}" destId="{F853D5ED-AAAC-43A1-B455-38E32F3FDE72}"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1B4C8-FA83-4425-A535-4BEFAEBCC9EA}">
      <dsp:nvSpPr>
        <dsp:cNvPr id="0" name=""/>
        <dsp:cNvSpPr/>
      </dsp:nvSpPr>
      <dsp:spPr>
        <a:xfrm>
          <a:off x="8687" y="9463"/>
          <a:ext cx="9126625" cy="8640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fi-FI" sz="2800" b="1" kern="1200" dirty="0"/>
            <a:t>Eri tyyppistä masennusta:</a:t>
          </a:r>
        </a:p>
      </dsp:txBody>
      <dsp:txXfrm>
        <a:off x="33995" y="34771"/>
        <a:ext cx="9076009" cy="813450"/>
      </dsp:txXfrm>
    </dsp:sp>
    <dsp:sp modelId="{D4FBBDAF-3768-459C-8F8B-6D494BF761B9}">
      <dsp:nvSpPr>
        <dsp:cNvPr id="0" name=""/>
        <dsp:cNvSpPr/>
      </dsp:nvSpPr>
      <dsp:spPr>
        <a:xfrm>
          <a:off x="1331638" y="980726"/>
          <a:ext cx="864066" cy="864066"/>
        </a:xfrm>
        <a:prstGeom prst="roundRect">
          <a:avLst>
            <a:gd name="adj" fmla="val 1667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C64EDD-65DE-4665-9CAE-E0635DFFDD1B}">
      <dsp:nvSpPr>
        <dsp:cNvPr id="0" name=""/>
        <dsp:cNvSpPr/>
      </dsp:nvSpPr>
      <dsp:spPr>
        <a:xfrm>
          <a:off x="2267729" y="980726"/>
          <a:ext cx="6211187" cy="86406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i-FI" sz="1600" b="1" kern="1200" dirty="0"/>
            <a:t>Melankolinen masennus n. 10%</a:t>
          </a:r>
        </a:p>
        <a:p>
          <a:pPr marL="0" lvl="0" indent="0" algn="ctr" defTabSz="711200">
            <a:lnSpc>
              <a:spcPct val="90000"/>
            </a:lnSpc>
            <a:spcBef>
              <a:spcPct val="0"/>
            </a:spcBef>
            <a:spcAft>
              <a:spcPct val="35000"/>
            </a:spcAft>
            <a:buNone/>
          </a:pPr>
          <a:r>
            <a:rPr lang="fi-FI" sz="1400" kern="1200" dirty="0"/>
            <a:t>- Kyvyttömyys tuntea mielihyvää + levottomuus, unettomuus, ruokahaluttomuus</a:t>
          </a:r>
        </a:p>
      </dsp:txBody>
      <dsp:txXfrm>
        <a:off x="2309917" y="1022914"/>
        <a:ext cx="6126811" cy="779690"/>
      </dsp:txXfrm>
    </dsp:sp>
    <dsp:sp modelId="{2A3C1167-9BD3-4CA1-8E03-9B7F98998B28}">
      <dsp:nvSpPr>
        <dsp:cNvPr id="0" name=""/>
        <dsp:cNvSpPr/>
      </dsp:nvSpPr>
      <dsp:spPr>
        <a:xfrm>
          <a:off x="1278139" y="1919595"/>
          <a:ext cx="864066" cy="864066"/>
        </a:xfrm>
        <a:prstGeom prst="roundRect">
          <a:avLst>
            <a:gd name="adj" fmla="val 1667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CB4A16-AEE2-41BF-A236-891C8B6EDF7E}">
      <dsp:nvSpPr>
        <dsp:cNvPr id="0" name=""/>
        <dsp:cNvSpPr/>
      </dsp:nvSpPr>
      <dsp:spPr>
        <a:xfrm>
          <a:off x="2267729" y="1916830"/>
          <a:ext cx="6256906" cy="86406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i-FI" sz="1600" b="1" kern="1200" dirty="0"/>
            <a:t>Vuodenaikamasennus</a:t>
          </a:r>
        </a:p>
        <a:p>
          <a:pPr marL="0" lvl="0" indent="0" algn="ctr" defTabSz="711200">
            <a:lnSpc>
              <a:spcPct val="90000"/>
            </a:lnSpc>
            <a:spcBef>
              <a:spcPct val="0"/>
            </a:spcBef>
            <a:spcAft>
              <a:spcPct val="35000"/>
            </a:spcAft>
            <a:buNone/>
          </a:pPr>
          <a:r>
            <a:rPr lang="fi-FI" sz="1400" kern="1200" dirty="0"/>
            <a:t>- Pimeä &gt; serotoniini &gt; </a:t>
          </a:r>
          <a:r>
            <a:rPr lang="fi-FI" sz="1400" kern="1200" dirty="0" err="1"/>
            <a:t>melatoniini</a:t>
          </a:r>
          <a:endParaRPr lang="fi-FI" sz="1400" kern="1200" dirty="0"/>
        </a:p>
      </dsp:txBody>
      <dsp:txXfrm>
        <a:off x="2309917" y="1959018"/>
        <a:ext cx="6172530" cy="779690"/>
      </dsp:txXfrm>
    </dsp:sp>
    <dsp:sp modelId="{00BA0F59-6F45-42C2-9113-706E5AC8FDCC}">
      <dsp:nvSpPr>
        <dsp:cNvPr id="0" name=""/>
        <dsp:cNvSpPr/>
      </dsp:nvSpPr>
      <dsp:spPr>
        <a:xfrm>
          <a:off x="1285470" y="2853920"/>
          <a:ext cx="864066" cy="864066"/>
        </a:xfrm>
        <a:prstGeom prst="roundRect">
          <a:avLst>
            <a:gd name="adj" fmla="val 1667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4EE072-75F4-450B-9AAA-ED99919706D4}">
      <dsp:nvSpPr>
        <dsp:cNvPr id="0" name=""/>
        <dsp:cNvSpPr/>
      </dsp:nvSpPr>
      <dsp:spPr>
        <a:xfrm>
          <a:off x="2267729" y="2852935"/>
          <a:ext cx="6385990" cy="86406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fi-FI" sz="1600" kern="1200" dirty="0"/>
        </a:p>
        <a:p>
          <a:pPr marL="0" lvl="0" indent="0" algn="ctr" defTabSz="711200">
            <a:lnSpc>
              <a:spcPct val="90000"/>
            </a:lnSpc>
            <a:spcBef>
              <a:spcPct val="0"/>
            </a:spcBef>
            <a:spcAft>
              <a:spcPct val="35000"/>
            </a:spcAft>
            <a:buNone/>
          </a:pPr>
          <a:r>
            <a:rPr lang="fi-FI" sz="1600" b="1" kern="1200" dirty="0" err="1"/>
            <a:t>Dystymia</a:t>
          </a:r>
          <a:endParaRPr lang="fi-FI" sz="1600" b="1" kern="1200" dirty="0"/>
        </a:p>
        <a:p>
          <a:pPr marL="0" lvl="0" indent="0" algn="ctr" defTabSz="711200">
            <a:lnSpc>
              <a:spcPct val="90000"/>
            </a:lnSpc>
            <a:spcBef>
              <a:spcPct val="0"/>
            </a:spcBef>
            <a:spcAft>
              <a:spcPct val="35000"/>
            </a:spcAft>
            <a:buNone/>
          </a:pPr>
          <a:r>
            <a:rPr lang="fi-FI" sz="1400" kern="1200" dirty="0"/>
            <a:t>- Pitkäaikainen (yli 2v.) alentunut mieliala, usein nuoruudessa</a:t>
          </a:r>
        </a:p>
        <a:p>
          <a:pPr marL="0" lvl="0" indent="0" algn="ctr" defTabSz="711200">
            <a:lnSpc>
              <a:spcPct val="90000"/>
            </a:lnSpc>
            <a:spcBef>
              <a:spcPct val="0"/>
            </a:spcBef>
            <a:spcAft>
              <a:spcPct val="35000"/>
            </a:spcAft>
            <a:buNone/>
          </a:pPr>
          <a:r>
            <a:rPr lang="fi-FI" sz="1400" kern="1200" dirty="0"/>
            <a:t>- Riski  vakavan masennuksen jaksoihin</a:t>
          </a:r>
        </a:p>
        <a:p>
          <a:pPr marL="0" lvl="0" indent="0" algn="ctr" defTabSz="711200">
            <a:lnSpc>
              <a:spcPct val="90000"/>
            </a:lnSpc>
            <a:spcBef>
              <a:spcPct val="0"/>
            </a:spcBef>
            <a:spcAft>
              <a:spcPct val="35000"/>
            </a:spcAft>
            <a:buNone/>
          </a:pPr>
          <a:endParaRPr lang="fi-FI" sz="1600" kern="1200" dirty="0"/>
        </a:p>
      </dsp:txBody>
      <dsp:txXfrm>
        <a:off x="2309917" y="2895123"/>
        <a:ext cx="6301614" cy="779690"/>
      </dsp:txXfrm>
    </dsp:sp>
    <dsp:sp modelId="{0BA04702-8269-42AB-BE40-F3DE0A93159C}">
      <dsp:nvSpPr>
        <dsp:cNvPr id="0" name=""/>
        <dsp:cNvSpPr/>
      </dsp:nvSpPr>
      <dsp:spPr>
        <a:xfrm>
          <a:off x="1279170" y="3861050"/>
          <a:ext cx="864066" cy="864066"/>
        </a:xfrm>
        <a:prstGeom prst="roundRect">
          <a:avLst>
            <a:gd name="adj" fmla="val 1667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3DA98B-F69B-4D22-9592-A14EB7C00F45}">
      <dsp:nvSpPr>
        <dsp:cNvPr id="0" name=""/>
        <dsp:cNvSpPr/>
      </dsp:nvSpPr>
      <dsp:spPr>
        <a:xfrm>
          <a:off x="2267729" y="3861050"/>
          <a:ext cx="6372184" cy="86406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i-FI" sz="1600" b="1" kern="1200" dirty="0"/>
            <a:t>Psykoottinen masennus</a:t>
          </a:r>
        </a:p>
        <a:p>
          <a:pPr marL="0" lvl="0" indent="0" algn="ctr" defTabSz="711200">
            <a:lnSpc>
              <a:spcPct val="90000"/>
            </a:lnSpc>
            <a:spcBef>
              <a:spcPct val="0"/>
            </a:spcBef>
            <a:spcAft>
              <a:spcPct val="35000"/>
            </a:spcAft>
            <a:buNone/>
          </a:pPr>
          <a:r>
            <a:rPr lang="fi-FI" sz="1400" kern="1200" dirty="0"/>
            <a:t>- Vaikeat oireet +  harhaluuloisuus, aistiharhat</a:t>
          </a:r>
        </a:p>
      </dsp:txBody>
      <dsp:txXfrm>
        <a:off x="2309917" y="3903238"/>
        <a:ext cx="6287808" cy="779690"/>
      </dsp:txXfrm>
    </dsp:sp>
    <dsp:sp modelId="{3F5764BC-9C1F-41B2-A479-42512105303F}">
      <dsp:nvSpPr>
        <dsp:cNvPr id="0" name=""/>
        <dsp:cNvSpPr/>
      </dsp:nvSpPr>
      <dsp:spPr>
        <a:xfrm>
          <a:off x="1259632" y="4797154"/>
          <a:ext cx="864066" cy="864066"/>
        </a:xfrm>
        <a:prstGeom prst="roundRect">
          <a:avLst>
            <a:gd name="adj" fmla="val 16670"/>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F76CAF-DEBD-4E2F-B8EA-6FC738B6FBD7}">
      <dsp:nvSpPr>
        <dsp:cNvPr id="0" name=""/>
        <dsp:cNvSpPr/>
      </dsp:nvSpPr>
      <dsp:spPr>
        <a:xfrm>
          <a:off x="2267729" y="4797154"/>
          <a:ext cx="6332614" cy="86406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i-FI" sz="1600" b="1" kern="1200" dirty="0"/>
            <a:t>Kaksisuuntainen mielialahäiriö</a:t>
          </a:r>
        </a:p>
        <a:p>
          <a:pPr marL="0" lvl="0" indent="0" algn="ctr" defTabSz="711200">
            <a:lnSpc>
              <a:spcPct val="90000"/>
            </a:lnSpc>
            <a:spcBef>
              <a:spcPct val="0"/>
            </a:spcBef>
            <a:spcAft>
              <a:spcPct val="35000"/>
            </a:spcAft>
            <a:buNone/>
          </a:pPr>
          <a:r>
            <a:rPr lang="fi-FI" sz="1400" kern="1200" dirty="0"/>
            <a:t>- Mielialojen vaihtelu maanisesta masennukseen</a:t>
          </a:r>
        </a:p>
      </dsp:txBody>
      <dsp:txXfrm>
        <a:off x="2309917" y="4839342"/>
        <a:ext cx="6248238" cy="779690"/>
      </dsp:txXfrm>
    </dsp:sp>
    <dsp:sp modelId="{845291B1-FA4C-401E-861A-C0BF40FC8C98}">
      <dsp:nvSpPr>
        <dsp:cNvPr id="0" name=""/>
        <dsp:cNvSpPr/>
      </dsp:nvSpPr>
      <dsp:spPr>
        <a:xfrm>
          <a:off x="1259631" y="5805261"/>
          <a:ext cx="864066" cy="864066"/>
        </a:xfrm>
        <a:prstGeom prst="roundRect">
          <a:avLst>
            <a:gd name="adj" fmla="val 16670"/>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53D5ED-AAAC-43A1-B455-38E32F3FDE72}">
      <dsp:nvSpPr>
        <dsp:cNvPr id="0" name=""/>
        <dsp:cNvSpPr/>
      </dsp:nvSpPr>
      <dsp:spPr>
        <a:xfrm>
          <a:off x="2267729" y="5805261"/>
          <a:ext cx="6425070" cy="86406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i-FI" sz="1600" b="1" kern="1200" dirty="0"/>
            <a:t>Synnytyksen jälkeinen masennus</a:t>
          </a:r>
        </a:p>
        <a:p>
          <a:pPr marL="0" lvl="0" indent="0" algn="ctr" defTabSz="711200">
            <a:lnSpc>
              <a:spcPct val="90000"/>
            </a:lnSpc>
            <a:spcBef>
              <a:spcPct val="0"/>
            </a:spcBef>
            <a:spcAft>
              <a:spcPct val="35000"/>
            </a:spcAft>
            <a:buNone/>
          </a:pPr>
          <a:r>
            <a:rPr lang="fi-FI" sz="1400" kern="1200" dirty="0"/>
            <a:t>- Lievänä yleistä ja hyvä ennuste</a:t>
          </a:r>
        </a:p>
        <a:p>
          <a:pPr marL="0" lvl="0" indent="0" algn="ctr" defTabSz="711200">
            <a:lnSpc>
              <a:spcPct val="90000"/>
            </a:lnSpc>
            <a:spcBef>
              <a:spcPct val="0"/>
            </a:spcBef>
            <a:spcAft>
              <a:spcPct val="35000"/>
            </a:spcAft>
            <a:buNone/>
          </a:pPr>
          <a:r>
            <a:rPr lang="fi-FI" sz="1400" kern="1200" dirty="0"/>
            <a:t> &gt; &lt; keskivaikea tai vakava masennus</a:t>
          </a:r>
        </a:p>
      </dsp:txBody>
      <dsp:txXfrm>
        <a:off x="2309917" y="5847449"/>
        <a:ext cx="6340694" cy="77969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C6CA160E-F684-4D85-A1D7-CE34341DEF97}" type="datetimeFigureOut">
              <a:rPr lang="fi-FI" smtClean="0"/>
              <a:t>7.3.2018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FB1DEE6-E070-4D29-9C0A-595FE76658B3}" type="slidenum">
              <a:rPr lang="fi-FI" smtClean="0"/>
              <a:t>‹#›</a:t>
            </a:fld>
            <a:endParaRPr lang="fi-FI"/>
          </a:p>
        </p:txBody>
      </p:sp>
    </p:spTree>
    <p:extLst>
      <p:ext uri="{BB962C8B-B14F-4D97-AF65-F5344CB8AC3E}">
        <p14:creationId xmlns:p14="http://schemas.microsoft.com/office/powerpoint/2010/main" val="1655862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C6CA160E-F684-4D85-A1D7-CE34341DEF97}" type="datetimeFigureOut">
              <a:rPr lang="fi-FI" smtClean="0"/>
              <a:t>7.3.2018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FB1DEE6-E070-4D29-9C0A-595FE76658B3}" type="slidenum">
              <a:rPr lang="fi-FI" smtClean="0"/>
              <a:t>‹#›</a:t>
            </a:fld>
            <a:endParaRPr lang="fi-FI"/>
          </a:p>
        </p:txBody>
      </p:sp>
    </p:spTree>
    <p:extLst>
      <p:ext uri="{BB962C8B-B14F-4D97-AF65-F5344CB8AC3E}">
        <p14:creationId xmlns:p14="http://schemas.microsoft.com/office/powerpoint/2010/main" val="88196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C6CA160E-F684-4D85-A1D7-CE34341DEF97}" type="datetimeFigureOut">
              <a:rPr lang="fi-FI" smtClean="0"/>
              <a:t>7.3.2018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FB1DEE6-E070-4D29-9C0A-595FE76658B3}" type="slidenum">
              <a:rPr lang="fi-FI" smtClean="0"/>
              <a:t>‹#›</a:t>
            </a:fld>
            <a:endParaRPr lang="fi-FI"/>
          </a:p>
        </p:txBody>
      </p:sp>
    </p:spTree>
    <p:extLst>
      <p:ext uri="{BB962C8B-B14F-4D97-AF65-F5344CB8AC3E}">
        <p14:creationId xmlns:p14="http://schemas.microsoft.com/office/powerpoint/2010/main" val="126492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C6CA160E-F684-4D85-A1D7-CE34341DEF97}" type="datetimeFigureOut">
              <a:rPr lang="fi-FI" smtClean="0"/>
              <a:t>7.3.2018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FB1DEE6-E070-4D29-9C0A-595FE76658B3}" type="slidenum">
              <a:rPr lang="fi-FI" smtClean="0"/>
              <a:t>‹#›</a:t>
            </a:fld>
            <a:endParaRPr lang="fi-FI"/>
          </a:p>
        </p:txBody>
      </p:sp>
    </p:spTree>
    <p:extLst>
      <p:ext uri="{BB962C8B-B14F-4D97-AF65-F5344CB8AC3E}">
        <p14:creationId xmlns:p14="http://schemas.microsoft.com/office/powerpoint/2010/main" val="25910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C6CA160E-F684-4D85-A1D7-CE34341DEF97}" type="datetimeFigureOut">
              <a:rPr lang="fi-FI" smtClean="0"/>
              <a:t>7.3.2018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FB1DEE6-E070-4D29-9C0A-595FE76658B3}" type="slidenum">
              <a:rPr lang="fi-FI" smtClean="0"/>
              <a:t>‹#›</a:t>
            </a:fld>
            <a:endParaRPr lang="fi-FI"/>
          </a:p>
        </p:txBody>
      </p:sp>
    </p:spTree>
    <p:extLst>
      <p:ext uri="{BB962C8B-B14F-4D97-AF65-F5344CB8AC3E}">
        <p14:creationId xmlns:p14="http://schemas.microsoft.com/office/powerpoint/2010/main" val="107088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C6CA160E-F684-4D85-A1D7-CE34341DEF97}" type="datetimeFigureOut">
              <a:rPr lang="fi-FI" smtClean="0"/>
              <a:t>7.3.2018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1FB1DEE6-E070-4D29-9C0A-595FE76658B3}" type="slidenum">
              <a:rPr lang="fi-FI" smtClean="0"/>
              <a:t>‹#›</a:t>
            </a:fld>
            <a:endParaRPr lang="fi-FI"/>
          </a:p>
        </p:txBody>
      </p:sp>
    </p:spTree>
    <p:extLst>
      <p:ext uri="{BB962C8B-B14F-4D97-AF65-F5344CB8AC3E}">
        <p14:creationId xmlns:p14="http://schemas.microsoft.com/office/powerpoint/2010/main" val="4130139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C6CA160E-F684-4D85-A1D7-CE34341DEF97}" type="datetimeFigureOut">
              <a:rPr lang="fi-FI" smtClean="0"/>
              <a:t>7.3.2018</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1FB1DEE6-E070-4D29-9C0A-595FE76658B3}" type="slidenum">
              <a:rPr lang="fi-FI" smtClean="0"/>
              <a:t>‹#›</a:t>
            </a:fld>
            <a:endParaRPr lang="fi-FI"/>
          </a:p>
        </p:txBody>
      </p:sp>
    </p:spTree>
    <p:extLst>
      <p:ext uri="{BB962C8B-B14F-4D97-AF65-F5344CB8AC3E}">
        <p14:creationId xmlns:p14="http://schemas.microsoft.com/office/powerpoint/2010/main" val="2427557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C6CA160E-F684-4D85-A1D7-CE34341DEF97}" type="datetimeFigureOut">
              <a:rPr lang="fi-FI" smtClean="0"/>
              <a:t>7.3.2018</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1FB1DEE6-E070-4D29-9C0A-595FE76658B3}" type="slidenum">
              <a:rPr lang="fi-FI" smtClean="0"/>
              <a:t>‹#›</a:t>
            </a:fld>
            <a:endParaRPr lang="fi-FI"/>
          </a:p>
        </p:txBody>
      </p:sp>
    </p:spTree>
    <p:extLst>
      <p:ext uri="{BB962C8B-B14F-4D97-AF65-F5344CB8AC3E}">
        <p14:creationId xmlns:p14="http://schemas.microsoft.com/office/powerpoint/2010/main" val="3245033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C6CA160E-F684-4D85-A1D7-CE34341DEF97}" type="datetimeFigureOut">
              <a:rPr lang="fi-FI" smtClean="0"/>
              <a:t>7.3.2018</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1FB1DEE6-E070-4D29-9C0A-595FE76658B3}" type="slidenum">
              <a:rPr lang="fi-FI" smtClean="0"/>
              <a:t>‹#›</a:t>
            </a:fld>
            <a:endParaRPr lang="fi-FI"/>
          </a:p>
        </p:txBody>
      </p:sp>
    </p:spTree>
    <p:extLst>
      <p:ext uri="{BB962C8B-B14F-4D97-AF65-F5344CB8AC3E}">
        <p14:creationId xmlns:p14="http://schemas.microsoft.com/office/powerpoint/2010/main" val="3473102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C6CA160E-F684-4D85-A1D7-CE34341DEF97}" type="datetimeFigureOut">
              <a:rPr lang="fi-FI" smtClean="0"/>
              <a:t>7.3.2018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1FB1DEE6-E070-4D29-9C0A-595FE76658B3}" type="slidenum">
              <a:rPr lang="fi-FI" smtClean="0"/>
              <a:t>‹#›</a:t>
            </a:fld>
            <a:endParaRPr lang="fi-FI"/>
          </a:p>
        </p:txBody>
      </p:sp>
    </p:spTree>
    <p:extLst>
      <p:ext uri="{BB962C8B-B14F-4D97-AF65-F5344CB8AC3E}">
        <p14:creationId xmlns:p14="http://schemas.microsoft.com/office/powerpoint/2010/main" val="92600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C6CA160E-F684-4D85-A1D7-CE34341DEF97}" type="datetimeFigureOut">
              <a:rPr lang="fi-FI" smtClean="0"/>
              <a:t>7.3.2018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1FB1DEE6-E070-4D29-9C0A-595FE76658B3}" type="slidenum">
              <a:rPr lang="fi-FI" smtClean="0"/>
              <a:t>‹#›</a:t>
            </a:fld>
            <a:endParaRPr lang="fi-FI"/>
          </a:p>
        </p:txBody>
      </p:sp>
    </p:spTree>
    <p:extLst>
      <p:ext uri="{BB962C8B-B14F-4D97-AF65-F5344CB8AC3E}">
        <p14:creationId xmlns:p14="http://schemas.microsoft.com/office/powerpoint/2010/main" val="270218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CA160E-F684-4D85-A1D7-CE34341DEF97}" type="datetimeFigureOut">
              <a:rPr lang="fi-FI" smtClean="0"/>
              <a:t>7.3.2018</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1DEE6-E070-4D29-9C0A-595FE76658B3}" type="slidenum">
              <a:rPr lang="fi-FI" smtClean="0"/>
              <a:t>‹#›</a:t>
            </a:fld>
            <a:endParaRPr lang="fi-FI"/>
          </a:p>
        </p:txBody>
      </p:sp>
    </p:spTree>
    <p:extLst>
      <p:ext uri="{BB962C8B-B14F-4D97-AF65-F5344CB8AC3E}">
        <p14:creationId xmlns:p14="http://schemas.microsoft.com/office/powerpoint/2010/main" val="176864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4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5920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5" y="23363"/>
            <a:ext cx="5868303" cy="31409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2338" y="3284984"/>
            <a:ext cx="6221662"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753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3"/>
            <a:ext cx="9144000" cy="6865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569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3"/>
            <a:ext cx="9144000" cy="6865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229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0"/>
            <a:ext cx="9144000" cy="1143000"/>
          </a:xfrm>
          <a:solidFill>
            <a:schemeClr val="accent4">
              <a:lumMod val="60000"/>
              <a:lumOff val="40000"/>
            </a:schemeClr>
          </a:solidFill>
        </p:spPr>
        <p:txBody>
          <a:bodyPr>
            <a:normAutofit/>
          </a:bodyPr>
          <a:lstStyle/>
          <a:p>
            <a:r>
              <a:rPr lang="fi-FI" sz="3600" b="1" dirty="0"/>
              <a:t>Masennus; </a:t>
            </a:r>
            <a:br>
              <a:rPr lang="fi-FI" sz="3200" dirty="0"/>
            </a:br>
            <a:r>
              <a:rPr lang="fi-FI" sz="2400" dirty="0"/>
              <a:t>masentunut mieliala </a:t>
            </a:r>
            <a:r>
              <a:rPr lang="fi-FI" sz="2400" dirty="0">
                <a:sym typeface="Wingdings" panose="05000000000000000000" pitchFamily="2" charset="2"/>
              </a:rPr>
              <a:t>d</a:t>
            </a:r>
            <a:r>
              <a:rPr lang="fi-FI" sz="2400" dirty="0"/>
              <a:t>epressio (</a:t>
            </a:r>
            <a:r>
              <a:rPr lang="fi-FI" sz="2400" dirty="0" err="1"/>
              <a:t>väh</a:t>
            </a:r>
            <a:r>
              <a:rPr lang="fi-FI" sz="2400" dirty="0"/>
              <a:t>. 2 vko)</a:t>
            </a:r>
          </a:p>
        </p:txBody>
      </p:sp>
      <p:sp>
        <p:nvSpPr>
          <p:cNvPr id="3" name="Sisällön paikkamerkki 2"/>
          <p:cNvSpPr>
            <a:spLocks noGrp="1"/>
          </p:cNvSpPr>
          <p:nvPr>
            <p:ph idx="1"/>
          </p:nvPr>
        </p:nvSpPr>
        <p:spPr>
          <a:xfrm>
            <a:off x="0" y="1143000"/>
            <a:ext cx="9144000" cy="5715000"/>
          </a:xfrm>
          <a:solidFill>
            <a:schemeClr val="accent4">
              <a:lumMod val="40000"/>
              <a:lumOff val="60000"/>
            </a:schemeClr>
          </a:solidFill>
        </p:spPr>
        <p:txBody>
          <a:bodyPr>
            <a:normAutofit/>
          </a:bodyPr>
          <a:lstStyle/>
          <a:p>
            <a:endParaRPr lang="fi-FI" sz="2400" dirty="0"/>
          </a:p>
          <a:p>
            <a:r>
              <a:rPr lang="fi-FI" sz="2400" dirty="0"/>
              <a:t>”Kansantauti” - joka 5. sairastuu</a:t>
            </a:r>
          </a:p>
          <a:p>
            <a:r>
              <a:rPr lang="fi-FI" sz="2400" dirty="0"/>
              <a:t>Naisilla yleisempää</a:t>
            </a:r>
          </a:p>
          <a:p>
            <a:r>
              <a:rPr lang="fi-FI" sz="2400" dirty="0"/>
              <a:t>Tällä hetkellä 250 000 kärsii oireista</a:t>
            </a:r>
          </a:p>
          <a:p>
            <a:pPr lvl="0"/>
            <a:r>
              <a:rPr lang="fi-FI" sz="2400" dirty="0">
                <a:solidFill>
                  <a:prstClr val="black"/>
                </a:solidFill>
              </a:rPr>
              <a:t>Keskeinen työkyvyttömyyden syy</a:t>
            </a:r>
          </a:p>
          <a:p>
            <a:pPr lvl="0"/>
            <a:r>
              <a:rPr lang="fi-FI" sz="2400" dirty="0">
                <a:solidFill>
                  <a:prstClr val="black"/>
                </a:solidFill>
              </a:rPr>
              <a:t>Kohonnut itsemurhan riski</a:t>
            </a:r>
          </a:p>
          <a:p>
            <a:pPr lvl="0"/>
            <a:r>
              <a:rPr lang="fi-FI" sz="2400" dirty="0">
                <a:solidFill>
                  <a:prstClr val="black"/>
                </a:solidFill>
              </a:rPr>
              <a:t>Psyykkinen &amp; somaattinen sairaus</a:t>
            </a:r>
          </a:p>
          <a:p>
            <a:pPr lvl="0"/>
            <a:r>
              <a:rPr lang="fi-FI" sz="2400" dirty="0">
                <a:solidFill>
                  <a:prstClr val="black"/>
                </a:solidFill>
              </a:rPr>
              <a:t>Perinnöllinen alttius + persoonallisuus + ympäristötekijät + elämänkokemukset</a:t>
            </a:r>
          </a:p>
          <a:p>
            <a:pPr lvl="0"/>
            <a:r>
              <a:rPr lang="fi-FI" sz="2400" dirty="0">
                <a:solidFill>
                  <a:prstClr val="black"/>
                </a:solidFill>
              </a:rPr>
              <a:t>Sairaus lisää riskiä masennusoireisiin</a:t>
            </a:r>
            <a:endParaRPr lang="fi-FI" sz="2400" dirty="0"/>
          </a:p>
          <a:p>
            <a:r>
              <a:rPr lang="fi-FI" sz="2400" dirty="0"/>
              <a:t>Varhain aloitettu, hyvä hoito &gt; toipuminen</a:t>
            </a:r>
          </a:p>
          <a:p>
            <a:pPr lvl="0"/>
            <a:r>
              <a:rPr lang="fi-FI" sz="2400" dirty="0">
                <a:solidFill>
                  <a:prstClr val="black"/>
                </a:solidFill>
              </a:rPr>
              <a:t>Taipumus uusiutua</a:t>
            </a:r>
            <a:endParaRPr lang="fi-FI" sz="2400" dirty="0"/>
          </a:p>
          <a:p>
            <a:endParaRPr lang="fi-FI" dirty="0"/>
          </a:p>
        </p:txBody>
      </p:sp>
    </p:spTree>
    <p:extLst>
      <p:ext uri="{BB962C8B-B14F-4D97-AF65-F5344CB8AC3E}">
        <p14:creationId xmlns:p14="http://schemas.microsoft.com/office/powerpoint/2010/main" val="137427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kuva 1"/>
          <p:cNvGraphicFramePr/>
          <p:nvPr>
            <p:extLst>
              <p:ext uri="{D42A27DB-BD31-4B8C-83A1-F6EECF244321}">
                <p14:modId xmlns:p14="http://schemas.microsoft.com/office/powerpoint/2010/main" val="2002224081"/>
              </p:ext>
            </p:extLst>
          </p:nvPr>
        </p:nvGraphicFramePr>
        <p:xfrm>
          <a:off x="0" y="0"/>
          <a:ext cx="9144000"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892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0"/>
            <a:ext cx="9144000" cy="908720"/>
          </a:xfrm>
          <a:solidFill>
            <a:schemeClr val="accent4">
              <a:lumMod val="60000"/>
              <a:lumOff val="40000"/>
            </a:schemeClr>
          </a:solidFill>
        </p:spPr>
        <p:txBody>
          <a:bodyPr>
            <a:normAutofit/>
          </a:bodyPr>
          <a:lstStyle/>
          <a:p>
            <a:r>
              <a:rPr lang="fi-FI" sz="2400" dirty="0" err="1"/>
              <a:t>Biologis</a:t>
            </a:r>
            <a:r>
              <a:rPr lang="fi-FI" sz="2400" dirty="0"/>
              <a:t>-psykologinen sairaus </a:t>
            </a:r>
            <a:br>
              <a:rPr lang="fi-FI" sz="2400" b="1" dirty="0"/>
            </a:br>
            <a:r>
              <a:rPr lang="fi-FI" sz="2400" b="1" dirty="0"/>
              <a:t>– mikä masennuksessa vaikuttaa?</a:t>
            </a:r>
          </a:p>
        </p:txBody>
      </p:sp>
      <p:sp>
        <p:nvSpPr>
          <p:cNvPr id="3" name="Sisällön paikkamerkki 2"/>
          <p:cNvSpPr>
            <a:spLocks noGrp="1"/>
          </p:cNvSpPr>
          <p:nvPr>
            <p:ph idx="1"/>
          </p:nvPr>
        </p:nvSpPr>
        <p:spPr>
          <a:xfrm>
            <a:off x="-15656" y="908720"/>
            <a:ext cx="9144000" cy="5949280"/>
          </a:xfrm>
          <a:solidFill>
            <a:schemeClr val="accent4">
              <a:lumMod val="40000"/>
              <a:lumOff val="60000"/>
            </a:schemeClr>
          </a:solidFill>
        </p:spPr>
        <p:txBody>
          <a:bodyPr>
            <a:noAutofit/>
          </a:bodyPr>
          <a:lstStyle/>
          <a:p>
            <a:pPr>
              <a:buAutoNum type="arabicPeriod"/>
            </a:pPr>
            <a:r>
              <a:rPr lang="fi-FI" sz="1800" b="1" dirty="0"/>
              <a:t>Stressi</a:t>
            </a:r>
          </a:p>
          <a:p>
            <a:pPr marL="0" indent="0">
              <a:buNone/>
            </a:pPr>
            <a:r>
              <a:rPr lang="fi-FI" sz="1600" dirty="0"/>
              <a:t>Lisämunuainen ylikierroksilla </a:t>
            </a:r>
            <a:r>
              <a:rPr lang="fi-FI" sz="1600" dirty="0">
                <a:sym typeface="Wingdings" panose="05000000000000000000" pitchFamily="2" charset="2"/>
              </a:rPr>
              <a:t>&gt; stressihormonit (erit. </a:t>
            </a:r>
            <a:r>
              <a:rPr lang="fi-FI" sz="1600" dirty="0" err="1">
                <a:sym typeface="Wingdings" panose="05000000000000000000" pitchFamily="2" charset="2"/>
              </a:rPr>
              <a:t>kortisoli</a:t>
            </a:r>
            <a:r>
              <a:rPr lang="fi-FI" sz="1600" dirty="0">
                <a:sym typeface="Wingdings" panose="05000000000000000000" pitchFamily="2" charset="2"/>
              </a:rPr>
              <a:t>)  hermoverkkovauriot</a:t>
            </a:r>
          </a:p>
          <a:p>
            <a:pPr marL="0" indent="0">
              <a:buNone/>
            </a:pPr>
            <a:endParaRPr lang="fi-FI" sz="1600" dirty="0">
              <a:sym typeface="Wingdings" panose="05000000000000000000" pitchFamily="2" charset="2"/>
            </a:endParaRPr>
          </a:p>
          <a:p>
            <a:pPr marL="0" indent="0">
              <a:buNone/>
            </a:pPr>
            <a:r>
              <a:rPr lang="fi-FI" sz="1800" b="1" dirty="0">
                <a:sym typeface="Wingdings" panose="05000000000000000000" pitchFamily="2" charset="2"/>
              </a:rPr>
              <a:t>2. Aivojen aineenvaihdunta</a:t>
            </a:r>
          </a:p>
          <a:p>
            <a:pPr>
              <a:buFontTx/>
              <a:buChar char="-"/>
            </a:pPr>
            <a:r>
              <a:rPr lang="fi-FI" sz="1600" dirty="0" err="1">
                <a:sym typeface="Wingdings" panose="05000000000000000000" pitchFamily="2" charset="2"/>
              </a:rPr>
              <a:t>Limbisen</a:t>
            </a:r>
            <a:r>
              <a:rPr lang="fi-FI" sz="1600" dirty="0">
                <a:sym typeface="Wingdings" panose="05000000000000000000" pitchFamily="2" charset="2"/>
              </a:rPr>
              <a:t> alueen (mm. mantelitumake) aineenvaihdunta vilkasta</a:t>
            </a:r>
          </a:p>
          <a:p>
            <a:pPr>
              <a:buFontTx/>
              <a:buChar char="-"/>
            </a:pPr>
            <a:r>
              <a:rPr lang="fi-FI" sz="1600" dirty="0">
                <a:sym typeface="Wingdings" panose="05000000000000000000" pitchFamily="2" charset="2"/>
              </a:rPr>
              <a:t>Aivokuoren aineenvaihdunta vaimentunutta &gt; tunteiden säätely</a:t>
            </a:r>
          </a:p>
          <a:p>
            <a:pPr>
              <a:buFont typeface="Wingdings" panose="05000000000000000000" pitchFamily="2" charset="2"/>
              <a:buChar char="à"/>
            </a:pPr>
            <a:r>
              <a:rPr lang="fi-FI" sz="1600" dirty="0">
                <a:sym typeface="Wingdings" panose="05000000000000000000" pitchFamily="2" charset="2"/>
              </a:rPr>
              <a:t>Reagoidaan herkästi tunneärsykkeisiin</a:t>
            </a:r>
          </a:p>
          <a:p>
            <a:pPr>
              <a:buFontTx/>
              <a:buChar char="-"/>
            </a:pPr>
            <a:r>
              <a:rPr lang="fi-FI" sz="1600" dirty="0">
                <a:sym typeface="Wingdings" panose="05000000000000000000" pitchFamily="2" charset="2"/>
              </a:rPr>
              <a:t>Välittäjäaineiden epätasapaino; mielialaa ylläpitävät ja kipua estävät aineet vähenevät</a:t>
            </a:r>
          </a:p>
          <a:p>
            <a:pPr>
              <a:buFont typeface="Wingdings" panose="05000000000000000000" pitchFamily="2" charset="2"/>
              <a:buChar char="à"/>
            </a:pPr>
            <a:r>
              <a:rPr lang="fi-FI" sz="1600" dirty="0">
                <a:sym typeface="Wingdings" panose="05000000000000000000" pitchFamily="2" charset="2"/>
              </a:rPr>
              <a:t>Kipukynnys madaltuu</a:t>
            </a:r>
          </a:p>
          <a:p>
            <a:pPr marL="0" indent="0">
              <a:buNone/>
            </a:pPr>
            <a:endParaRPr lang="fi-FI" sz="1800" b="1" dirty="0">
              <a:sym typeface="Wingdings" panose="05000000000000000000" pitchFamily="2" charset="2"/>
            </a:endParaRPr>
          </a:p>
          <a:p>
            <a:pPr marL="0" indent="0">
              <a:buNone/>
            </a:pPr>
            <a:r>
              <a:rPr lang="fi-FI" sz="1800" b="1" dirty="0">
                <a:sym typeface="Wingdings" panose="05000000000000000000" pitchFamily="2" charset="2"/>
              </a:rPr>
              <a:t>3. Hermoverkon sairaustila</a:t>
            </a:r>
          </a:p>
          <a:p>
            <a:pPr>
              <a:buFontTx/>
              <a:buChar char="-"/>
            </a:pPr>
            <a:r>
              <a:rPr lang="fi-FI" sz="1600" dirty="0">
                <a:sym typeface="Wingdings" panose="05000000000000000000" pitchFamily="2" charset="2"/>
              </a:rPr>
              <a:t>Hermokasvutekijöiden aktiivisuus laskee &gt; hermoverkot harvenevat, yhteydet vähenevät</a:t>
            </a:r>
          </a:p>
          <a:p>
            <a:pPr>
              <a:buFont typeface="Wingdings" panose="05000000000000000000" pitchFamily="2" charset="2"/>
              <a:buChar char="à"/>
            </a:pPr>
            <a:r>
              <a:rPr lang="fi-FI" sz="1600" dirty="0" err="1">
                <a:sym typeface="Wingdings" panose="05000000000000000000" pitchFamily="2" charset="2"/>
              </a:rPr>
              <a:t>Hippokampuksen</a:t>
            </a:r>
            <a:r>
              <a:rPr lang="fi-FI" sz="1600" dirty="0">
                <a:sym typeface="Wingdings" panose="05000000000000000000" pitchFamily="2" charset="2"/>
              </a:rPr>
              <a:t> tilavuus pienenee (muisti, oppiminen)</a:t>
            </a:r>
          </a:p>
          <a:p>
            <a:pPr marL="0" indent="0">
              <a:buNone/>
            </a:pPr>
            <a:endParaRPr lang="fi-FI" sz="1600" dirty="0">
              <a:sym typeface="Wingdings" panose="05000000000000000000" pitchFamily="2" charset="2"/>
            </a:endParaRPr>
          </a:p>
          <a:p>
            <a:pPr marL="0" indent="0">
              <a:buNone/>
            </a:pPr>
            <a:r>
              <a:rPr lang="fi-FI" sz="1800" b="1" dirty="0">
                <a:sym typeface="Wingdings" panose="05000000000000000000" pitchFamily="2" charset="2"/>
              </a:rPr>
              <a:t>4. Tulehdus</a:t>
            </a:r>
            <a:r>
              <a:rPr lang="fi-FI" sz="1600" dirty="0">
                <a:sym typeface="Wingdings" panose="05000000000000000000" pitchFamily="2" charset="2"/>
              </a:rPr>
              <a:t>; elimistössä lievä tulehdustila</a:t>
            </a:r>
          </a:p>
          <a:p>
            <a:pPr marL="0" indent="0">
              <a:buNone/>
            </a:pPr>
            <a:endParaRPr lang="fi-FI" sz="1600" dirty="0">
              <a:sym typeface="Wingdings" panose="05000000000000000000" pitchFamily="2" charset="2"/>
            </a:endParaRPr>
          </a:p>
          <a:p>
            <a:pPr marL="0" indent="0">
              <a:buNone/>
            </a:pPr>
            <a:r>
              <a:rPr lang="fi-FI" sz="1800" b="1" dirty="0">
                <a:sym typeface="Wingdings" panose="05000000000000000000" pitchFamily="2" charset="2"/>
              </a:rPr>
              <a:t>5. Perimä, ympäristö ja persoonallisuus</a:t>
            </a:r>
          </a:p>
          <a:p>
            <a:pPr>
              <a:buFontTx/>
              <a:buChar char="-"/>
            </a:pPr>
            <a:r>
              <a:rPr lang="fi-FI" sz="1600" dirty="0">
                <a:sym typeface="Wingdings" panose="05000000000000000000" pitchFamily="2" charset="2"/>
              </a:rPr>
              <a:t>Vaikea erottaa tekijöitä toisistaan</a:t>
            </a:r>
          </a:p>
          <a:p>
            <a:pPr>
              <a:buFontTx/>
              <a:buChar char="-"/>
            </a:pPr>
            <a:r>
              <a:rPr lang="fi-FI" sz="1600" dirty="0">
                <a:sym typeface="Wingdings" panose="05000000000000000000" pitchFamily="2" charset="2"/>
              </a:rPr>
              <a:t>Vakavissa häiriöissä 60% taipumuksesta perinnöllistä</a:t>
            </a:r>
          </a:p>
        </p:txBody>
      </p:sp>
    </p:spTree>
    <p:extLst>
      <p:ext uri="{BB962C8B-B14F-4D97-AF65-F5344CB8AC3E}">
        <p14:creationId xmlns:p14="http://schemas.microsoft.com/office/powerpoint/2010/main" val="420154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6" y="-115892"/>
            <a:ext cx="9144000" cy="4769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iruutu 1"/>
          <p:cNvSpPr txBox="1"/>
          <p:nvPr/>
        </p:nvSpPr>
        <p:spPr>
          <a:xfrm>
            <a:off x="1" y="4797152"/>
            <a:ext cx="9144000" cy="2031325"/>
          </a:xfrm>
          <a:prstGeom prst="rect">
            <a:avLst/>
          </a:prstGeom>
          <a:solidFill>
            <a:schemeClr val="accent3">
              <a:lumMod val="40000"/>
              <a:lumOff val="60000"/>
            </a:schemeClr>
          </a:solidFill>
        </p:spPr>
        <p:txBody>
          <a:bodyPr wrap="square" rtlCol="0">
            <a:spAutoFit/>
          </a:bodyPr>
          <a:lstStyle/>
          <a:p>
            <a:endParaRPr lang="fi-FI" dirty="0"/>
          </a:p>
          <a:p>
            <a:r>
              <a:rPr lang="fi-FI" dirty="0"/>
              <a:t>Voidakseen reagoida, säädellä mielialoja, oppia tai ratkaista ongelmia aivojen pitää pystyä hallitsemaan eri aivo­aluei­den välisiä yhteyksiä. Masentuneiden aivoissa syntyi aivan yhtä tehokkaasti yhteyksiä aivojen eri osien välille kuin terveen henkilön aivoissa. Sen sijaan masentuneen aivot eivät näyttäneet osaavan purkaa kytköksiä, kun ne kävivät tarpeettomiksi </a:t>
            </a:r>
            <a:r>
              <a:rPr lang="fi-FI" dirty="0">
                <a:sym typeface="Wingdings" panose="05000000000000000000" pitchFamily="2" charset="2"/>
              </a:rPr>
              <a:t> säätelyhäiriö voi aiheuttaa oireet</a:t>
            </a:r>
          </a:p>
          <a:p>
            <a:endParaRPr lang="fi-FI" dirty="0"/>
          </a:p>
        </p:txBody>
      </p:sp>
      <p:sp>
        <p:nvSpPr>
          <p:cNvPr id="3" name="Tekstiruutu 2"/>
          <p:cNvSpPr txBox="1"/>
          <p:nvPr/>
        </p:nvSpPr>
        <p:spPr>
          <a:xfrm>
            <a:off x="1187624" y="0"/>
            <a:ext cx="6696744" cy="400110"/>
          </a:xfrm>
          <a:prstGeom prst="rect">
            <a:avLst/>
          </a:prstGeom>
          <a:noFill/>
        </p:spPr>
        <p:txBody>
          <a:bodyPr wrap="square" rtlCol="0">
            <a:spAutoFit/>
          </a:bodyPr>
          <a:lstStyle/>
          <a:p>
            <a:r>
              <a:rPr lang="fi-FI" sz="2000" b="1" dirty="0"/>
              <a:t>Vakavasti masentuneen aivot käyvät jatkuvasti ylikierroksilla</a:t>
            </a:r>
          </a:p>
        </p:txBody>
      </p:sp>
    </p:spTree>
    <p:extLst>
      <p:ext uri="{BB962C8B-B14F-4D97-AF65-F5344CB8AC3E}">
        <p14:creationId xmlns:p14="http://schemas.microsoft.com/office/powerpoint/2010/main" val="3047182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289"/>
            <a:ext cx="9143999" cy="4289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iruutu 1"/>
          <p:cNvSpPr txBox="1"/>
          <p:nvPr/>
        </p:nvSpPr>
        <p:spPr>
          <a:xfrm>
            <a:off x="1" y="4581128"/>
            <a:ext cx="9143998" cy="1477328"/>
          </a:xfrm>
          <a:prstGeom prst="rect">
            <a:avLst/>
          </a:prstGeom>
          <a:solidFill>
            <a:schemeClr val="accent4">
              <a:lumMod val="40000"/>
              <a:lumOff val="60000"/>
            </a:schemeClr>
          </a:solidFill>
        </p:spPr>
        <p:txBody>
          <a:bodyPr wrap="square" rtlCol="0">
            <a:spAutoFit/>
          </a:bodyPr>
          <a:lstStyle/>
          <a:p>
            <a:endParaRPr lang="fi-FI" dirty="0"/>
          </a:p>
          <a:p>
            <a:r>
              <a:rPr lang="fi-FI" b="1" dirty="0"/>
              <a:t>Osittain samat välittäjäaineet säätelevät mielialan ja kivun kokemista </a:t>
            </a:r>
          </a:p>
          <a:p>
            <a:pPr marL="285750" indent="-285750">
              <a:buFont typeface="Wingdings"/>
              <a:buChar char="à"/>
            </a:pPr>
            <a:r>
              <a:rPr lang="fi-FI" dirty="0">
                <a:sym typeface="Wingdings" panose="05000000000000000000" pitchFamily="2" charset="2"/>
              </a:rPr>
              <a:t>2/3 depressiopotilaista kärsii tunneoireiden lisäksi  mm. päänsärystä sekä selkä-, lihas-, nivel- tai vatsakivuista </a:t>
            </a:r>
          </a:p>
          <a:p>
            <a:endParaRPr lang="fi-FI" dirty="0">
              <a:sym typeface="Wingdings" panose="05000000000000000000" pitchFamily="2" charset="2"/>
            </a:endParaRPr>
          </a:p>
        </p:txBody>
      </p:sp>
    </p:spTree>
    <p:extLst>
      <p:ext uri="{BB962C8B-B14F-4D97-AF65-F5344CB8AC3E}">
        <p14:creationId xmlns:p14="http://schemas.microsoft.com/office/powerpoint/2010/main" val="1761605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368"/>
            <a:ext cx="9144000" cy="494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iruutu 2"/>
          <p:cNvSpPr txBox="1"/>
          <p:nvPr/>
        </p:nvSpPr>
        <p:spPr>
          <a:xfrm>
            <a:off x="4339" y="5103674"/>
            <a:ext cx="9139661" cy="1754326"/>
          </a:xfrm>
          <a:prstGeom prst="rect">
            <a:avLst/>
          </a:prstGeom>
          <a:solidFill>
            <a:schemeClr val="accent6"/>
          </a:solidFill>
        </p:spPr>
        <p:txBody>
          <a:bodyPr wrap="square" rtlCol="0">
            <a:spAutoFit/>
          </a:bodyPr>
          <a:lstStyle/>
          <a:p>
            <a:endParaRPr lang="fi-FI" dirty="0"/>
          </a:p>
          <a:p>
            <a:r>
              <a:rPr lang="fi-FI" dirty="0"/>
              <a:t>Vaikeasti masentuneilla havaittu </a:t>
            </a:r>
            <a:r>
              <a:rPr lang="fi-FI" dirty="0" err="1"/>
              <a:t>hippokampuksen</a:t>
            </a:r>
            <a:r>
              <a:rPr lang="fi-FI" dirty="0"/>
              <a:t> tilavuuden pienentymistä. Pitkään jatkunut stressi ja korkeat stressihormonipitoisuudet (</a:t>
            </a:r>
            <a:r>
              <a:rPr lang="fi-FI" dirty="0" err="1"/>
              <a:t>kortisoli</a:t>
            </a:r>
            <a:r>
              <a:rPr lang="fi-FI" dirty="0"/>
              <a:t>) voivat vaurioittaa </a:t>
            </a:r>
            <a:r>
              <a:rPr lang="fi-FI" dirty="0" err="1"/>
              <a:t>hippokampusta</a:t>
            </a:r>
            <a:r>
              <a:rPr lang="fi-FI" dirty="0"/>
              <a:t>?</a:t>
            </a:r>
          </a:p>
          <a:p>
            <a:endParaRPr lang="fi-FI" dirty="0"/>
          </a:p>
          <a:p>
            <a:endParaRPr lang="fi-FI" dirty="0"/>
          </a:p>
          <a:p>
            <a:endParaRPr lang="fi-FI" dirty="0"/>
          </a:p>
        </p:txBody>
      </p:sp>
    </p:spTree>
    <p:extLst>
      <p:ext uri="{BB962C8B-B14F-4D97-AF65-F5344CB8AC3E}">
        <p14:creationId xmlns:p14="http://schemas.microsoft.com/office/powerpoint/2010/main" val="482979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11266"/>
            <a:ext cx="9144000" cy="825446"/>
          </a:xfrm>
          <a:solidFill>
            <a:schemeClr val="accent4">
              <a:lumMod val="60000"/>
              <a:lumOff val="40000"/>
            </a:schemeClr>
          </a:solidFill>
        </p:spPr>
        <p:txBody>
          <a:bodyPr>
            <a:normAutofit fontScale="90000"/>
          </a:bodyPr>
          <a:lstStyle/>
          <a:p>
            <a:pPr lvl="0">
              <a:spcBef>
                <a:spcPct val="20000"/>
              </a:spcBef>
            </a:pPr>
            <a:br>
              <a:rPr lang="fi-FI" sz="2400" b="1" dirty="0"/>
            </a:br>
            <a:r>
              <a:rPr lang="fi-FI" sz="2400" b="1" dirty="0"/>
              <a:t>Masennustilan tunnistaminen, diagnoosi</a:t>
            </a:r>
            <a:br>
              <a:rPr lang="fi-FI" sz="2400" b="1" dirty="0"/>
            </a:br>
            <a:r>
              <a:rPr lang="fi-FI" sz="1600" dirty="0">
                <a:solidFill>
                  <a:prstClr val="black"/>
                </a:solidFill>
                <a:ea typeface="+mn-ea"/>
                <a:cs typeface="+mn-cs"/>
              </a:rPr>
              <a:t>Tietty määrä oireita on jatkunut </a:t>
            </a:r>
            <a:r>
              <a:rPr lang="fi-FI" sz="1600" u="sng" dirty="0">
                <a:solidFill>
                  <a:prstClr val="black"/>
                </a:solidFill>
                <a:ea typeface="+mn-ea"/>
                <a:cs typeface="+mn-cs"/>
              </a:rPr>
              <a:t>päivittäin</a:t>
            </a:r>
            <a:r>
              <a:rPr lang="fi-FI" sz="1600" dirty="0">
                <a:solidFill>
                  <a:prstClr val="black"/>
                </a:solidFill>
                <a:ea typeface="+mn-ea"/>
                <a:cs typeface="+mn-cs"/>
              </a:rPr>
              <a:t> </a:t>
            </a:r>
            <a:r>
              <a:rPr lang="fi-FI" sz="1600" u="sng" dirty="0">
                <a:solidFill>
                  <a:prstClr val="black"/>
                </a:solidFill>
                <a:ea typeface="+mn-ea"/>
                <a:cs typeface="+mn-cs"/>
              </a:rPr>
              <a:t>yli kaksi viikkoa</a:t>
            </a:r>
            <a:r>
              <a:rPr lang="fi-FI" sz="1600" dirty="0">
                <a:solidFill>
                  <a:prstClr val="black"/>
                </a:solidFill>
                <a:ea typeface="+mn-ea"/>
                <a:cs typeface="+mn-cs"/>
              </a:rPr>
              <a:t>:</a:t>
            </a:r>
            <a:br>
              <a:rPr lang="fi-FI" sz="1600" dirty="0">
                <a:solidFill>
                  <a:prstClr val="black"/>
                </a:solidFill>
                <a:ea typeface="+mn-ea"/>
                <a:cs typeface="+mn-cs"/>
              </a:rPr>
            </a:br>
            <a:endParaRPr lang="fi-FI" sz="2400" b="1" dirty="0"/>
          </a:p>
        </p:txBody>
      </p:sp>
      <p:sp>
        <p:nvSpPr>
          <p:cNvPr id="3" name="Sisällön paikkamerkki 2"/>
          <p:cNvSpPr>
            <a:spLocks noGrp="1"/>
          </p:cNvSpPr>
          <p:nvPr>
            <p:ph idx="1"/>
          </p:nvPr>
        </p:nvSpPr>
        <p:spPr>
          <a:xfrm>
            <a:off x="0" y="836712"/>
            <a:ext cx="9144000" cy="6093296"/>
          </a:xfrm>
          <a:solidFill>
            <a:schemeClr val="accent4">
              <a:lumMod val="40000"/>
              <a:lumOff val="60000"/>
            </a:schemeClr>
          </a:solidFill>
        </p:spPr>
        <p:txBody>
          <a:bodyPr>
            <a:normAutofit fontScale="92500" lnSpcReduction="10000"/>
          </a:bodyPr>
          <a:lstStyle/>
          <a:p>
            <a:pPr marL="0" indent="0">
              <a:buNone/>
            </a:pPr>
            <a:r>
              <a:rPr lang="fi-FI" sz="1800" b="1" dirty="0"/>
              <a:t>Oireita:</a:t>
            </a:r>
          </a:p>
          <a:p>
            <a:pPr marL="0" indent="0">
              <a:buNone/>
            </a:pPr>
            <a:r>
              <a:rPr lang="fi-FI" sz="1600" dirty="0"/>
              <a:t>1. Masentunut mieliala</a:t>
            </a:r>
          </a:p>
          <a:p>
            <a:pPr marL="0" indent="0">
              <a:buNone/>
            </a:pPr>
            <a:r>
              <a:rPr lang="fi-FI" sz="1600" dirty="0"/>
              <a:t>2. Asioista kiinnostuminen vähäistä / aikaisemmin mukavat asiat eivät enää tuota mielihyvää</a:t>
            </a:r>
          </a:p>
          <a:p>
            <a:pPr marL="0" lvl="0" indent="0">
              <a:buNone/>
            </a:pPr>
            <a:r>
              <a:rPr lang="fi-FI" sz="1600" dirty="0">
                <a:solidFill>
                  <a:prstClr val="black"/>
                </a:solidFill>
              </a:rPr>
              <a:t>3. Vähentyneet voimavarat tai poikkeuksellinen väsymys </a:t>
            </a:r>
          </a:p>
          <a:p>
            <a:pPr marL="0" indent="0">
              <a:buNone/>
            </a:pPr>
            <a:r>
              <a:rPr lang="fi-FI" sz="1600" dirty="0"/>
              <a:t>4. Itseluottamuksen tai omanarvontunnon väheneminen</a:t>
            </a:r>
          </a:p>
          <a:p>
            <a:pPr marL="0" indent="0">
              <a:buNone/>
            </a:pPr>
            <a:r>
              <a:rPr lang="fi-FI" sz="1600" dirty="0"/>
              <a:t>5. Perusteettomat tai kohtuuttomat itsesyytökset</a:t>
            </a:r>
          </a:p>
          <a:p>
            <a:pPr marL="0" indent="0">
              <a:buNone/>
            </a:pPr>
            <a:r>
              <a:rPr lang="fi-FI" sz="1600" dirty="0"/>
              <a:t>6. Toistuvat kuolemaan tai itsemurhaan liittyvät ajatukset / itsetuhoinen käyttäytyminen</a:t>
            </a:r>
          </a:p>
          <a:p>
            <a:pPr marL="0" indent="0">
              <a:buNone/>
            </a:pPr>
            <a:r>
              <a:rPr lang="fi-FI" sz="1600" dirty="0"/>
              <a:t>7. Keskittymisvaikeus, päättämättömyys, jahkailu</a:t>
            </a:r>
          </a:p>
          <a:p>
            <a:pPr marL="0" indent="0">
              <a:buNone/>
            </a:pPr>
            <a:r>
              <a:rPr lang="fi-FI" sz="1600" dirty="0"/>
              <a:t>8. Psykomotorinen muutos; kiihtymys tai hidastuneisuus</a:t>
            </a:r>
          </a:p>
          <a:p>
            <a:pPr marL="0" indent="0">
              <a:buNone/>
            </a:pPr>
            <a:r>
              <a:rPr lang="fi-FI" sz="1600" dirty="0"/>
              <a:t>9. Unihäiriöt</a:t>
            </a:r>
          </a:p>
          <a:p>
            <a:pPr marL="0" indent="0">
              <a:buNone/>
            </a:pPr>
            <a:r>
              <a:rPr lang="fi-FI" sz="1600" dirty="0"/>
              <a:t>10. Ruokahalun lisääntyminen / väheneminen + painon muutos</a:t>
            </a:r>
          </a:p>
          <a:p>
            <a:pPr marL="0" indent="0">
              <a:buNone/>
            </a:pPr>
            <a:endParaRPr lang="fi-FI" sz="1600" dirty="0"/>
          </a:p>
          <a:p>
            <a:pPr marL="0" indent="0">
              <a:buNone/>
            </a:pPr>
            <a:r>
              <a:rPr lang="fi-FI" sz="1800" b="1" dirty="0"/>
              <a:t>I Lievä masennus</a:t>
            </a:r>
          </a:p>
          <a:p>
            <a:pPr>
              <a:buFontTx/>
              <a:buChar char="-"/>
            </a:pPr>
            <a:r>
              <a:rPr lang="fi-FI" sz="1600" dirty="0"/>
              <a:t>Oireita 4-5- kpl</a:t>
            </a:r>
          </a:p>
          <a:p>
            <a:pPr>
              <a:buFontTx/>
              <a:buChar char="-"/>
            </a:pPr>
            <a:r>
              <a:rPr lang="fi-FI" sz="1600" dirty="0"/>
              <a:t>Häiritsevät jonkin verran ihmissuhteita ja arkielämän sujumista</a:t>
            </a:r>
          </a:p>
          <a:p>
            <a:pPr marL="0" indent="0">
              <a:buNone/>
            </a:pPr>
            <a:r>
              <a:rPr lang="fi-FI" sz="1800" b="1" dirty="0"/>
              <a:t>II Keskivaikea masennus</a:t>
            </a:r>
          </a:p>
          <a:p>
            <a:pPr>
              <a:buFontTx/>
              <a:buChar char="-"/>
            </a:pPr>
            <a:r>
              <a:rPr lang="fi-FI" sz="1600" dirty="0"/>
              <a:t>Oireita 6-7 kpl</a:t>
            </a:r>
          </a:p>
          <a:p>
            <a:pPr>
              <a:buFontTx/>
              <a:buChar char="-"/>
            </a:pPr>
            <a:r>
              <a:rPr lang="fi-FI" sz="1600" dirty="0"/>
              <a:t>Häiritsevät merkittävästi toimintakykyä ja ihmissuhteita</a:t>
            </a:r>
          </a:p>
          <a:p>
            <a:pPr marL="0" indent="0">
              <a:buNone/>
            </a:pPr>
            <a:r>
              <a:rPr lang="fi-FI" sz="1800" b="1" dirty="0"/>
              <a:t>III Vakava masennus</a:t>
            </a:r>
          </a:p>
          <a:p>
            <a:pPr marL="0" indent="0">
              <a:buNone/>
            </a:pPr>
            <a:r>
              <a:rPr lang="fi-FI" sz="1600" dirty="0"/>
              <a:t>- Oireita 8-10 kpl</a:t>
            </a:r>
          </a:p>
          <a:p>
            <a:pPr marL="0" indent="0">
              <a:buNone/>
            </a:pPr>
            <a:endParaRPr lang="fi-FI" sz="1600" dirty="0"/>
          </a:p>
          <a:p>
            <a:pPr marL="0" indent="0">
              <a:buNone/>
            </a:pPr>
            <a:r>
              <a:rPr lang="fi-FI" sz="1600" dirty="0"/>
              <a:t>Arviointiapuna myös oiremittarit, esim. Beckin depressioasteikko (BDI) ja depressioseula (DEPS)</a:t>
            </a:r>
          </a:p>
          <a:p>
            <a:endParaRPr lang="fi-FI" sz="1600" dirty="0"/>
          </a:p>
        </p:txBody>
      </p:sp>
    </p:spTree>
    <p:extLst>
      <p:ext uri="{BB962C8B-B14F-4D97-AF65-F5344CB8AC3E}">
        <p14:creationId xmlns:p14="http://schemas.microsoft.com/office/powerpoint/2010/main" val="2192563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0"/>
            <a:ext cx="9144000" cy="548680"/>
          </a:xfrm>
          <a:solidFill>
            <a:schemeClr val="accent4">
              <a:lumMod val="60000"/>
              <a:lumOff val="40000"/>
            </a:schemeClr>
          </a:solidFill>
        </p:spPr>
        <p:txBody>
          <a:bodyPr>
            <a:noAutofit/>
          </a:bodyPr>
          <a:lstStyle/>
          <a:p>
            <a:r>
              <a:rPr lang="fi-FI" sz="3200" b="1" dirty="0"/>
              <a:t>Hoito</a:t>
            </a:r>
          </a:p>
        </p:txBody>
      </p:sp>
      <p:sp>
        <p:nvSpPr>
          <p:cNvPr id="3" name="Sisällön paikkamerkki 2"/>
          <p:cNvSpPr>
            <a:spLocks noGrp="1"/>
          </p:cNvSpPr>
          <p:nvPr>
            <p:ph idx="1"/>
          </p:nvPr>
        </p:nvSpPr>
        <p:spPr>
          <a:xfrm>
            <a:off x="0" y="555630"/>
            <a:ext cx="9144000" cy="6302369"/>
          </a:xfrm>
          <a:solidFill>
            <a:schemeClr val="accent4">
              <a:lumMod val="40000"/>
              <a:lumOff val="60000"/>
            </a:schemeClr>
          </a:solidFill>
        </p:spPr>
        <p:txBody>
          <a:bodyPr>
            <a:normAutofit fontScale="92500" lnSpcReduction="10000"/>
          </a:bodyPr>
          <a:lstStyle/>
          <a:p>
            <a:pPr marL="0" indent="0">
              <a:buNone/>
            </a:pPr>
            <a:r>
              <a:rPr lang="fi-FI" sz="2200" b="1" dirty="0"/>
              <a:t>Lääkitys</a:t>
            </a:r>
          </a:p>
          <a:p>
            <a:pPr>
              <a:buFontTx/>
              <a:buChar char="-"/>
            </a:pPr>
            <a:r>
              <a:rPr lang="fi-FI" sz="1900" dirty="0"/>
              <a:t>Yksilöllisyys, haittavaikutukset</a:t>
            </a:r>
          </a:p>
          <a:p>
            <a:pPr>
              <a:buFontTx/>
              <a:buChar char="-"/>
            </a:pPr>
            <a:r>
              <a:rPr lang="fi-FI" sz="1900" dirty="0"/>
              <a:t>Akuutti- , jatko- ja ylläpitohoito</a:t>
            </a:r>
          </a:p>
          <a:p>
            <a:pPr marL="0" indent="0">
              <a:buNone/>
            </a:pPr>
            <a:endParaRPr lang="fi-FI" sz="2000" dirty="0"/>
          </a:p>
          <a:p>
            <a:pPr marL="0" indent="0">
              <a:buNone/>
            </a:pPr>
            <a:r>
              <a:rPr lang="fi-FI" sz="2200" b="1" dirty="0"/>
              <a:t>Psykoterapiat</a:t>
            </a:r>
            <a:r>
              <a:rPr lang="fi-FI" sz="2200" dirty="0"/>
              <a:t> </a:t>
            </a:r>
            <a:r>
              <a:rPr lang="fi-FI" sz="2000" dirty="0"/>
              <a:t>– lyhyt tai pitkäkestoinen</a:t>
            </a:r>
          </a:p>
          <a:p>
            <a:pPr>
              <a:buFontTx/>
              <a:buChar char="-"/>
            </a:pPr>
            <a:r>
              <a:rPr lang="fi-FI" sz="2000" dirty="0"/>
              <a:t>Keskustelu ja vuorovaikutus</a:t>
            </a:r>
          </a:p>
          <a:p>
            <a:pPr>
              <a:buFontTx/>
              <a:buChar char="-"/>
            </a:pPr>
            <a:r>
              <a:rPr lang="fi-FI" sz="2000" dirty="0"/>
              <a:t>Yksilö, pari- ja ryhmäterapia, perheterapia</a:t>
            </a:r>
          </a:p>
          <a:p>
            <a:pPr marL="0" lvl="0" indent="0">
              <a:buNone/>
            </a:pPr>
            <a:endParaRPr lang="fi-FI" sz="2000" dirty="0">
              <a:solidFill>
                <a:prstClr val="black"/>
              </a:solidFill>
            </a:endParaRPr>
          </a:p>
          <a:p>
            <a:pPr marL="0" lvl="0" indent="0">
              <a:buNone/>
            </a:pPr>
            <a:r>
              <a:rPr lang="fi-FI" sz="2200" b="1" dirty="0">
                <a:solidFill>
                  <a:prstClr val="black"/>
                </a:solidFill>
              </a:rPr>
              <a:t>Sähköhoito, Kirkasvalohoito, Aivojen magneettistimulaatiohoito</a:t>
            </a:r>
          </a:p>
          <a:p>
            <a:pPr marL="0" indent="0">
              <a:buNone/>
            </a:pPr>
            <a:endParaRPr lang="fi-FI" sz="2000" dirty="0"/>
          </a:p>
          <a:p>
            <a:pPr marL="0" indent="0">
              <a:buNone/>
            </a:pPr>
            <a:r>
              <a:rPr lang="fi-FI" sz="2200" b="1" dirty="0"/>
              <a:t>Itsehoito-oppaat, -ohjelmat ja peliterapia </a:t>
            </a:r>
            <a:endParaRPr lang="fi-FI" sz="2200" dirty="0"/>
          </a:p>
          <a:p>
            <a:pPr marL="0" lvl="0" indent="0">
              <a:buNone/>
            </a:pPr>
            <a:endParaRPr lang="fi-FI" sz="2000" b="1" dirty="0">
              <a:solidFill>
                <a:prstClr val="black"/>
              </a:solidFill>
            </a:endParaRPr>
          </a:p>
          <a:p>
            <a:pPr marL="0" lvl="0" indent="0">
              <a:buNone/>
            </a:pPr>
            <a:r>
              <a:rPr lang="fi-FI" sz="2200" b="1" dirty="0">
                <a:solidFill>
                  <a:prstClr val="black"/>
                </a:solidFill>
              </a:rPr>
              <a:t>Psykiatrinen erikoissairaanhoito</a:t>
            </a:r>
          </a:p>
          <a:p>
            <a:pPr marL="0" indent="0">
              <a:buNone/>
            </a:pPr>
            <a:endParaRPr lang="fi-FI" sz="2000" dirty="0"/>
          </a:p>
          <a:p>
            <a:pPr marL="0" indent="0">
              <a:buNone/>
            </a:pPr>
            <a:r>
              <a:rPr lang="fi-FI" sz="2200" b="1" dirty="0"/>
              <a:t>Suojaavat elämäntavat</a:t>
            </a:r>
          </a:p>
          <a:p>
            <a:pPr marL="0" indent="0">
              <a:buNone/>
            </a:pPr>
            <a:r>
              <a:rPr lang="fi-FI" sz="2000" dirty="0"/>
              <a:t>- Liikunta &gt; serotoniini ja endorfiinitasot</a:t>
            </a:r>
          </a:p>
          <a:p>
            <a:pPr marL="0" indent="0">
              <a:buNone/>
            </a:pPr>
            <a:r>
              <a:rPr lang="fi-FI" sz="2000" dirty="0"/>
              <a:t>- Riittävä lepo</a:t>
            </a:r>
          </a:p>
          <a:p>
            <a:pPr marL="0" indent="0">
              <a:buNone/>
            </a:pPr>
            <a:r>
              <a:rPr lang="fi-FI" sz="2000" dirty="0"/>
              <a:t>- Ravitsemus (</a:t>
            </a:r>
            <a:r>
              <a:rPr lang="fi-FI" sz="2000" dirty="0" err="1"/>
              <a:t>foolihappo</a:t>
            </a:r>
            <a:r>
              <a:rPr lang="fi-FI" sz="2000" dirty="0"/>
              <a:t>, B12-vitamiini)</a:t>
            </a:r>
          </a:p>
          <a:p>
            <a:pPr marL="0" indent="0">
              <a:buNone/>
            </a:pPr>
            <a:r>
              <a:rPr lang="fi-FI" sz="2000" dirty="0"/>
              <a:t>- Kohtuus päihteiden käytössä</a:t>
            </a:r>
          </a:p>
          <a:p>
            <a:pPr marL="0" indent="0">
              <a:buNone/>
            </a:pPr>
            <a:endParaRPr lang="fi-FI" sz="1400" dirty="0"/>
          </a:p>
        </p:txBody>
      </p:sp>
    </p:spTree>
    <p:extLst>
      <p:ext uri="{BB962C8B-B14F-4D97-AF65-F5344CB8AC3E}">
        <p14:creationId xmlns:p14="http://schemas.microsoft.com/office/powerpoint/2010/main" val="3540560888"/>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510</Words>
  <Application>Microsoft Office PowerPoint</Application>
  <PresentationFormat>Näytössä katseltava diaesitys (4:3)</PresentationFormat>
  <Paragraphs>100</Paragraphs>
  <Slides>12</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12</vt:i4>
      </vt:variant>
    </vt:vector>
  </HeadingPairs>
  <TitlesOfParts>
    <vt:vector size="16" baseType="lpstr">
      <vt:lpstr>Arial</vt:lpstr>
      <vt:lpstr>Calibri</vt:lpstr>
      <vt:lpstr>Wingdings</vt:lpstr>
      <vt:lpstr>Office-teema</vt:lpstr>
      <vt:lpstr>PowerPoint-esitys</vt:lpstr>
      <vt:lpstr>Masennus;  masentunut mieliala depressio (väh. 2 vko)</vt:lpstr>
      <vt:lpstr>PowerPoint-esitys</vt:lpstr>
      <vt:lpstr>Biologis-psykologinen sairaus  – mikä masennuksessa vaikuttaa?</vt:lpstr>
      <vt:lpstr>PowerPoint-esitys</vt:lpstr>
      <vt:lpstr>PowerPoint-esitys</vt:lpstr>
      <vt:lpstr>PowerPoint-esitys</vt:lpstr>
      <vt:lpstr> Masennustilan tunnistaminen, diagnoosi Tietty määrä oireita on jatkunut päivittäin yli kaksi viikkoa: </vt:lpstr>
      <vt:lpstr>Hoito</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Sannaleena Tuomikoski</dc:creator>
  <cp:lastModifiedBy>Sannaleena Sirola</cp:lastModifiedBy>
  <cp:revision>20</cp:revision>
  <dcterms:created xsi:type="dcterms:W3CDTF">2016-02-17T17:02:34Z</dcterms:created>
  <dcterms:modified xsi:type="dcterms:W3CDTF">2018-03-07T08:38:52Z</dcterms:modified>
</cp:coreProperties>
</file>