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5" r:id="rId5"/>
    <p:sldId id="274" r:id="rId6"/>
    <p:sldId id="276" r:id="rId7"/>
    <p:sldId id="269" r:id="rId8"/>
    <p:sldId id="277" r:id="rId9"/>
    <p:sldId id="278" r:id="rId10"/>
    <p:sldId id="270" r:id="rId11"/>
    <p:sldId id="279" r:id="rId12"/>
    <p:sldId id="280" r:id="rId13"/>
    <p:sldId id="271" r:id="rId14"/>
    <p:sldId id="281" r:id="rId15"/>
    <p:sldId id="272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2: Ihminen, ympäristö ja terveys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11: Mielenterveyden häiriöitä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Syömishäiriöt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yksilö </a:t>
            </a:r>
            <a:r>
              <a:rPr lang="fi-FI" dirty="0"/>
              <a:t>tarkkailee pakonomaisesti ruokaa ja usein myös </a:t>
            </a:r>
            <a:r>
              <a:rPr lang="fi-FI" dirty="0" smtClean="0"/>
              <a:t>painoaan</a:t>
            </a:r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fyysinen </a:t>
            </a:r>
            <a:r>
              <a:rPr lang="fi-FI" dirty="0"/>
              <a:t>tai psyykkinen </a:t>
            </a:r>
            <a:r>
              <a:rPr lang="fi-FI" dirty="0" smtClean="0"/>
              <a:t>terveys vaarantuu</a:t>
            </a:r>
          </a:p>
          <a:p>
            <a:pPr marL="457200" lvl="1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vuorovaikutussuhteet </a:t>
            </a:r>
            <a:r>
              <a:rPr lang="fi-FI" dirty="0"/>
              <a:t>vaikeutuvat ja jokapäiväinen elämä muuttuu </a:t>
            </a:r>
            <a:r>
              <a:rPr lang="fi-FI" dirty="0" smtClean="0"/>
              <a:t>hankalaksi</a:t>
            </a:r>
          </a:p>
          <a:p>
            <a:r>
              <a:rPr lang="fi-FI" u="sng" dirty="0" smtClean="0"/>
              <a:t>lisääntyneet</a:t>
            </a:r>
            <a:r>
              <a:rPr lang="fi-FI" dirty="0" smtClean="0"/>
              <a:t> </a:t>
            </a:r>
            <a:r>
              <a:rPr lang="fi-FI" dirty="0"/>
              <a:t>voimakkaasti viimeisten 20 vuoden </a:t>
            </a:r>
            <a:r>
              <a:rPr lang="fi-FI" dirty="0" smtClean="0"/>
              <a:t>aikana </a:t>
            </a:r>
          </a:p>
          <a:p>
            <a:pPr lvl="1"/>
            <a:r>
              <a:rPr lang="fi-FI" dirty="0" smtClean="0"/>
              <a:t>jopa </a:t>
            </a:r>
            <a:r>
              <a:rPr lang="fi-FI" dirty="0"/>
              <a:t>joka viidennellä nuorella syömiskäyttäytyminen </a:t>
            </a:r>
            <a:r>
              <a:rPr lang="fi-FI" dirty="0" smtClean="0"/>
              <a:t>häiriintynyttä</a:t>
            </a:r>
          </a:p>
          <a:p>
            <a:pPr lvl="1"/>
            <a:r>
              <a:rPr lang="fi-FI" dirty="0" smtClean="0"/>
              <a:t>joka </a:t>
            </a:r>
            <a:r>
              <a:rPr lang="fi-FI" dirty="0"/>
              <a:t>kymmenes kärsii nuoruudessaan </a:t>
            </a:r>
            <a:r>
              <a:rPr lang="fi-FI" dirty="0" smtClean="0"/>
              <a:t>syömishäiriöstä</a:t>
            </a:r>
          </a:p>
          <a:p>
            <a:pPr lvl="1"/>
            <a:r>
              <a:rPr lang="fi-FI" dirty="0" smtClean="0"/>
              <a:t>nuorten </a:t>
            </a:r>
            <a:r>
              <a:rPr lang="fi-FI" dirty="0"/>
              <a:t>naisten tavallisimpia </a:t>
            </a:r>
            <a:r>
              <a:rPr lang="fi-FI" dirty="0" smtClean="0"/>
              <a:t>mielenterveyshäiriöitä</a:t>
            </a:r>
          </a:p>
          <a:p>
            <a:pPr lvl="1"/>
            <a:r>
              <a:rPr lang="fi-FI" dirty="0" smtClean="0"/>
              <a:t>jopa </a:t>
            </a:r>
            <a:r>
              <a:rPr lang="fi-FI" dirty="0"/>
              <a:t>90 % </a:t>
            </a:r>
            <a:r>
              <a:rPr lang="fi-FI" dirty="0" smtClean="0"/>
              <a:t>naisia</a:t>
            </a:r>
            <a:r>
              <a:rPr lang="fi-FI" dirty="0"/>
              <a:t>, </a:t>
            </a:r>
            <a:r>
              <a:rPr lang="fi-FI" dirty="0" smtClean="0"/>
              <a:t>miesten </a:t>
            </a:r>
            <a:r>
              <a:rPr lang="fi-FI" dirty="0"/>
              <a:t>syömishäiriöt </a:t>
            </a:r>
            <a:r>
              <a:rPr lang="fi-FI" dirty="0" smtClean="0"/>
              <a:t>alidiagnosoituja 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oikien </a:t>
            </a:r>
            <a:r>
              <a:rPr lang="fi-FI" dirty="0"/>
              <a:t>ja miesten syömishäiriöön saattaa liittyä epäterveellisten lisäravinteiden tai terveyttä vaarantavien anabolisten steroidien </a:t>
            </a:r>
            <a:r>
              <a:rPr lang="fi-FI" dirty="0" smtClean="0"/>
              <a:t>käyttöä</a:t>
            </a:r>
          </a:p>
          <a:p>
            <a:r>
              <a:rPr lang="fi-FI" dirty="0" smtClean="0"/>
              <a:t>monet </a:t>
            </a:r>
            <a:r>
              <a:rPr lang="fi-FI" dirty="0"/>
              <a:t>syömishäiriöiset </a:t>
            </a:r>
            <a:r>
              <a:rPr lang="fi-FI" dirty="0" err="1"/>
              <a:t>normaali-</a:t>
            </a:r>
            <a:r>
              <a:rPr lang="fi-FI" dirty="0"/>
              <a:t> tai ylipainoisia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42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Syömishäiriöiden syitä ja </a:t>
            </a:r>
            <a:br>
              <a:rPr lang="fi-FI" b="1" dirty="0" smtClean="0"/>
            </a:br>
            <a:r>
              <a:rPr lang="fi-FI" b="1" dirty="0" smtClean="0"/>
              <a:t>yleisimmät muodot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65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monitekijäisiä, vakavia sairauksia, jotka voivat </a:t>
            </a:r>
            <a:r>
              <a:rPr lang="fi-FI" dirty="0"/>
              <a:t>johtaa hoitamattomana </a:t>
            </a:r>
            <a:r>
              <a:rPr lang="fi-FI" dirty="0" smtClean="0"/>
              <a:t>kuolemaan</a:t>
            </a:r>
          </a:p>
          <a:p>
            <a:r>
              <a:rPr lang="fi-FI" u="sng" dirty="0"/>
              <a:t>t</a:t>
            </a:r>
            <a:r>
              <a:rPr lang="fi-FI" u="sng" dirty="0" smtClean="0"/>
              <a:t>austatekijöitä</a:t>
            </a:r>
            <a:r>
              <a:rPr lang="fi-FI" dirty="0" smtClean="0"/>
              <a:t>: </a:t>
            </a:r>
            <a:endParaRPr lang="fi-FI" dirty="0"/>
          </a:p>
          <a:p>
            <a:pPr lvl="1"/>
            <a:r>
              <a:rPr lang="fi-FI" dirty="0" smtClean="0"/>
              <a:t>psyykkistä </a:t>
            </a:r>
            <a:r>
              <a:rPr lang="fi-FI" dirty="0"/>
              <a:t>pahoinvointia, ahdistuneisuutta ja </a:t>
            </a:r>
            <a:r>
              <a:rPr lang="fi-FI" dirty="0" smtClean="0"/>
              <a:t>masennusta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änsimainen hoikkuusihanne </a:t>
            </a:r>
            <a:r>
              <a:rPr lang="fi-FI" dirty="0"/>
              <a:t>ja nykyiset </a:t>
            </a:r>
            <a:r>
              <a:rPr lang="fi-FI" dirty="0" smtClean="0"/>
              <a:t>kuvankäsittelymahdollisuudet</a:t>
            </a:r>
          </a:p>
          <a:p>
            <a:pPr lvl="1"/>
            <a:r>
              <a:rPr lang="fi-FI" dirty="0" smtClean="0"/>
              <a:t>perinnöllinen alttius</a:t>
            </a:r>
          </a:p>
          <a:p>
            <a:pPr lvl="1"/>
            <a:r>
              <a:rPr lang="fi-FI" dirty="0" smtClean="0"/>
              <a:t>voi </a:t>
            </a:r>
            <a:r>
              <a:rPr lang="fi-FI" dirty="0"/>
              <a:t>olla myös oire jostakin traumaattisesta tapahtumasta tai </a:t>
            </a:r>
            <a:r>
              <a:rPr lang="fi-FI" dirty="0" smtClean="0"/>
              <a:t>elämänkriisistä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otkut sairastuneista luonteeltaan </a:t>
            </a:r>
            <a:r>
              <a:rPr lang="fi-FI" dirty="0"/>
              <a:t>tavallista tunnollisempia ja pyrkivät miellyttämään </a:t>
            </a:r>
            <a:r>
              <a:rPr lang="fi-FI" dirty="0" smtClean="0"/>
              <a:t>muita</a:t>
            </a:r>
          </a:p>
          <a:p>
            <a:pPr marL="457200" lvl="1" indent="0">
              <a:buNone/>
            </a:pPr>
            <a:r>
              <a:rPr lang="fi-FI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e</a:t>
            </a:r>
            <a:r>
              <a:rPr lang="fi-FI" b="1" dirty="0" smtClean="0"/>
              <a:t>pätyypillinen syömishäiriö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a</a:t>
            </a:r>
            <a:r>
              <a:rPr lang="fi-FI" b="1" dirty="0" smtClean="0"/>
              <a:t>noreksia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b</a:t>
            </a:r>
            <a:r>
              <a:rPr lang="fi-FI" b="1" dirty="0" smtClean="0"/>
              <a:t>ulimia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BED</a:t>
            </a:r>
          </a:p>
        </p:txBody>
      </p:sp>
    </p:spTree>
    <p:extLst>
      <p:ext uri="{BB962C8B-B14F-4D97-AF65-F5344CB8AC3E}">
        <p14:creationId xmlns:p14="http://schemas.microsoft.com/office/powerpoint/2010/main" val="30890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Syömishäiriöiden </a:t>
            </a:r>
            <a:br>
              <a:rPr lang="fi-FI" b="1" dirty="0" smtClean="0"/>
            </a:br>
            <a:r>
              <a:rPr lang="fi-FI" b="1" dirty="0" smtClean="0"/>
              <a:t>hoito ja ehkäisy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mahdollisimman </a:t>
            </a:r>
            <a:r>
              <a:rPr lang="fi-FI" dirty="0"/>
              <a:t>pian </a:t>
            </a:r>
            <a:r>
              <a:rPr lang="fi-FI" dirty="0" smtClean="0"/>
              <a:t>huolesta kertominen aikuiselle </a:t>
            </a:r>
            <a:br>
              <a:rPr lang="fi-FI" dirty="0" smtClean="0"/>
            </a:br>
            <a:r>
              <a:rPr lang="fi-FI" dirty="0" smtClean="0"/>
              <a:t>(esim. omat vanhemmat, kouluterveydenhoitaja, lääkäri, koulupsykologi, valmentaja, opettaja)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u="sng" dirty="0" smtClean="0"/>
              <a:t>varhain </a:t>
            </a:r>
            <a:r>
              <a:rPr lang="fi-FI" u="sng" dirty="0"/>
              <a:t>hoitoon </a:t>
            </a:r>
            <a:r>
              <a:rPr lang="fi-FI" dirty="0"/>
              <a:t>hakeutuneet toipuvat </a:t>
            </a:r>
            <a:r>
              <a:rPr lang="fi-FI" dirty="0" smtClean="0"/>
              <a:t>nopeammin</a:t>
            </a:r>
          </a:p>
          <a:p>
            <a:r>
              <a:rPr lang="fi-FI" dirty="0"/>
              <a:t>t</a:t>
            </a:r>
            <a:r>
              <a:rPr lang="fi-FI" dirty="0" smtClean="0"/>
              <a:t>ärkeää oma </a:t>
            </a:r>
            <a:r>
              <a:rPr lang="fi-FI" dirty="0"/>
              <a:t>halu </a:t>
            </a:r>
            <a:r>
              <a:rPr lang="fi-FI" dirty="0" smtClean="0"/>
              <a:t>parantua</a:t>
            </a:r>
          </a:p>
          <a:p>
            <a:r>
              <a:rPr lang="fi-FI" dirty="0" smtClean="0"/>
              <a:t>Suomessa syömishäiriöihin </a:t>
            </a:r>
            <a:r>
              <a:rPr lang="fi-FI" dirty="0"/>
              <a:t>erikoistuneita moniammatillisia hoitopaikkoja, joihin pääsee lääkärin </a:t>
            </a:r>
            <a:r>
              <a:rPr lang="fi-FI" dirty="0" smtClean="0"/>
              <a:t>lähetteellä</a:t>
            </a:r>
          </a:p>
          <a:p>
            <a:r>
              <a:rPr lang="fi-FI" dirty="0" smtClean="0"/>
              <a:t>ensisijaisesti avohoito, joskus </a:t>
            </a:r>
            <a:r>
              <a:rPr lang="fi-FI" dirty="0"/>
              <a:t>tarvitaan </a:t>
            </a:r>
            <a:r>
              <a:rPr lang="fi-FI" dirty="0" smtClean="0"/>
              <a:t>sairaalajakso</a:t>
            </a:r>
          </a:p>
          <a:p>
            <a:r>
              <a:rPr lang="fi-FI" u="sng" dirty="0" smtClean="0"/>
              <a:t>ehkäisy</a:t>
            </a:r>
            <a:r>
              <a:rPr lang="fi-FI" dirty="0" smtClean="0"/>
              <a:t>:</a:t>
            </a:r>
          </a:p>
          <a:p>
            <a:pPr lvl="1"/>
            <a:r>
              <a:rPr lang="fi-FI" dirty="0" smtClean="0"/>
              <a:t>riittävän </a:t>
            </a:r>
            <a:r>
              <a:rPr lang="fi-FI" dirty="0"/>
              <a:t>hyvä itsetunto ja myönteinen </a:t>
            </a:r>
            <a:r>
              <a:rPr lang="fi-FI" dirty="0" smtClean="0"/>
              <a:t>minäkuva</a:t>
            </a:r>
          </a:p>
          <a:p>
            <a:pPr lvl="1"/>
            <a:r>
              <a:rPr lang="fi-FI" dirty="0" smtClean="0"/>
              <a:t>ystävien </a:t>
            </a:r>
            <a:r>
              <a:rPr lang="fi-FI" dirty="0"/>
              <a:t>ja perheen sosiaalinen </a:t>
            </a:r>
            <a:r>
              <a:rPr lang="fi-FI" dirty="0" smtClean="0"/>
              <a:t>tuki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edian </a:t>
            </a:r>
            <a:r>
              <a:rPr lang="fi-FI" dirty="0"/>
              <a:t>välittämän ulkonäkökorosteisen maailman </a:t>
            </a:r>
            <a:r>
              <a:rPr lang="fi-FI" dirty="0" smtClean="0"/>
              <a:t>kyseenalaistaminen</a:t>
            </a:r>
          </a:p>
          <a:p>
            <a:pPr lvl="1"/>
            <a:r>
              <a:rPr lang="fi-FI" dirty="0" smtClean="0"/>
              <a:t>hyväksyvä </a:t>
            </a:r>
            <a:r>
              <a:rPr lang="fi-FI" dirty="0"/>
              <a:t>ja realistinen suhtautuminen omaan kehoon ja normaaliin </a:t>
            </a:r>
            <a:r>
              <a:rPr lang="fi-FI" dirty="0" smtClean="0"/>
              <a:t>kokoon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erveellinen ravitsemus</a:t>
            </a:r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47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Itsetuhoisuus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käyttäytymistä</a:t>
            </a:r>
            <a:r>
              <a:rPr lang="fi-FI" dirty="0"/>
              <a:t>, johon kuuluu itsensä vahingoittamista tai henkeä uhkaavan riskin </a:t>
            </a:r>
            <a:r>
              <a:rPr lang="fi-FI" dirty="0" smtClean="0"/>
              <a:t>ottamista</a:t>
            </a:r>
          </a:p>
          <a:p>
            <a:r>
              <a:rPr lang="fi-FI" dirty="0" smtClean="0"/>
              <a:t>voi </a:t>
            </a:r>
            <a:r>
              <a:rPr lang="fi-FI" dirty="0"/>
              <a:t>johtua ihmiselle ongelmia ja vaikeuksia </a:t>
            </a:r>
            <a:r>
              <a:rPr lang="fi-FI" dirty="0" smtClean="0"/>
              <a:t>aiheuttavien monien </a:t>
            </a:r>
            <a:r>
              <a:rPr lang="fi-FI" dirty="0"/>
              <a:t>erilaisten tekijöiden </a:t>
            </a:r>
            <a:r>
              <a:rPr lang="fi-FI" dirty="0" smtClean="0"/>
              <a:t>yhteisvaikutuksesta</a:t>
            </a:r>
          </a:p>
          <a:p>
            <a:r>
              <a:rPr lang="fi-FI" b="1" dirty="0" smtClean="0"/>
              <a:t>suora itsetuhoisuus</a:t>
            </a:r>
          </a:p>
          <a:p>
            <a:pPr lvl="1"/>
            <a:r>
              <a:rPr lang="fi-FI" dirty="0" smtClean="0"/>
              <a:t>itsemurha-ajatuksia</a:t>
            </a:r>
            <a:r>
              <a:rPr lang="fi-FI" dirty="0"/>
              <a:t>, -</a:t>
            </a:r>
            <a:r>
              <a:rPr lang="fi-FI" dirty="0" smtClean="0"/>
              <a:t>puhetta, -yrityksiä </a:t>
            </a:r>
            <a:r>
              <a:rPr lang="fi-FI" dirty="0"/>
              <a:t>tai itsensä tietoista vahingoittamista </a:t>
            </a:r>
            <a:r>
              <a:rPr lang="fi-FI" dirty="0" smtClean="0"/>
              <a:t>(esim. viiltely </a:t>
            </a:r>
            <a:r>
              <a:rPr lang="fi-FI" dirty="0"/>
              <a:t>tai </a:t>
            </a:r>
            <a:r>
              <a:rPr lang="fi-FI" dirty="0" smtClean="0"/>
              <a:t>polttaminen)</a:t>
            </a:r>
          </a:p>
          <a:p>
            <a:r>
              <a:rPr lang="fi-FI" b="1" dirty="0" smtClean="0"/>
              <a:t>epäsuora itsetuhoisuus</a:t>
            </a:r>
          </a:p>
          <a:p>
            <a:pPr lvl="1"/>
            <a:r>
              <a:rPr lang="fi-FI" dirty="0" smtClean="0"/>
              <a:t>vakavia</a:t>
            </a:r>
            <a:r>
              <a:rPr lang="fi-FI" dirty="0"/>
              <a:t>, jopa kuoleman aiheuttavia riskejä ilman, että </a:t>
            </a:r>
            <a:r>
              <a:rPr lang="fi-FI" dirty="0" smtClean="0"/>
              <a:t>on tietoinen tarkoitus </a:t>
            </a:r>
            <a:r>
              <a:rPr lang="fi-FI" dirty="0"/>
              <a:t>vahingoittaa </a:t>
            </a:r>
            <a:r>
              <a:rPr lang="fi-FI" dirty="0" smtClean="0"/>
              <a:t>itseään </a:t>
            </a:r>
            <a:br>
              <a:rPr lang="fi-FI" dirty="0" smtClean="0"/>
            </a:br>
            <a:r>
              <a:rPr lang="fi-FI" dirty="0" smtClean="0"/>
              <a:t>(oman </a:t>
            </a:r>
            <a:r>
              <a:rPr lang="fi-FI" dirty="0"/>
              <a:t>turvallisuuden vakavasti vaarantavat harrastukset, vaarallinen liikennekäyttäytyminen, päihteiden </a:t>
            </a:r>
            <a:r>
              <a:rPr lang="fi-FI" dirty="0" smtClean="0"/>
              <a:t>liikakäyttö, </a:t>
            </a:r>
            <a:r>
              <a:rPr lang="fi-FI" dirty="0"/>
              <a:t>oman terveyden liiallinen </a:t>
            </a:r>
            <a:r>
              <a:rPr lang="fi-FI" dirty="0" smtClean="0"/>
              <a:t>kuormittaminen) </a:t>
            </a:r>
          </a:p>
        </p:txBody>
      </p:sp>
    </p:spTree>
    <p:extLst>
      <p:ext uri="{BB962C8B-B14F-4D97-AF65-F5344CB8AC3E}">
        <p14:creationId xmlns:p14="http://schemas.microsoft.com/office/powerpoint/2010/main" val="31080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Itsemurha-ajatukset ja -yritykset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55000" lnSpcReduction="20000"/>
          </a:bodyPr>
          <a:lstStyle/>
          <a:p>
            <a:r>
              <a:rPr lang="fi-FI" sz="3600" u="sng" dirty="0"/>
              <a:t>o</a:t>
            </a:r>
            <a:r>
              <a:rPr lang="fi-FI" sz="3600" u="sng" dirty="0" smtClean="0"/>
              <a:t>himenevät</a:t>
            </a:r>
            <a:r>
              <a:rPr lang="fi-FI" sz="3600" dirty="0" smtClean="0"/>
              <a:t> </a:t>
            </a:r>
            <a:r>
              <a:rPr lang="fi-FI" sz="3600" dirty="0"/>
              <a:t>itsemurha-ajatukset eivät </a:t>
            </a:r>
            <a:r>
              <a:rPr lang="fi-FI" sz="3600" dirty="0" smtClean="0"/>
              <a:t>harvinaisia</a:t>
            </a:r>
          </a:p>
          <a:p>
            <a:pPr lvl="1"/>
            <a:r>
              <a:rPr lang="fi-FI" sz="2900" dirty="0" smtClean="0"/>
              <a:t>kertovat </a:t>
            </a:r>
            <a:r>
              <a:rPr lang="fi-FI" sz="2900" dirty="0"/>
              <a:t>psyykkisestä kuormituksesta tai </a:t>
            </a:r>
            <a:r>
              <a:rPr lang="fi-FI" sz="2900" dirty="0" smtClean="0"/>
              <a:t>vaikeuksista</a:t>
            </a:r>
          </a:p>
          <a:p>
            <a:pPr lvl="1"/>
            <a:r>
              <a:rPr lang="fi-FI" sz="2900" dirty="0" smtClean="0"/>
              <a:t>äkillinen </a:t>
            </a:r>
            <a:r>
              <a:rPr lang="fi-FI" sz="2900" dirty="0"/>
              <a:t>halu muuttaa vaikeaa tilannetta tai tarve helpottaa sietämätöntä </a:t>
            </a:r>
            <a:r>
              <a:rPr lang="fi-FI" sz="2900" dirty="0" smtClean="0"/>
              <a:t>olotilaa</a:t>
            </a:r>
          </a:p>
          <a:p>
            <a:r>
              <a:rPr lang="fi-FI" sz="3600" u="sng" dirty="0"/>
              <a:t>t</a:t>
            </a:r>
            <a:r>
              <a:rPr lang="fi-FI" sz="3600" u="sng" dirty="0" smtClean="0"/>
              <a:t>oistuvat</a:t>
            </a:r>
            <a:r>
              <a:rPr lang="fi-FI" sz="3600" dirty="0" smtClean="0"/>
              <a:t> itsemurha-ajatukset </a:t>
            </a:r>
            <a:r>
              <a:rPr lang="fi-FI" sz="3600" dirty="0"/>
              <a:t>kannattaa ottaa </a:t>
            </a:r>
            <a:r>
              <a:rPr lang="fi-FI" sz="3600" dirty="0" smtClean="0"/>
              <a:t>vakavasti</a:t>
            </a:r>
          </a:p>
          <a:p>
            <a:pPr lvl="1"/>
            <a:r>
              <a:rPr lang="fi-FI" sz="2900" dirty="0" smtClean="0"/>
              <a:t>hälytysmerkki </a:t>
            </a:r>
            <a:r>
              <a:rPr lang="fi-FI" sz="2900" dirty="0"/>
              <a:t>siitä, että tarvitaan ulkopuolista </a:t>
            </a:r>
            <a:r>
              <a:rPr lang="fi-FI" sz="2900" dirty="0" smtClean="0"/>
              <a:t>apua</a:t>
            </a:r>
          </a:p>
          <a:p>
            <a:pPr lvl="1"/>
            <a:r>
              <a:rPr lang="fi-FI" sz="2900" dirty="0" smtClean="0"/>
              <a:t>puhuminen </a:t>
            </a:r>
            <a:r>
              <a:rPr lang="fi-FI" sz="2900" dirty="0"/>
              <a:t>asiasta </a:t>
            </a:r>
            <a:r>
              <a:rPr lang="fi-FI" sz="2900" dirty="0" smtClean="0"/>
              <a:t>luotettavalle </a:t>
            </a:r>
            <a:r>
              <a:rPr lang="fi-FI" sz="2900" dirty="0"/>
              <a:t>aikuiselle tai </a:t>
            </a:r>
            <a:r>
              <a:rPr lang="fi-FI" sz="2900" dirty="0" smtClean="0"/>
              <a:t>soitto </a:t>
            </a:r>
            <a:r>
              <a:rPr lang="fi-FI" sz="2900" dirty="0"/>
              <a:t>päivystävään </a:t>
            </a:r>
            <a:r>
              <a:rPr lang="fi-FI" sz="2900" dirty="0" smtClean="0"/>
              <a:t>puhelimeen - vakavaan </a:t>
            </a:r>
            <a:r>
              <a:rPr lang="fi-FI" sz="2900" dirty="0"/>
              <a:t>tilanteeseen nopeaa apua saa numerosta </a:t>
            </a:r>
            <a:r>
              <a:rPr lang="fi-FI" sz="2900" dirty="0" smtClean="0"/>
              <a:t>112</a:t>
            </a:r>
          </a:p>
          <a:p>
            <a:r>
              <a:rPr lang="fi-FI" sz="3600" dirty="0" smtClean="0"/>
              <a:t>osa </a:t>
            </a:r>
            <a:r>
              <a:rPr lang="fi-FI" sz="3600" dirty="0"/>
              <a:t>nuorten </a:t>
            </a:r>
            <a:r>
              <a:rPr lang="fi-FI" sz="3600" u="sng" dirty="0"/>
              <a:t>itsemurhayrityksistä</a:t>
            </a:r>
            <a:r>
              <a:rPr lang="fi-FI" sz="3600" dirty="0"/>
              <a:t> </a:t>
            </a:r>
            <a:r>
              <a:rPr lang="fi-FI" sz="3600" dirty="0" smtClean="0"/>
              <a:t>hetken </a:t>
            </a:r>
            <a:r>
              <a:rPr lang="fi-FI" sz="3600" dirty="0"/>
              <a:t>mielijohteessa päihtyneenä </a:t>
            </a:r>
            <a:r>
              <a:rPr lang="fi-FI" sz="3600" dirty="0" smtClean="0"/>
              <a:t>tehtyjä</a:t>
            </a:r>
          </a:p>
          <a:p>
            <a:pPr lvl="1"/>
            <a:r>
              <a:rPr lang="fi-FI" dirty="0" smtClean="0"/>
              <a:t>taustalla usein vaikeuksien </a:t>
            </a:r>
            <a:r>
              <a:rPr lang="fi-FI" dirty="0"/>
              <a:t>kerääntymistä tai äkillistä voimakasta </a:t>
            </a:r>
            <a:r>
              <a:rPr lang="fi-FI" dirty="0" smtClean="0"/>
              <a:t>kuormitusta</a:t>
            </a:r>
          </a:p>
          <a:p>
            <a:pPr lvl="1"/>
            <a:r>
              <a:rPr lang="fi-FI" dirty="0" smtClean="0"/>
              <a:t>tulee </a:t>
            </a:r>
            <a:r>
              <a:rPr lang="fi-FI" dirty="0"/>
              <a:t>kaikissa tapauksissa suhtautua vakavasti, </a:t>
            </a:r>
            <a:r>
              <a:rPr lang="fi-FI" dirty="0" smtClean="0"/>
              <a:t>tarvitaan </a:t>
            </a:r>
            <a:r>
              <a:rPr lang="fi-FI" dirty="0"/>
              <a:t>aina ammattilaisen </a:t>
            </a:r>
            <a:r>
              <a:rPr lang="fi-FI" dirty="0" smtClean="0"/>
              <a:t>apua</a:t>
            </a:r>
          </a:p>
          <a:p>
            <a:pPr lvl="1"/>
            <a:r>
              <a:rPr lang="fi-FI" dirty="0" smtClean="0"/>
              <a:t>sosiaalinen </a:t>
            </a:r>
            <a:r>
              <a:rPr lang="fi-FI" dirty="0"/>
              <a:t>tuki </a:t>
            </a:r>
            <a:r>
              <a:rPr lang="fi-FI" dirty="0" smtClean="0"/>
              <a:t>tärkeää </a:t>
            </a:r>
            <a:r>
              <a:rPr lang="fi-FI" dirty="0"/>
              <a:t>toipumisen </a:t>
            </a:r>
            <a:r>
              <a:rPr lang="fi-FI" dirty="0" smtClean="0"/>
              <a:t>kannalta</a:t>
            </a:r>
          </a:p>
          <a:p>
            <a:r>
              <a:rPr lang="fi-FI" u="sng" dirty="0" smtClean="0"/>
              <a:t>itsemurhan</a:t>
            </a:r>
            <a:r>
              <a:rPr lang="fi-FI" dirty="0" smtClean="0"/>
              <a:t> tehneet </a:t>
            </a:r>
          </a:p>
          <a:p>
            <a:pPr lvl="1"/>
            <a:r>
              <a:rPr lang="fi-FI" dirty="0" smtClean="0"/>
              <a:t>nuorista </a:t>
            </a:r>
            <a:r>
              <a:rPr lang="fi-FI" dirty="0"/>
              <a:t>noin 90 </a:t>
            </a:r>
            <a:r>
              <a:rPr lang="fi-FI" dirty="0" smtClean="0"/>
              <a:t>% jokin </a:t>
            </a:r>
            <a:r>
              <a:rPr lang="fi-FI" dirty="0"/>
              <a:t>mielenterveyden häiriö, </a:t>
            </a:r>
            <a:r>
              <a:rPr lang="fi-FI" dirty="0" smtClean="0"/>
              <a:t>usein depressio, voimakas </a:t>
            </a:r>
            <a:r>
              <a:rPr lang="fi-FI" dirty="0"/>
              <a:t>epäonnistumisen, hylätyksi tulemisen tai nöyryytyksen kokemus voi toimia </a:t>
            </a:r>
            <a:r>
              <a:rPr lang="fi-FI" dirty="0" smtClean="0"/>
              <a:t>laukaisijana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ikuisilla taustalla usein kasaantuneet </a:t>
            </a:r>
            <a:r>
              <a:rPr lang="fi-FI" dirty="0"/>
              <a:t>pitkäaikaiset elämänkulun </a:t>
            </a:r>
            <a:r>
              <a:rPr lang="fi-FI" dirty="0" smtClean="0"/>
              <a:t>vaikeudet </a:t>
            </a:r>
            <a:br>
              <a:rPr lang="fi-FI" dirty="0" smtClean="0"/>
            </a:br>
            <a:r>
              <a:rPr lang="fi-FI" dirty="0" smtClean="0"/>
              <a:t>(esim. työttömyys tai avioero</a:t>
            </a:r>
            <a:r>
              <a:rPr lang="fi-FI" dirty="0"/>
              <a:t>)</a:t>
            </a:r>
            <a:endParaRPr lang="fi-FI" dirty="0" smtClean="0"/>
          </a:p>
          <a:p>
            <a:pPr lvl="1"/>
            <a:r>
              <a:rPr lang="fi-FI" dirty="0"/>
              <a:t>t</a:t>
            </a:r>
            <a:r>
              <a:rPr lang="fi-FI" dirty="0" smtClean="0"/>
              <a:t>ytöt </a:t>
            </a:r>
            <a:r>
              <a:rPr lang="fi-FI" dirty="0"/>
              <a:t>ja naiset tekevät enemmän itsemurhayrityksiä kuin pojat ja </a:t>
            </a:r>
            <a:r>
              <a:rPr lang="fi-FI" dirty="0" smtClean="0"/>
              <a:t>miehet 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iehet kuolevat </a:t>
            </a:r>
            <a:r>
              <a:rPr lang="fi-FI" dirty="0"/>
              <a:t>itsemurhayrityksissä useammin kuin </a:t>
            </a:r>
            <a:r>
              <a:rPr lang="fi-FI" dirty="0" smtClean="0"/>
              <a:t>naiset</a:t>
            </a:r>
            <a:endParaRPr lang="fi-FI" dirty="0"/>
          </a:p>
          <a:p>
            <a:r>
              <a:rPr lang="fi-FI" dirty="0"/>
              <a:t>i</a:t>
            </a:r>
            <a:r>
              <a:rPr lang="fi-FI" dirty="0" smtClean="0"/>
              <a:t>tsemurha tai sen yritys aiheuttaa </a:t>
            </a:r>
            <a:r>
              <a:rPr lang="fi-FI" u="sng" dirty="0" smtClean="0"/>
              <a:t>läheisille</a:t>
            </a:r>
            <a:r>
              <a:rPr lang="fi-FI" dirty="0" smtClean="0"/>
              <a:t> </a:t>
            </a:r>
            <a:r>
              <a:rPr lang="fi-FI" dirty="0"/>
              <a:t>äkillisen traumaattisen </a:t>
            </a:r>
            <a:r>
              <a:rPr lang="fi-FI" dirty="0" smtClean="0"/>
              <a:t>kriisin</a:t>
            </a:r>
            <a:br>
              <a:rPr lang="fi-FI" dirty="0" smtClean="0"/>
            </a:br>
            <a:r>
              <a:rPr lang="fi-FI" dirty="0" smtClean="0"/>
              <a:t>(esim</a:t>
            </a:r>
            <a:r>
              <a:rPr lang="fi-FI" dirty="0"/>
              <a:t>. pelkoa, ahdistusta, syyllisyyttä, avuttomuutta)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 smtClean="0"/>
              <a:t>hekin </a:t>
            </a:r>
            <a:r>
              <a:rPr lang="fi-FI" dirty="0"/>
              <a:t>tarvitsevat tukea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776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Mt-häiriöiden ehkäisy eli preventio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y</a:t>
            </a:r>
            <a:r>
              <a:rPr lang="fi-FI" dirty="0" smtClean="0"/>
              <a:t>hteiskunnallisesti mielenterveyden </a:t>
            </a:r>
            <a:r>
              <a:rPr lang="fi-FI" dirty="0"/>
              <a:t>perusarvoja </a:t>
            </a:r>
            <a:r>
              <a:rPr lang="fi-FI" dirty="0" smtClean="0"/>
              <a:t>rauha</a:t>
            </a:r>
            <a:r>
              <a:rPr lang="fi-FI" dirty="0"/>
              <a:t>, turvallisuus, ihmisoikeuksien kunnioittaminen sekä työn- ja toimeentulon turvaaminen </a:t>
            </a:r>
            <a:r>
              <a:rPr lang="fi-FI" dirty="0" smtClean="0"/>
              <a:t>kaikille</a:t>
            </a:r>
          </a:p>
          <a:p>
            <a:pPr lvl="1"/>
            <a:r>
              <a:rPr lang="fi-FI" dirty="0" smtClean="0"/>
              <a:t>pyrkimys </a:t>
            </a:r>
            <a:r>
              <a:rPr lang="fi-FI" dirty="0"/>
              <a:t>vähentää mielenterveyden häiriöiden </a:t>
            </a:r>
            <a:r>
              <a:rPr lang="fi-FI" dirty="0" smtClean="0"/>
              <a:t>yleisyyttä</a:t>
            </a:r>
          </a:p>
          <a:p>
            <a:pPr lvl="1"/>
            <a:r>
              <a:rPr lang="fi-FI" dirty="0" smtClean="0"/>
              <a:t>vähentää </a:t>
            </a:r>
            <a:r>
              <a:rPr lang="fi-FI" dirty="0"/>
              <a:t>niiden haittoja yksilölle ja </a:t>
            </a:r>
            <a:r>
              <a:rPr lang="fi-FI" dirty="0" smtClean="0"/>
              <a:t>yhteiskunnalle</a:t>
            </a:r>
          </a:p>
          <a:p>
            <a:pPr lvl="1"/>
            <a:r>
              <a:rPr lang="fi-FI" dirty="0" smtClean="0"/>
              <a:t>estää </a:t>
            </a:r>
            <a:r>
              <a:rPr lang="fi-FI" dirty="0"/>
              <a:t>itsetuhoisuutta ja </a:t>
            </a:r>
            <a:r>
              <a:rPr lang="fi-FI" dirty="0" smtClean="0"/>
              <a:t>itsemurhia</a:t>
            </a:r>
          </a:p>
          <a:p>
            <a:r>
              <a:rPr lang="fi-FI" dirty="0"/>
              <a:t>t</a:t>
            </a:r>
            <a:r>
              <a:rPr lang="fi-FI" dirty="0" smtClean="0"/>
              <a:t>erveelliset </a:t>
            </a:r>
            <a:r>
              <a:rPr lang="fi-FI" dirty="0"/>
              <a:t>elämäntavat ja turvallinen ympäristö luovat perustan, jolle myös mielenterveys </a:t>
            </a:r>
            <a:r>
              <a:rPr lang="fi-FI" dirty="0" smtClean="0"/>
              <a:t>rakentuu 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yrjäytyminen</a:t>
            </a:r>
            <a:r>
              <a:rPr lang="fi-FI" dirty="0"/>
              <a:t>, työttömyys ja turvattomuus </a:t>
            </a:r>
            <a:r>
              <a:rPr lang="fi-FI" dirty="0" smtClean="0"/>
              <a:t>isoja</a:t>
            </a:r>
            <a:r>
              <a:rPr lang="fi-FI" dirty="0"/>
              <a:t>, vaikeasti ratkaistavissa olevia yhteiskunnallisia haasteita, jotka ovat erittäin merkittävässä asemassa, kun mielenterveyden kuormitusta </a:t>
            </a:r>
            <a:r>
              <a:rPr lang="fi-FI" dirty="0" smtClean="0"/>
              <a:t>vähennetään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72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Mielenterveyden häiriöt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925144"/>
          </a:xfrm>
        </p:spPr>
        <p:txBody>
          <a:bodyPr>
            <a:noAutofit/>
          </a:bodyPr>
          <a:lstStyle/>
          <a:p>
            <a:pPr marL="343260">
              <a:buClr>
                <a:srgbClr val="000000"/>
              </a:buClr>
            </a:pPr>
            <a:r>
              <a:rPr lang="fi-FI" sz="2000" dirty="0" smtClean="0"/>
              <a:t>mielen </a:t>
            </a:r>
            <a:r>
              <a:rPr lang="fi-FI" sz="2000" dirty="0"/>
              <a:t>eli psyyken </a:t>
            </a:r>
            <a:r>
              <a:rPr lang="fi-FI" sz="2000" dirty="0" smtClean="0"/>
              <a:t>oireilua, vakavuudeltaan </a:t>
            </a:r>
            <a:r>
              <a:rPr lang="fi-FI" sz="2000" u="sng" dirty="0"/>
              <a:t>eriasteisia</a:t>
            </a:r>
            <a:r>
              <a:rPr lang="fi-FI" sz="2000" dirty="0"/>
              <a:t> psyykkisiä </a:t>
            </a:r>
            <a:r>
              <a:rPr lang="fi-FI" sz="2000" dirty="0" smtClean="0"/>
              <a:t>häiriöitä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tunne-elämän</a:t>
            </a:r>
            <a:r>
              <a:rPr lang="fi-FI" sz="1600" dirty="0"/>
              <a:t>, ajatustoiminnan ja käytöksen </a:t>
            </a:r>
            <a:r>
              <a:rPr lang="fi-FI" sz="1600" dirty="0" smtClean="0"/>
              <a:t>vaikeuksia </a:t>
            </a:r>
            <a:r>
              <a:rPr lang="fi-FI" sz="1600" dirty="0"/>
              <a:t>ja </a:t>
            </a:r>
            <a:r>
              <a:rPr lang="fi-FI" sz="1600" dirty="0" smtClean="0"/>
              <a:t>ongelmia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/>
              <a:t>lyhytaikaiset mielenterveyden häiriöt </a:t>
            </a:r>
            <a:r>
              <a:rPr lang="fi-FI" sz="1600" dirty="0" smtClean="0"/>
              <a:t>yleisiä </a:t>
            </a:r>
            <a:r>
              <a:rPr lang="fi-FI" sz="1600" dirty="0"/>
              <a:t>- normaalia, että </a:t>
            </a:r>
            <a:r>
              <a:rPr lang="fi-FI" sz="1600" dirty="0" smtClean="0"/>
              <a:t>psyyke </a:t>
            </a:r>
            <a:r>
              <a:rPr lang="fi-FI" sz="1600" dirty="0"/>
              <a:t>reagoi </a:t>
            </a:r>
            <a:r>
              <a:rPr lang="fi-FI" sz="1600" dirty="0" smtClean="0"/>
              <a:t>elämäntapahtumiin </a:t>
            </a:r>
            <a:r>
              <a:rPr lang="fi-FI" sz="1600" dirty="0"/>
              <a:t>ja </a:t>
            </a:r>
            <a:r>
              <a:rPr lang="fi-FI" sz="1600" dirty="0" smtClean="0"/>
              <a:t>vaikeuksiin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mielenterveyden </a:t>
            </a:r>
            <a:r>
              <a:rPr lang="fi-FI" sz="1600" dirty="0"/>
              <a:t>häiriötä </a:t>
            </a:r>
            <a:r>
              <a:rPr lang="fi-FI" sz="1600" dirty="0" smtClean="0"/>
              <a:t>noin puolella miljoonalla suomalaista</a:t>
            </a:r>
            <a:r>
              <a:rPr lang="fi-FI" sz="1600" dirty="0"/>
              <a:t> –</a:t>
            </a:r>
            <a:r>
              <a:rPr lang="fi-FI" sz="1600" dirty="0" smtClean="0"/>
              <a:t> </a:t>
            </a:r>
            <a:r>
              <a:rPr lang="fi-FI" sz="1600" dirty="0"/>
              <a:t>yleisin työkyvyttömyyseläkkeen </a:t>
            </a:r>
            <a:r>
              <a:rPr lang="fi-FI" sz="1600" dirty="0" smtClean="0"/>
              <a:t>syy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useampi </a:t>
            </a:r>
            <a:r>
              <a:rPr lang="fi-FI" sz="1600" dirty="0"/>
              <a:t>häiriö voi esiintyä samaan </a:t>
            </a:r>
            <a:r>
              <a:rPr lang="fi-FI" sz="1600" dirty="0" smtClean="0"/>
              <a:t>aikaan</a:t>
            </a:r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raja </a:t>
            </a:r>
            <a:r>
              <a:rPr lang="fi-FI" sz="2000" dirty="0"/>
              <a:t>mielenterveyden ja mielenterveyshäiriön välillä </a:t>
            </a:r>
            <a:r>
              <a:rPr lang="fi-FI" sz="2000" dirty="0" smtClean="0"/>
              <a:t>liukuva</a:t>
            </a:r>
            <a:r>
              <a:rPr lang="fi-FI" sz="2000" dirty="0"/>
              <a:t>, </a:t>
            </a:r>
            <a:r>
              <a:rPr lang="fi-FI" sz="2000" dirty="0" smtClean="0"/>
              <a:t>lääketiede pyrkii määrittelemään </a:t>
            </a:r>
            <a:r>
              <a:rPr lang="fi-FI" sz="2000" dirty="0"/>
              <a:t>erilaiset häiriöt </a:t>
            </a:r>
            <a:r>
              <a:rPr lang="fi-FI" sz="2000" dirty="0" smtClean="0"/>
              <a:t>tarkasti</a:t>
            </a:r>
            <a:r>
              <a:rPr lang="fi-FI" sz="2000" dirty="0"/>
              <a:t>, jotta ihminen saisi tarvitsemaansa tukea, hoitoa ja </a:t>
            </a:r>
            <a:r>
              <a:rPr lang="fi-FI" sz="2000" dirty="0" smtClean="0"/>
              <a:t>kuntoutusta</a:t>
            </a:r>
          </a:p>
          <a:p>
            <a:pPr marL="343260">
              <a:buClr>
                <a:srgbClr val="000000"/>
              </a:buClr>
            </a:pPr>
            <a:r>
              <a:rPr lang="fi-FI" sz="2000" u="sng" dirty="0" smtClean="0"/>
              <a:t>merkitys</a:t>
            </a:r>
          </a:p>
          <a:p>
            <a:pPr marL="857610" lvl="1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1600" dirty="0" smtClean="0"/>
              <a:t>suuria </a:t>
            </a:r>
            <a:r>
              <a:rPr lang="fi-FI" sz="1600" dirty="0"/>
              <a:t>kustannuksia sairauksien hoitokuluina ja sairauspoissaoloina sekä </a:t>
            </a:r>
            <a:r>
              <a:rPr lang="fi-FI" sz="1600" dirty="0" smtClean="0"/>
              <a:t>työkyvyttömyyseläkkeinä</a:t>
            </a:r>
          </a:p>
          <a:p>
            <a:pPr marL="857610" lvl="1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1600" dirty="0" smtClean="0"/>
              <a:t>menetetyn </a:t>
            </a:r>
            <a:r>
              <a:rPr lang="fi-FI" sz="1600" dirty="0"/>
              <a:t>työpanoksen </a:t>
            </a:r>
            <a:r>
              <a:rPr lang="fi-FI" sz="1600" dirty="0" smtClean="0"/>
              <a:t>määrä</a:t>
            </a:r>
          </a:p>
          <a:p>
            <a:pPr marL="857610" lvl="1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1600" dirty="0" smtClean="0"/>
              <a:t>ennenaikaisen </a:t>
            </a:r>
            <a:r>
              <a:rPr lang="fi-FI" sz="1600" dirty="0"/>
              <a:t>kuoleman huomattavasti suurentunut </a:t>
            </a:r>
            <a:r>
              <a:rPr lang="fi-FI" sz="1600" dirty="0" smtClean="0"/>
              <a:t>riski</a:t>
            </a:r>
          </a:p>
          <a:p>
            <a:pPr marL="343260">
              <a:buClr>
                <a:srgbClr val="000000"/>
              </a:buClr>
            </a:pPr>
            <a:endParaRPr lang="fi-FI" sz="2000" dirty="0" smtClean="0"/>
          </a:p>
          <a:p>
            <a:pPr marL="343260">
              <a:buClr>
                <a:srgbClr val="000000"/>
              </a:buClr>
            </a:pP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Masennus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a</a:t>
            </a:r>
            <a:r>
              <a:rPr lang="fi-FI" dirty="0" smtClean="0"/>
              <a:t>rkipuhe: ohimenevä tunne, </a:t>
            </a:r>
            <a:r>
              <a:rPr lang="fi-FI" dirty="0"/>
              <a:t>jonka vastoinkäymiset tai epäonnistumiset </a:t>
            </a:r>
            <a:r>
              <a:rPr lang="fi-FI" dirty="0" smtClean="0"/>
              <a:t>aiheuttavat, terve reaktio</a:t>
            </a:r>
          </a:p>
          <a:p>
            <a:r>
              <a:rPr lang="fi-FI" dirty="0" smtClean="0"/>
              <a:t>lääkärin toteama </a:t>
            </a:r>
            <a:r>
              <a:rPr lang="fi-FI" dirty="0"/>
              <a:t>mielenterveyden </a:t>
            </a:r>
            <a:r>
              <a:rPr lang="fi-FI" dirty="0" smtClean="0"/>
              <a:t>häiriö (= </a:t>
            </a:r>
            <a:r>
              <a:rPr lang="fi-FI" b="1" dirty="0" smtClean="0"/>
              <a:t>depressio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aivojen </a:t>
            </a:r>
            <a:r>
              <a:rPr lang="fi-FI" dirty="0"/>
              <a:t>toiminnan </a:t>
            </a:r>
            <a:r>
              <a:rPr lang="fi-FI" dirty="0" smtClean="0"/>
              <a:t>häiriö</a:t>
            </a:r>
          </a:p>
          <a:p>
            <a:pPr lvl="1"/>
            <a:r>
              <a:rPr lang="fi-FI" dirty="0" smtClean="0"/>
              <a:t>liittyy joskus myös </a:t>
            </a:r>
            <a:r>
              <a:rPr lang="fi-FI" dirty="0"/>
              <a:t>muihin mielenterveyden häiriöihin tai </a:t>
            </a:r>
            <a:r>
              <a:rPr lang="fi-FI" dirty="0" smtClean="0"/>
              <a:t>kehon pitkäaikaissairauksiin (esim. kilpirauhasen vajaatoiminta)</a:t>
            </a:r>
          </a:p>
          <a:p>
            <a:pPr lvl="1"/>
            <a:r>
              <a:rPr lang="fi-FI" u="sng" dirty="0" smtClean="0"/>
              <a:t>riskitekijöitä</a:t>
            </a:r>
            <a:r>
              <a:rPr lang="fi-FI" dirty="0" smtClean="0"/>
              <a:t>:</a:t>
            </a:r>
          </a:p>
          <a:p>
            <a:pPr lvl="2"/>
            <a:r>
              <a:rPr lang="fi-FI" dirty="0"/>
              <a:t>p</a:t>
            </a:r>
            <a:r>
              <a:rPr lang="fi-FI" dirty="0" smtClean="0"/>
              <a:t>erinnölliset tekijät</a:t>
            </a:r>
          </a:p>
          <a:p>
            <a:pPr lvl="2"/>
            <a:r>
              <a:rPr lang="fi-FI" dirty="0" smtClean="0"/>
              <a:t>sikiöajan </a:t>
            </a:r>
            <a:r>
              <a:rPr lang="fi-FI" dirty="0"/>
              <a:t>ja varhaislapsuuden kehitykseen liittyvät epävakaat </a:t>
            </a:r>
            <a:r>
              <a:rPr lang="fi-FI" dirty="0" smtClean="0"/>
              <a:t>ympäristötekijät</a:t>
            </a:r>
          </a:p>
          <a:p>
            <a:pPr lvl="2"/>
            <a:r>
              <a:rPr lang="fi-FI" dirty="0" smtClean="0"/>
              <a:t>stressaavat </a:t>
            </a:r>
            <a:r>
              <a:rPr lang="fi-FI" dirty="0"/>
              <a:t>elämäntapahtumat niin lapsuudessa kuin </a:t>
            </a:r>
            <a:r>
              <a:rPr lang="fi-FI" dirty="0" smtClean="0"/>
              <a:t>aikuisuudessa</a:t>
            </a:r>
          </a:p>
          <a:p>
            <a:pPr lvl="2"/>
            <a:r>
              <a:rPr lang="fi-FI" dirty="0" smtClean="0"/>
              <a:t>äidin </a:t>
            </a:r>
            <a:r>
              <a:rPr lang="fi-FI" dirty="0"/>
              <a:t>stressi </a:t>
            </a:r>
            <a:r>
              <a:rPr lang="fi-FI" dirty="0" smtClean="0"/>
              <a:t>raskausaikana</a:t>
            </a:r>
          </a:p>
          <a:p>
            <a:pPr lvl="2"/>
            <a:r>
              <a:rPr lang="fi-FI" dirty="0" smtClean="0"/>
              <a:t>turvaton </a:t>
            </a:r>
            <a:r>
              <a:rPr lang="fi-FI" dirty="0"/>
              <a:t>kiintymys </a:t>
            </a:r>
            <a:r>
              <a:rPr lang="fi-FI" dirty="0" smtClean="0"/>
              <a:t>vanhempiin</a:t>
            </a:r>
          </a:p>
          <a:p>
            <a:pPr lvl="2"/>
            <a:r>
              <a:rPr lang="fi-FI" dirty="0" smtClean="0"/>
              <a:t>lapsuusiän pahoinpitelykokemukset</a:t>
            </a:r>
          </a:p>
          <a:p>
            <a:pPr lvl="2"/>
            <a:r>
              <a:rPr lang="fi-FI" dirty="0"/>
              <a:t>k</a:t>
            </a:r>
            <a:r>
              <a:rPr lang="fi-FI" dirty="0" smtClean="0"/>
              <a:t>oulukiusaaminen</a:t>
            </a:r>
          </a:p>
          <a:p>
            <a:pPr lvl="2"/>
            <a:r>
              <a:rPr lang="fi-FI" dirty="0"/>
              <a:t>p</a:t>
            </a:r>
            <a:r>
              <a:rPr lang="fi-FI" dirty="0" smtClean="0"/>
              <a:t>äihteiden käyttö</a:t>
            </a:r>
          </a:p>
          <a:p>
            <a:r>
              <a:rPr lang="fi-FI" dirty="0"/>
              <a:t>e</a:t>
            </a:r>
            <a:r>
              <a:rPr lang="fi-FI" dirty="0" smtClean="0"/>
              <a:t>siintyy kaikenikäisillä, naisilla </a:t>
            </a:r>
            <a:r>
              <a:rPr lang="fi-FI" dirty="0"/>
              <a:t>ilmenee </a:t>
            </a:r>
            <a:r>
              <a:rPr lang="fi-FI" dirty="0" smtClean="0"/>
              <a:t>enemmän </a:t>
            </a:r>
            <a:r>
              <a:rPr lang="fi-FI" dirty="0"/>
              <a:t>kuin </a:t>
            </a:r>
            <a:r>
              <a:rPr lang="fi-FI" dirty="0" smtClean="0"/>
              <a:t>miehillä</a:t>
            </a:r>
          </a:p>
          <a:p>
            <a:pPr lvl="1"/>
            <a:r>
              <a:rPr lang="fi-FI" dirty="0" smtClean="0"/>
              <a:t>määrää </a:t>
            </a:r>
            <a:r>
              <a:rPr lang="fi-FI" dirty="0"/>
              <a:t>ei tarkkaan tiedetä, koska kaikki eivät ole hakeutuneet </a:t>
            </a:r>
            <a:r>
              <a:rPr lang="fi-FI" dirty="0" smtClean="0"/>
              <a:t>hoitoon </a:t>
            </a:r>
            <a:br>
              <a:rPr lang="fi-FI" dirty="0" smtClean="0"/>
            </a:br>
            <a:r>
              <a:rPr lang="fi-FI" dirty="0" smtClean="0"/>
              <a:t>(arvioiden </a:t>
            </a:r>
            <a:r>
              <a:rPr lang="fi-FI" dirty="0"/>
              <a:t>mukaan suomalaisista 5 </a:t>
            </a:r>
            <a:r>
              <a:rPr lang="fi-FI" dirty="0" smtClean="0"/>
              <a:t>%)</a:t>
            </a:r>
          </a:p>
          <a:p>
            <a:r>
              <a:rPr lang="fi-FI" dirty="0" smtClean="0"/>
              <a:t>kansantauti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6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Depression diagnosointi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r>
              <a:rPr lang="fi-FI" sz="4000" dirty="0"/>
              <a:t>l</a:t>
            </a:r>
            <a:r>
              <a:rPr lang="fi-FI" sz="4000" dirty="0" smtClean="0"/>
              <a:t>ääkäri </a:t>
            </a:r>
            <a:r>
              <a:rPr lang="fi-FI" sz="4000" u="sng" dirty="0" smtClean="0"/>
              <a:t>diagnosoi </a:t>
            </a:r>
            <a:r>
              <a:rPr lang="fi-FI" sz="4000" dirty="0" smtClean="0"/>
              <a:t>oireiden </a:t>
            </a:r>
            <a:r>
              <a:rPr lang="fi-FI" sz="4000" dirty="0"/>
              <a:t>ja keskustelujen </a:t>
            </a:r>
            <a:r>
              <a:rPr lang="fi-FI" sz="4000" dirty="0" smtClean="0"/>
              <a:t>perusteella</a:t>
            </a:r>
          </a:p>
          <a:p>
            <a:pPr lvl="1"/>
            <a:r>
              <a:rPr lang="fi-FI" dirty="0" smtClean="0"/>
              <a:t>keskeinen oire </a:t>
            </a:r>
            <a:r>
              <a:rPr lang="fi-FI" dirty="0"/>
              <a:t>masentunut mieliala tai selvästi vähentynyt mielenkiinto tai </a:t>
            </a:r>
            <a:r>
              <a:rPr lang="fi-FI" dirty="0" smtClean="0"/>
              <a:t>mielihyvä </a:t>
            </a:r>
            <a:br>
              <a:rPr lang="fi-FI" dirty="0" smtClean="0"/>
            </a:br>
            <a:r>
              <a:rPr lang="fi-FI" dirty="0" smtClean="0"/>
              <a:t>(suurimman </a:t>
            </a:r>
            <a:r>
              <a:rPr lang="fi-FI" dirty="0"/>
              <a:t>osan päivästä yhtäjaksoisesti vähintään kahden viikon </a:t>
            </a:r>
            <a:r>
              <a:rPr lang="fi-FI" dirty="0" smtClean="0"/>
              <a:t>ajan)</a:t>
            </a:r>
          </a:p>
          <a:p>
            <a:pPr lvl="1"/>
            <a:r>
              <a:rPr lang="fi-FI" dirty="0" smtClean="0"/>
              <a:t>diagnosointi </a:t>
            </a:r>
            <a:r>
              <a:rPr lang="fi-FI" dirty="0"/>
              <a:t>edellyttää myös </a:t>
            </a:r>
            <a:r>
              <a:rPr lang="fi-FI" dirty="0" smtClean="0"/>
              <a:t>muita samanaikaisia oireita</a:t>
            </a:r>
          </a:p>
          <a:p>
            <a:r>
              <a:rPr lang="fi-FI" sz="4000" u="sng" dirty="0"/>
              <a:t>n</a:t>
            </a:r>
            <a:r>
              <a:rPr lang="fi-FI" sz="4000" u="sng" dirty="0" smtClean="0"/>
              <a:t>uoren</a:t>
            </a:r>
            <a:r>
              <a:rPr lang="fi-FI" sz="4000" dirty="0" smtClean="0"/>
              <a:t> </a:t>
            </a:r>
            <a:r>
              <a:rPr lang="fi-FI" sz="4000" dirty="0"/>
              <a:t>masennusta voi olla vaikea </a:t>
            </a:r>
            <a:r>
              <a:rPr lang="fi-FI" sz="4000" dirty="0" smtClean="0"/>
              <a:t>tunnistaa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oi esiintyä </a:t>
            </a:r>
            <a:r>
              <a:rPr lang="fi-FI" dirty="0"/>
              <a:t>itkuisuutta, ärtyisyyttä tai </a:t>
            </a:r>
            <a:r>
              <a:rPr lang="fi-FI" dirty="0" smtClean="0"/>
              <a:t>vihaisuutta</a:t>
            </a:r>
          </a:p>
          <a:p>
            <a:pPr lvl="1"/>
            <a:r>
              <a:rPr lang="fi-FI" dirty="0" smtClean="0"/>
              <a:t>voi </a:t>
            </a:r>
            <a:r>
              <a:rPr lang="fi-FI" dirty="0"/>
              <a:t>tuntua </a:t>
            </a:r>
            <a:r>
              <a:rPr lang="fi-FI" dirty="0" smtClean="0"/>
              <a:t>erilaisina </a:t>
            </a:r>
            <a:r>
              <a:rPr lang="fi-FI" dirty="0"/>
              <a:t>kehon oireina, kuten kipuina ja </a:t>
            </a:r>
            <a:r>
              <a:rPr lang="fi-FI" dirty="0" smtClean="0"/>
              <a:t>kolotuksina</a:t>
            </a:r>
          </a:p>
          <a:p>
            <a:pPr lvl="1"/>
            <a:r>
              <a:rPr lang="fi-FI" dirty="0" smtClean="0"/>
              <a:t>voi </a:t>
            </a:r>
            <a:r>
              <a:rPr lang="fi-FI" dirty="0"/>
              <a:t>olla myös aggressiivisuutta, uhmakkuutta ja </a:t>
            </a:r>
            <a:r>
              <a:rPr lang="fi-FI" dirty="0" smtClean="0"/>
              <a:t>käytöshäiriöitä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sioiden </a:t>
            </a:r>
            <a:r>
              <a:rPr lang="fi-FI" dirty="0"/>
              <a:t>aloittaminen voi olla </a:t>
            </a:r>
            <a:r>
              <a:rPr lang="fi-FI" dirty="0" smtClean="0"/>
              <a:t>vaikeaa </a:t>
            </a:r>
            <a:r>
              <a:rPr lang="fi-FI" dirty="0"/>
              <a:t>ja nuori vetäytyy harrastuksista tai </a:t>
            </a:r>
            <a:r>
              <a:rPr lang="fi-FI" dirty="0" smtClean="0"/>
              <a:t>kaveripiiristä</a:t>
            </a:r>
          </a:p>
          <a:p>
            <a:pPr lvl="1"/>
            <a:r>
              <a:rPr lang="fi-FI" dirty="0" smtClean="0"/>
              <a:t>nuoren </a:t>
            </a:r>
            <a:r>
              <a:rPr lang="fi-FI" dirty="0"/>
              <a:t>itsetunto </a:t>
            </a:r>
            <a:r>
              <a:rPr lang="fi-FI" dirty="0" smtClean="0"/>
              <a:t>alentunut </a:t>
            </a:r>
            <a:r>
              <a:rPr lang="fi-FI" dirty="0"/>
              <a:t>ja minäkuva negatiivisesti </a:t>
            </a:r>
            <a:r>
              <a:rPr lang="fi-FI" dirty="0" smtClean="0"/>
              <a:t>korostunut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inakin </a:t>
            </a:r>
            <a:r>
              <a:rPr lang="fi-FI" dirty="0"/>
              <a:t>puolella </a:t>
            </a:r>
            <a:r>
              <a:rPr lang="fi-FI" dirty="0" smtClean="0"/>
              <a:t>samanaikaisesti </a:t>
            </a:r>
            <a:r>
              <a:rPr lang="fi-FI" dirty="0"/>
              <a:t>yksi tai useampi muu mielenterveyden </a:t>
            </a:r>
            <a:r>
              <a:rPr lang="fi-FI" dirty="0" smtClean="0"/>
              <a:t>häiriö (ahdistuneisuus-</a:t>
            </a:r>
            <a:r>
              <a:rPr lang="fi-FI" dirty="0"/>
              <a:t>, käytös- ja </a:t>
            </a:r>
            <a:r>
              <a:rPr lang="fi-FI" dirty="0" smtClean="0"/>
              <a:t>tarkkaavaisuushäiriö)</a:t>
            </a:r>
          </a:p>
          <a:p>
            <a:r>
              <a:rPr lang="fi-FI" sz="4000" dirty="0"/>
              <a:t>m</a:t>
            </a:r>
            <a:r>
              <a:rPr lang="fi-FI" sz="4000" dirty="0" smtClean="0"/>
              <a:t>asennuksen </a:t>
            </a:r>
            <a:r>
              <a:rPr lang="fi-FI" sz="4000" dirty="0"/>
              <a:t>vakavuus arvioidaan oireiden </a:t>
            </a:r>
            <a:r>
              <a:rPr lang="fi-FI" sz="4000" dirty="0" smtClean="0"/>
              <a:t>perusteella</a:t>
            </a:r>
          </a:p>
          <a:p>
            <a:pPr lvl="1"/>
            <a:r>
              <a:rPr lang="fi-FI" u="sng" dirty="0" smtClean="0"/>
              <a:t>lievä – keskivaikea </a:t>
            </a:r>
            <a:r>
              <a:rPr lang="fi-FI" u="sng" dirty="0"/>
              <a:t>–</a:t>
            </a:r>
            <a:r>
              <a:rPr lang="fi-FI" u="sng" dirty="0" smtClean="0"/>
              <a:t> vaikea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eskivaikea </a:t>
            </a:r>
            <a:r>
              <a:rPr lang="fi-FI" dirty="0"/>
              <a:t>tai vakava masennus heikentää selvästi elämänlaatua ja kaventaa sosiaalisia kontakteja, </a:t>
            </a:r>
            <a:r>
              <a:rPr lang="fi-FI" dirty="0" smtClean="0"/>
              <a:t>huomattavasti </a:t>
            </a:r>
            <a:r>
              <a:rPr lang="fi-FI" dirty="0"/>
              <a:t>lisääntynyt itsetuhoisuuden </a:t>
            </a:r>
            <a:r>
              <a:rPr lang="fi-FI" dirty="0" smtClean="0"/>
              <a:t>riski 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aikeasti </a:t>
            </a:r>
            <a:r>
              <a:rPr lang="fi-FI" dirty="0"/>
              <a:t>masentunut ihminen ei kykene työhön ja tarvitsee nopeasti mielenterveyden ammattilaisen </a:t>
            </a:r>
            <a:r>
              <a:rPr lang="fi-FI" dirty="0" smtClean="0"/>
              <a:t>hoitoa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54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Depression syitä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perinnölliset tekijät</a:t>
            </a:r>
          </a:p>
          <a:p>
            <a:r>
              <a:rPr lang="fi-FI" dirty="0" smtClean="0"/>
              <a:t>lapsuudenaikaiset tapahtumat</a:t>
            </a:r>
          </a:p>
          <a:p>
            <a:r>
              <a:rPr lang="fi-FI" dirty="0" smtClean="0"/>
              <a:t>vaikeat elämäntilanteet</a:t>
            </a:r>
          </a:p>
          <a:p>
            <a:r>
              <a:rPr lang="fi-FI" dirty="0" smtClean="0"/>
              <a:t>synnynnäinen temperamentti</a:t>
            </a:r>
          </a:p>
          <a:p>
            <a:r>
              <a:rPr lang="fi-FI" dirty="0" smtClean="0"/>
              <a:t>itsetunnon hauraus</a:t>
            </a:r>
          </a:p>
          <a:p>
            <a:r>
              <a:rPr lang="fi-FI" dirty="0" smtClean="0"/>
              <a:t>tukahdutettu </a:t>
            </a:r>
            <a:r>
              <a:rPr lang="fi-FI" dirty="0"/>
              <a:t>suru tärkeän ihmisen </a:t>
            </a:r>
            <a:r>
              <a:rPr lang="fi-FI" dirty="0" smtClean="0"/>
              <a:t>menetyksestä</a:t>
            </a:r>
          </a:p>
          <a:p>
            <a:r>
              <a:rPr lang="fi-FI" dirty="0" smtClean="0"/>
              <a:t>läheisiin </a:t>
            </a:r>
            <a:r>
              <a:rPr lang="fi-FI" dirty="0"/>
              <a:t>ihmissuhteisiin liittyvät kielletyt tai </a:t>
            </a:r>
            <a:r>
              <a:rPr lang="fi-FI" dirty="0" smtClean="0"/>
              <a:t>tukahdutetut </a:t>
            </a:r>
            <a:r>
              <a:rPr lang="fi-FI" dirty="0"/>
              <a:t>vihan ja pelon </a:t>
            </a:r>
            <a:r>
              <a:rPr lang="fi-FI" dirty="0" smtClean="0"/>
              <a:t>tunteet</a:t>
            </a:r>
          </a:p>
          <a:p>
            <a:r>
              <a:rPr lang="fi-FI" dirty="0"/>
              <a:t>t</a:t>
            </a:r>
            <a:r>
              <a:rPr lang="fi-FI" dirty="0" smtClean="0"/>
              <a:t>urvaton </a:t>
            </a:r>
            <a:r>
              <a:rPr lang="fi-FI" dirty="0"/>
              <a:t>tai stressaava </a:t>
            </a:r>
            <a:r>
              <a:rPr lang="fi-FI" dirty="0" smtClean="0"/>
              <a:t>ympäristö</a:t>
            </a:r>
          </a:p>
          <a:p>
            <a:r>
              <a:rPr lang="fi-FI" dirty="0" smtClean="0"/>
              <a:t>mielialaa </a:t>
            </a:r>
            <a:r>
              <a:rPr lang="fi-FI" dirty="0"/>
              <a:t>ja biologisia rytmejä säätelevien hermoverkostojen toiminnan </a:t>
            </a:r>
            <a:r>
              <a:rPr lang="fi-FI" dirty="0" smtClean="0"/>
              <a:t>häiriöt </a:t>
            </a:r>
            <a:br>
              <a:rPr lang="fi-FI" dirty="0" smtClean="0"/>
            </a:br>
            <a:r>
              <a:rPr lang="fi-FI" dirty="0" smtClean="0"/>
              <a:t>(</a:t>
            </a:r>
            <a:r>
              <a:rPr lang="fi-FI" dirty="0"/>
              <a:t>v</a:t>
            </a:r>
            <a:r>
              <a:rPr lang="fi-FI" dirty="0" smtClean="0"/>
              <a:t>älittäjäaineet: serotoniini </a:t>
            </a:r>
            <a:r>
              <a:rPr lang="fi-FI" dirty="0"/>
              <a:t>sekä </a:t>
            </a:r>
            <a:r>
              <a:rPr lang="fi-FI" dirty="0" smtClean="0"/>
              <a:t>stressihormoni kortisoli)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12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Depression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osin </a:t>
            </a:r>
            <a:r>
              <a:rPr lang="fi-FI" dirty="0"/>
              <a:t>omahoidollista arkirutiinien </a:t>
            </a:r>
            <a:r>
              <a:rPr lang="fi-FI" dirty="0" smtClean="0"/>
              <a:t>ylläpitämistä </a:t>
            </a:r>
            <a:br>
              <a:rPr lang="fi-FI" dirty="0" smtClean="0"/>
            </a:br>
            <a:r>
              <a:rPr lang="fi-FI" dirty="0" smtClean="0"/>
              <a:t>(esim. </a:t>
            </a:r>
            <a:r>
              <a:rPr lang="fi-FI" dirty="0"/>
              <a:t>säännöllistä syömistä ja </a:t>
            </a:r>
            <a:r>
              <a:rPr lang="fi-FI" dirty="0" smtClean="0"/>
              <a:t>ulkoilua, liikuntaa)</a:t>
            </a:r>
            <a:endParaRPr lang="fi-FI" dirty="0"/>
          </a:p>
          <a:p>
            <a:r>
              <a:rPr lang="fi-FI" u="sng" dirty="0" smtClean="0"/>
              <a:t>keskustelua</a:t>
            </a:r>
            <a:r>
              <a:rPr lang="fi-FI" dirty="0"/>
              <a:t>, erilaisia </a:t>
            </a:r>
            <a:r>
              <a:rPr lang="fi-FI" u="sng" dirty="0"/>
              <a:t>terapioita</a:t>
            </a:r>
            <a:r>
              <a:rPr lang="fi-FI" dirty="0"/>
              <a:t> ja tarvittaessa </a:t>
            </a:r>
            <a:r>
              <a:rPr lang="fi-FI" u="sng" dirty="0" smtClean="0"/>
              <a:t>mielialalääkitystä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lääkkeillä </a:t>
            </a:r>
            <a:r>
              <a:rPr lang="fi-FI" dirty="0"/>
              <a:t>voidaan korjata aivoissa todettuja biokemiallisia tasapainohäiriöitä ja virheellisiä </a:t>
            </a:r>
            <a:r>
              <a:rPr lang="fi-FI" dirty="0" smtClean="0"/>
              <a:t>toimintoja</a:t>
            </a:r>
          </a:p>
          <a:p>
            <a:pPr lvl="1"/>
            <a:r>
              <a:rPr lang="fi-FI" dirty="0" smtClean="0"/>
              <a:t>tukea </a:t>
            </a:r>
            <a:r>
              <a:rPr lang="fi-FI" dirty="0"/>
              <a:t>ja mahdollisuuksia keskusteluun (ryhmätapaamiset ja </a:t>
            </a:r>
            <a:r>
              <a:rPr lang="fi-FI" dirty="0" smtClean="0"/>
              <a:t>vertaisryhmät) sekä terapiaa</a:t>
            </a:r>
          </a:p>
          <a:p>
            <a:pPr lvl="1"/>
            <a:r>
              <a:rPr lang="fi-FI" dirty="0"/>
              <a:t>h</a:t>
            </a:r>
            <a:r>
              <a:rPr lang="fi-FI" dirty="0" smtClean="0"/>
              <a:t>yödyllisin erilaisten </a:t>
            </a:r>
            <a:r>
              <a:rPr lang="fi-FI" dirty="0"/>
              <a:t>hoitomuotojen </a:t>
            </a:r>
            <a:r>
              <a:rPr lang="fi-FI" dirty="0" smtClean="0"/>
              <a:t>yhdistelmä</a:t>
            </a:r>
          </a:p>
          <a:p>
            <a:r>
              <a:rPr lang="fi-FI" dirty="0" smtClean="0"/>
              <a:t>depressio </a:t>
            </a:r>
            <a:r>
              <a:rPr lang="fi-FI" dirty="0"/>
              <a:t>voi </a:t>
            </a:r>
            <a:r>
              <a:rPr lang="fi-FI" dirty="0" smtClean="0"/>
              <a:t>uusiutua</a:t>
            </a:r>
          </a:p>
          <a:p>
            <a:pPr lvl="1"/>
            <a:r>
              <a:rPr lang="fi-FI" dirty="0" smtClean="0"/>
              <a:t>vaikean masennustilan jälkeen noin </a:t>
            </a:r>
            <a:r>
              <a:rPr lang="fi-FI" dirty="0"/>
              <a:t>50 </a:t>
            </a:r>
            <a:r>
              <a:rPr lang="fi-FI" dirty="0" smtClean="0"/>
              <a:t>% </a:t>
            </a:r>
            <a:r>
              <a:rPr lang="fi-FI" dirty="0"/>
              <a:t>mahdollisuus sairastua myöhemmin </a:t>
            </a:r>
            <a:endParaRPr lang="fi-FI" dirty="0" smtClean="0"/>
          </a:p>
          <a:p>
            <a:pPr lvl="1"/>
            <a:r>
              <a:rPr lang="fi-FI" dirty="0"/>
              <a:t>i</a:t>
            </a:r>
            <a:r>
              <a:rPr lang="fi-FI" dirty="0" smtClean="0"/>
              <a:t>lman </a:t>
            </a:r>
            <a:r>
              <a:rPr lang="fi-FI" dirty="0"/>
              <a:t>hoitoa kahden sairastetun </a:t>
            </a:r>
            <a:r>
              <a:rPr lang="fi-FI" dirty="0" smtClean="0"/>
              <a:t>masennusjakson </a:t>
            </a:r>
            <a:r>
              <a:rPr lang="fi-FI" dirty="0"/>
              <a:t>jälkeen kolmannen sairausjakson todennäköisyys </a:t>
            </a:r>
            <a:r>
              <a:rPr lang="fi-FI" dirty="0" smtClean="0"/>
              <a:t>yli </a:t>
            </a:r>
            <a:r>
              <a:rPr lang="fi-FI" dirty="0"/>
              <a:t>70 </a:t>
            </a:r>
            <a:r>
              <a:rPr lang="fi-FI" dirty="0" smtClean="0"/>
              <a:t>% </a:t>
            </a:r>
          </a:p>
          <a:p>
            <a:pPr lvl="1"/>
            <a:r>
              <a:rPr lang="fi-FI" dirty="0" smtClean="0"/>
              <a:t>kolmannen </a:t>
            </a:r>
            <a:r>
              <a:rPr lang="fi-FI" dirty="0"/>
              <a:t>sairausjakson jälkeen uusiutumisriski </a:t>
            </a:r>
            <a:r>
              <a:rPr lang="fi-FI" dirty="0" smtClean="0"/>
              <a:t>jo </a:t>
            </a:r>
            <a:r>
              <a:rPr lang="fi-FI" dirty="0"/>
              <a:t>yli 90 </a:t>
            </a:r>
            <a:r>
              <a:rPr lang="fi-FI" dirty="0" smtClean="0"/>
              <a:t>%</a:t>
            </a:r>
          </a:p>
          <a:p>
            <a:pPr lvl="1"/>
            <a:r>
              <a:rPr lang="fi-FI" dirty="0" smtClean="0"/>
              <a:t>pitkäkestoisella </a:t>
            </a:r>
            <a:r>
              <a:rPr lang="fi-FI" dirty="0"/>
              <a:t>hoidolla masennusjaksojen uusiutumisriskiä voidaan merkittävästi </a:t>
            </a:r>
            <a:r>
              <a:rPr lang="fi-FI" dirty="0" smtClean="0"/>
              <a:t>pienentää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32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Ahdistuneisuushäiriöt eli neuroosit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32500" lnSpcReduction="20000"/>
          </a:bodyPr>
          <a:lstStyle/>
          <a:p>
            <a:r>
              <a:rPr lang="fi-FI" sz="6400" dirty="0"/>
              <a:t>k</a:t>
            </a:r>
            <a:r>
              <a:rPr lang="fi-FI" sz="6400" dirty="0" smtClean="0"/>
              <a:t>yky </a:t>
            </a:r>
            <a:r>
              <a:rPr lang="fi-FI" sz="6400" dirty="0"/>
              <a:t>tuntea ahdistuneisuutta ja pelkoa </a:t>
            </a:r>
            <a:r>
              <a:rPr lang="fi-FI" sz="6400" dirty="0" smtClean="0"/>
              <a:t>tervettä (voi </a:t>
            </a:r>
            <a:r>
              <a:rPr lang="fi-FI" sz="6400" dirty="0"/>
              <a:t>lisätä </a:t>
            </a:r>
            <a:r>
              <a:rPr lang="fi-FI" sz="6400" dirty="0" smtClean="0"/>
              <a:t>suoriutumiskykyä </a:t>
            </a:r>
            <a:r>
              <a:rPr lang="fi-FI" sz="6400" dirty="0"/>
              <a:t>tai varoittaa ihmistä vaarasta tai </a:t>
            </a:r>
            <a:r>
              <a:rPr lang="fi-FI" sz="6400" dirty="0" smtClean="0"/>
              <a:t>uhasta</a:t>
            </a:r>
            <a:r>
              <a:rPr lang="fi-FI" sz="6400" dirty="0"/>
              <a:t>)</a:t>
            </a:r>
            <a:endParaRPr lang="fi-FI" sz="6400" dirty="0" smtClean="0"/>
          </a:p>
          <a:p>
            <a:r>
              <a:rPr lang="fi-FI" sz="6400" dirty="0" smtClean="0"/>
              <a:t>häiriössä olotila on pelon kaltainen ja huolestunut </a:t>
            </a:r>
            <a:r>
              <a:rPr lang="fi-FI" sz="6400" u="sng" dirty="0" smtClean="0"/>
              <a:t>ilman </a:t>
            </a:r>
            <a:r>
              <a:rPr lang="fi-FI" sz="6400" u="sng" dirty="0"/>
              <a:t>pelon </a:t>
            </a:r>
            <a:r>
              <a:rPr lang="fi-FI" sz="6400" u="sng" dirty="0" smtClean="0"/>
              <a:t>kohdetta</a:t>
            </a:r>
          </a:p>
          <a:p>
            <a:pPr lvl="1"/>
            <a:r>
              <a:rPr lang="fi-FI" sz="6400" dirty="0" smtClean="0"/>
              <a:t>ahdistuneisuus</a:t>
            </a:r>
            <a:r>
              <a:rPr lang="fi-FI" sz="6400" dirty="0"/>
              <a:t>, jännittyneisyys tai pelko on voimakasta ja pitkäkestoista sekä rajoittaa </a:t>
            </a:r>
            <a:r>
              <a:rPr lang="fi-FI" sz="6400" dirty="0" err="1"/>
              <a:t>psykososiaalista</a:t>
            </a:r>
            <a:r>
              <a:rPr lang="fi-FI" sz="6400" dirty="0"/>
              <a:t> </a:t>
            </a:r>
            <a:r>
              <a:rPr lang="fi-FI" sz="6400" dirty="0" smtClean="0"/>
              <a:t>toimintakykyä</a:t>
            </a:r>
          </a:p>
          <a:p>
            <a:pPr lvl="1"/>
            <a:r>
              <a:rPr lang="fi-FI" sz="6400" dirty="0" smtClean="0"/>
              <a:t>tunne </a:t>
            </a:r>
            <a:r>
              <a:rPr lang="fi-FI" sz="6400" dirty="0"/>
              <a:t>voi olla </a:t>
            </a:r>
            <a:r>
              <a:rPr lang="fi-FI" sz="6400" dirty="0" smtClean="0"/>
              <a:t>jatkuva </a:t>
            </a:r>
            <a:r>
              <a:rPr lang="fi-FI" sz="6400" dirty="0"/>
              <a:t>tai vain </a:t>
            </a:r>
            <a:r>
              <a:rPr lang="fi-FI" sz="6400" dirty="0" smtClean="0"/>
              <a:t>ajoittainen</a:t>
            </a:r>
          </a:p>
          <a:p>
            <a:r>
              <a:rPr lang="fi-FI" sz="6400" dirty="0" smtClean="0"/>
              <a:t>yleisimpiä </a:t>
            </a:r>
            <a:r>
              <a:rPr lang="fi-FI" sz="6400" dirty="0"/>
              <a:t>ja </a:t>
            </a:r>
            <a:r>
              <a:rPr lang="fi-FI" sz="6400" dirty="0" smtClean="0"/>
              <a:t>lievimpiä psyykkisiä häiriöitä</a:t>
            </a:r>
          </a:p>
          <a:p>
            <a:pPr lvl="1"/>
            <a:r>
              <a:rPr lang="fi-FI" sz="6400" dirty="0" smtClean="0"/>
              <a:t>noin </a:t>
            </a:r>
            <a:r>
              <a:rPr lang="fi-FI" sz="6400" dirty="0"/>
              <a:t>10 </a:t>
            </a:r>
            <a:r>
              <a:rPr lang="fi-FI" sz="6400" dirty="0" smtClean="0"/>
              <a:t>% suomalaisista</a:t>
            </a:r>
          </a:p>
          <a:p>
            <a:pPr lvl="1"/>
            <a:r>
              <a:rPr lang="fi-FI" sz="6400" dirty="0"/>
              <a:t>n</a:t>
            </a:r>
            <a:r>
              <a:rPr lang="fi-FI" sz="6400" dirty="0" smtClean="0"/>
              <a:t>aisilla enemmän kuin miehillä</a:t>
            </a:r>
          </a:p>
          <a:p>
            <a:r>
              <a:rPr lang="fi-FI" sz="6400" dirty="0" smtClean="0"/>
              <a:t>vakava </a:t>
            </a:r>
            <a:r>
              <a:rPr lang="fi-FI" sz="6400" dirty="0"/>
              <a:t>ahdistuneisuus </a:t>
            </a:r>
            <a:endParaRPr lang="fi-FI" sz="6400" dirty="0" smtClean="0"/>
          </a:p>
          <a:p>
            <a:pPr lvl="1"/>
            <a:r>
              <a:rPr lang="fi-FI" sz="6400" dirty="0" smtClean="0"/>
              <a:t>estää </a:t>
            </a:r>
            <a:r>
              <a:rPr lang="fi-FI" sz="6400" dirty="0"/>
              <a:t>ihmistä solmimasta tai ylläpitämästä </a:t>
            </a:r>
            <a:r>
              <a:rPr lang="fi-FI" sz="6400" dirty="0" smtClean="0"/>
              <a:t>ihmissuhteita</a:t>
            </a:r>
          </a:p>
          <a:p>
            <a:pPr lvl="1"/>
            <a:r>
              <a:rPr lang="fi-FI" sz="6400" dirty="0" smtClean="0"/>
              <a:t>vaarantaa </a:t>
            </a:r>
            <a:r>
              <a:rPr lang="fi-FI" sz="6400" dirty="0"/>
              <a:t>kouluun tai töihin menon, tehdä harrastamisesta tai kotoa poistumisesta </a:t>
            </a:r>
            <a:r>
              <a:rPr lang="fi-FI" sz="6400" dirty="0" smtClean="0"/>
              <a:t>mahdotonta</a:t>
            </a:r>
          </a:p>
          <a:p>
            <a:pPr lvl="1"/>
            <a:r>
              <a:rPr lang="fi-FI" sz="6400" dirty="0" smtClean="0"/>
              <a:t>aiheuttaa </a:t>
            </a:r>
            <a:r>
              <a:rPr lang="fi-FI" sz="6400" dirty="0"/>
              <a:t>alisuoriutumista, syrjäytymistä ja opintojen </a:t>
            </a:r>
            <a:r>
              <a:rPr lang="fi-FI" sz="6400" dirty="0" smtClean="0"/>
              <a:t>keskeyttämistä </a:t>
            </a:r>
          </a:p>
          <a:p>
            <a:pPr lvl="1"/>
            <a:r>
              <a:rPr lang="fi-FI" sz="6400" dirty="0"/>
              <a:t>h</a:t>
            </a:r>
            <a:r>
              <a:rPr lang="fi-FI" sz="6400" dirty="0" smtClean="0"/>
              <a:t>oitamattomana voi </a:t>
            </a:r>
            <a:r>
              <a:rPr lang="fi-FI" sz="6400" dirty="0"/>
              <a:t>kehittyä jokin toinen </a:t>
            </a:r>
            <a:r>
              <a:rPr lang="fi-FI" sz="6400" dirty="0" smtClean="0"/>
              <a:t>mielenterveyshäiriö</a:t>
            </a:r>
          </a:p>
          <a:p>
            <a:endParaRPr lang="fi-FI" sz="6400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0911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Ahdistuneisuushäiriöiden riskitekijöitä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0000" lnSpcReduction="20000"/>
          </a:bodyPr>
          <a:lstStyle/>
          <a:p>
            <a:endParaRPr lang="fi-FI" sz="6800" dirty="0" smtClean="0"/>
          </a:p>
          <a:p>
            <a:r>
              <a:rPr lang="fi-FI" sz="6800" dirty="0" smtClean="0"/>
              <a:t>monitekijäisiä sairauksia</a:t>
            </a:r>
          </a:p>
          <a:p>
            <a:r>
              <a:rPr lang="fi-FI" sz="6800" dirty="0" smtClean="0"/>
              <a:t>hermoston </a:t>
            </a:r>
            <a:r>
              <a:rPr lang="fi-FI" sz="6800" dirty="0"/>
              <a:t>välittäjäaineiden epätasapaino ja muutokset aivojen serotoniinijärjestelmässä ja stressihormonien erittymisessä</a:t>
            </a:r>
          </a:p>
          <a:p>
            <a:r>
              <a:rPr lang="fi-FI" sz="6800" dirty="0"/>
              <a:t>taipumus reagoida olosuhteisiin herkemmin ja pelokkaammin</a:t>
            </a:r>
          </a:p>
          <a:p>
            <a:r>
              <a:rPr lang="fi-FI" sz="6800" dirty="0"/>
              <a:t>varhaislapsuuden kiintymyssuhteiden turvattomuus tai voimakkaat stressi- ja traumakokemukset</a:t>
            </a:r>
          </a:p>
          <a:p>
            <a:r>
              <a:rPr lang="fi-FI" sz="6800" dirty="0"/>
              <a:t>vanhemman ahdistuneisuus voi siirtyä lapsiin</a:t>
            </a:r>
          </a:p>
          <a:p>
            <a:r>
              <a:rPr lang="fi-FI" sz="6800" dirty="0"/>
              <a:t>osin perinnöllistä, ympäristöstä johtuvaa tai malliopittua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6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Ahdistuneisuushäiriöiden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fi-FI" b="1" dirty="0"/>
              <a:t>v</a:t>
            </a:r>
            <a:r>
              <a:rPr lang="fi-FI" b="1" dirty="0" smtClean="0"/>
              <a:t>älttämiskäyttäytyminen</a:t>
            </a:r>
            <a:r>
              <a:rPr lang="fi-FI" dirty="0" smtClean="0"/>
              <a:t> = pyrkii välttämään </a:t>
            </a:r>
            <a:r>
              <a:rPr lang="fi-FI" dirty="0"/>
              <a:t>tietoisesti tai tiedostamattaan tilanteita, joissa ahdistuneisuutta </a:t>
            </a:r>
            <a:r>
              <a:rPr lang="fi-FI" dirty="0" smtClean="0"/>
              <a:t>esiintyy</a:t>
            </a:r>
          </a:p>
          <a:p>
            <a:r>
              <a:rPr lang="fi-FI" b="1" dirty="0"/>
              <a:t>t</a:t>
            </a:r>
            <a:r>
              <a:rPr lang="fi-FI" b="1" dirty="0" smtClean="0"/>
              <a:t>urvakäyttäytyminen</a:t>
            </a:r>
            <a:r>
              <a:rPr lang="fi-FI" dirty="0" smtClean="0"/>
              <a:t> = mielen </a:t>
            </a:r>
            <a:r>
              <a:rPr lang="fi-FI" dirty="0"/>
              <a:t>sisäisiä </a:t>
            </a:r>
            <a:r>
              <a:rPr lang="fi-FI" dirty="0" smtClean="0"/>
              <a:t>ajatuksia </a:t>
            </a:r>
            <a:br>
              <a:rPr lang="fi-FI" dirty="0" smtClean="0"/>
            </a:br>
            <a:r>
              <a:rPr lang="fi-FI" dirty="0" smtClean="0"/>
              <a:t>(esim. </a:t>
            </a:r>
            <a:r>
              <a:rPr lang="fi-FI" dirty="0"/>
              <a:t>esiintymiskammoinen puhuu hiljaisella </a:t>
            </a:r>
            <a:r>
              <a:rPr lang="fi-FI" dirty="0" smtClean="0"/>
              <a:t>äänellä, välttelee katsekontaktia </a:t>
            </a:r>
            <a:r>
              <a:rPr lang="fi-FI" dirty="0"/>
              <a:t>sekä seisoo </a:t>
            </a:r>
            <a:r>
              <a:rPr lang="fi-FI" dirty="0" smtClean="0"/>
              <a:t>hiljaa, </a:t>
            </a:r>
            <a:r>
              <a:rPr lang="fi-FI" dirty="0"/>
              <a:t>jotta muut eivät huomaisi hänen esiintymispelkoaan ja </a:t>
            </a:r>
            <a:r>
              <a:rPr lang="fi-FI" dirty="0" smtClean="0"/>
              <a:t>ahdistuneisuusoireilua) </a:t>
            </a:r>
          </a:p>
          <a:p>
            <a:endParaRPr lang="fi-FI" dirty="0" smtClean="0"/>
          </a:p>
          <a:p>
            <a:r>
              <a:rPr lang="fi-FI" dirty="0" smtClean="0"/>
              <a:t>hoidossa huomioidaan psyykkinen</a:t>
            </a:r>
            <a:r>
              <a:rPr lang="fi-FI" dirty="0"/>
              <a:t>, fyysinen ja sosiaalinen </a:t>
            </a:r>
            <a:r>
              <a:rPr lang="fi-FI" dirty="0" smtClean="0"/>
              <a:t>osa-alue</a:t>
            </a:r>
          </a:p>
          <a:p>
            <a:pPr lvl="1"/>
            <a:r>
              <a:rPr lang="fi-FI" dirty="0" smtClean="0"/>
              <a:t>tietoa potilaalle siitä</a:t>
            </a:r>
            <a:r>
              <a:rPr lang="fi-FI" dirty="0"/>
              <a:t>, mitä hermoston ylivirittäytyminen </a:t>
            </a:r>
            <a:r>
              <a:rPr lang="fi-FI" dirty="0" smtClean="0"/>
              <a:t>tarkoittaa </a:t>
            </a:r>
          </a:p>
          <a:p>
            <a:pPr lvl="1"/>
            <a:r>
              <a:rPr lang="fi-FI" dirty="0" smtClean="0"/>
              <a:t>pelon </a:t>
            </a:r>
            <a:r>
              <a:rPr lang="fi-FI" dirty="0"/>
              <a:t>kohteet selvitetään ja niistä puhutaan </a:t>
            </a:r>
            <a:r>
              <a:rPr lang="fi-FI" dirty="0" smtClean="0"/>
              <a:t>ääneen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älttämiskäyttäytymistä </a:t>
            </a:r>
            <a:r>
              <a:rPr lang="fi-FI" dirty="0"/>
              <a:t>puretaan asteittain yhdessä </a:t>
            </a:r>
            <a:r>
              <a:rPr lang="fi-FI" dirty="0" smtClean="0"/>
              <a:t>asiantuntijan kanssa</a:t>
            </a:r>
          </a:p>
          <a:p>
            <a:pPr lvl="1"/>
            <a:r>
              <a:rPr lang="fi-FI" dirty="0" smtClean="0"/>
              <a:t>huomioidaan </a:t>
            </a:r>
            <a:r>
              <a:rPr lang="fi-FI" dirty="0"/>
              <a:t>elämäntilanne ja ahdistuneisuuden </a:t>
            </a:r>
            <a:r>
              <a:rPr lang="fi-FI" dirty="0" smtClean="0"/>
              <a:t>voimakkuus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oskus tarvitaan </a:t>
            </a:r>
            <a:r>
              <a:rPr lang="fi-FI" dirty="0"/>
              <a:t>lääkitystä terapian </a:t>
            </a:r>
            <a:r>
              <a:rPr lang="fi-FI" dirty="0" smtClean="0"/>
              <a:t>ohella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06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774</Words>
  <Application>Microsoft Office PowerPoint</Application>
  <PresentationFormat>Näytössä katseltava diaesitys (4:3)</PresentationFormat>
  <Paragraphs>163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Terve 2: Ihminen, ympäristö ja terveys</vt:lpstr>
      <vt:lpstr>Mielenterveyden häiriöt</vt:lpstr>
      <vt:lpstr>Masennus</vt:lpstr>
      <vt:lpstr>Depression diagnosointi</vt:lpstr>
      <vt:lpstr>Depression syitä</vt:lpstr>
      <vt:lpstr>Depression hoito</vt:lpstr>
      <vt:lpstr>Ahdistuneisuushäiriöt eli neuroosit</vt:lpstr>
      <vt:lpstr>Ahdistuneisuushäiriöiden riskitekijöitä</vt:lpstr>
      <vt:lpstr>Ahdistuneisuushäiriöiden hoito</vt:lpstr>
      <vt:lpstr>Syömishäiriöt</vt:lpstr>
      <vt:lpstr>Syömishäiriöiden syitä ja  yleisimmät muodot</vt:lpstr>
      <vt:lpstr>Syömishäiriöiden  hoito ja ehkäisy</vt:lpstr>
      <vt:lpstr>Itsetuhoisuus</vt:lpstr>
      <vt:lpstr>Itsemurha-ajatukset ja -yritykset</vt:lpstr>
      <vt:lpstr>Mt-häiriöiden ehkäisy eli preventio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oppilas lukio</cp:lastModifiedBy>
  <cp:revision>886</cp:revision>
  <dcterms:created xsi:type="dcterms:W3CDTF">2017-06-09T06:02:13Z</dcterms:created>
  <dcterms:modified xsi:type="dcterms:W3CDTF">2017-09-10T19:29:35Z</dcterms:modified>
</cp:coreProperties>
</file>