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1" r:id="rId2"/>
    <p:sldId id="267" r:id="rId3"/>
    <p:sldId id="278" r:id="rId4"/>
    <p:sldId id="273" r:id="rId5"/>
    <p:sldId id="274" r:id="rId6"/>
    <p:sldId id="265" r:id="rId7"/>
    <p:sldId id="275" r:id="rId8"/>
    <p:sldId id="277" r:id="rId9"/>
    <p:sldId id="276" r:id="rId10"/>
    <p:sldId id="264" r:id="rId11"/>
    <p:sldId id="269" r:id="rId12"/>
    <p:sldId id="270" r:id="rId13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1" autoAdjust="0"/>
    <p:restoredTop sz="94712" autoAdjust="0"/>
  </p:normalViewPr>
  <p:slideViewPr>
    <p:cSldViewPr>
      <p:cViewPr varScale="1">
        <p:scale>
          <a:sx n="68" d="100"/>
          <a:sy n="68" d="100"/>
        </p:scale>
        <p:origin x="123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DAD1FB-E118-42AE-AB0D-63E7976F0C5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5B49B6B5-757A-4CEB-A8D3-E4C189D5C539}">
      <dgm:prSet phldrT="[Teksti]" custT="1"/>
      <dgm:spPr/>
      <dgm:t>
        <a:bodyPr/>
        <a:lstStyle/>
        <a:p>
          <a:r>
            <a:rPr lang="fi-FI" sz="2800" b="1" dirty="0"/>
            <a:t>Yksi lääkäri</a:t>
          </a:r>
        </a:p>
        <a:p>
          <a:r>
            <a:rPr lang="fi-FI" sz="2000" dirty="0"/>
            <a:t>raskauden kesto </a:t>
          </a:r>
        </a:p>
        <a:p>
          <a:r>
            <a:rPr lang="fi-FI" sz="2000" dirty="0"/>
            <a:t>&lt; 12 vko  </a:t>
          </a:r>
        </a:p>
      </dgm:t>
    </dgm:pt>
    <dgm:pt modelId="{AE5BAD08-7625-4A7C-983D-4805C1294D30}" type="parTrans" cxnId="{BB0A008F-AE2D-4895-A3BE-5C8CD209744E}">
      <dgm:prSet/>
      <dgm:spPr/>
      <dgm:t>
        <a:bodyPr/>
        <a:lstStyle/>
        <a:p>
          <a:endParaRPr lang="fi-FI"/>
        </a:p>
      </dgm:t>
    </dgm:pt>
    <dgm:pt modelId="{531B67D5-6B03-4AB5-96C8-4540DEADCBD9}" type="sibTrans" cxnId="{BB0A008F-AE2D-4895-A3BE-5C8CD209744E}">
      <dgm:prSet/>
      <dgm:spPr/>
      <dgm:t>
        <a:bodyPr/>
        <a:lstStyle/>
        <a:p>
          <a:endParaRPr lang="fi-FI"/>
        </a:p>
      </dgm:t>
    </dgm:pt>
    <dgm:pt modelId="{B0D30A8E-B0D8-4EE6-A0D5-4DD0F9C0A680}">
      <dgm:prSet phldrT="[Teksti]" custT="1"/>
      <dgm:spPr/>
      <dgm:t>
        <a:bodyPr/>
        <a:lstStyle/>
        <a:p>
          <a:r>
            <a:rPr lang="fi-FI" sz="1400" dirty="0"/>
            <a:t> </a:t>
          </a:r>
          <a:r>
            <a:rPr lang="fi-FI" sz="2000" dirty="0"/>
            <a:t>Alle 17-v</a:t>
          </a:r>
        </a:p>
      </dgm:t>
    </dgm:pt>
    <dgm:pt modelId="{6DCA4369-2684-43D5-9716-042618F10F30}" type="parTrans" cxnId="{05686E9F-36A1-4B25-A35C-E84B80A0362F}">
      <dgm:prSet/>
      <dgm:spPr/>
      <dgm:t>
        <a:bodyPr/>
        <a:lstStyle/>
        <a:p>
          <a:endParaRPr lang="fi-FI"/>
        </a:p>
      </dgm:t>
    </dgm:pt>
    <dgm:pt modelId="{5C4E0783-34A8-4416-A987-3A6582CA7280}" type="sibTrans" cxnId="{05686E9F-36A1-4B25-A35C-E84B80A0362F}">
      <dgm:prSet/>
      <dgm:spPr/>
      <dgm:t>
        <a:bodyPr/>
        <a:lstStyle/>
        <a:p>
          <a:endParaRPr lang="fi-FI"/>
        </a:p>
      </dgm:t>
    </dgm:pt>
    <dgm:pt modelId="{61A83EE5-F33B-4AE4-BE95-8C88C9649936}">
      <dgm:prSet phldrT="[Teksti]" custT="1"/>
      <dgm:spPr/>
      <dgm:t>
        <a:bodyPr/>
        <a:lstStyle/>
        <a:p>
          <a:endParaRPr lang="fi-FI" sz="1400" dirty="0"/>
        </a:p>
      </dgm:t>
    </dgm:pt>
    <dgm:pt modelId="{C70F6C0D-AE4C-4130-AB61-15C888209B9C}" type="parTrans" cxnId="{0D273A7E-3808-4101-9BFF-A078C6BF13A6}">
      <dgm:prSet/>
      <dgm:spPr/>
      <dgm:t>
        <a:bodyPr/>
        <a:lstStyle/>
        <a:p>
          <a:endParaRPr lang="fi-FI"/>
        </a:p>
      </dgm:t>
    </dgm:pt>
    <dgm:pt modelId="{7AA7E458-A737-4D15-B1B4-CE27EC39D331}" type="sibTrans" cxnId="{0D273A7E-3808-4101-9BFF-A078C6BF13A6}">
      <dgm:prSet/>
      <dgm:spPr/>
      <dgm:t>
        <a:bodyPr/>
        <a:lstStyle/>
        <a:p>
          <a:endParaRPr lang="fi-FI"/>
        </a:p>
      </dgm:t>
    </dgm:pt>
    <dgm:pt modelId="{3F684819-E83B-4197-8C79-DAF225FC490B}">
      <dgm:prSet phldrT="[Teksti]" custT="1"/>
      <dgm:spPr/>
      <dgm:t>
        <a:bodyPr/>
        <a:lstStyle/>
        <a:p>
          <a:r>
            <a:rPr lang="fi-FI" sz="2800" b="1" dirty="0"/>
            <a:t>Kaksi lääkäriä</a:t>
          </a:r>
        </a:p>
        <a:p>
          <a:r>
            <a:rPr lang="fi-FI" sz="2000" dirty="0"/>
            <a:t>raskauden kesto </a:t>
          </a:r>
        </a:p>
        <a:p>
          <a:r>
            <a:rPr lang="fi-FI" sz="2000" dirty="0"/>
            <a:t>&lt; 12 vko</a:t>
          </a:r>
        </a:p>
      </dgm:t>
    </dgm:pt>
    <dgm:pt modelId="{09E30101-05E2-45B4-AF32-4A62A2E4509A}" type="parTrans" cxnId="{F5CB9B14-ADE6-49B0-BE40-D17ECCE063F9}">
      <dgm:prSet/>
      <dgm:spPr/>
      <dgm:t>
        <a:bodyPr/>
        <a:lstStyle/>
        <a:p>
          <a:endParaRPr lang="fi-FI"/>
        </a:p>
      </dgm:t>
    </dgm:pt>
    <dgm:pt modelId="{D032B9EA-6FE5-40BB-B82A-0D314C779D3B}" type="sibTrans" cxnId="{F5CB9B14-ADE6-49B0-BE40-D17ECCE063F9}">
      <dgm:prSet/>
      <dgm:spPr/>
      <dgm:t>
        <a:bodyPr/>
        <a:lstStyle/>
        <a:p>
          <a:endParaRPr lang="fi-FI"/>
        </a:p>
      </dgm:t>
    </dgm:pt>
    <dgm:pt modelId="{F18E3B38-F0B0-4EFA-BCF1-9AF5C3820BCE}">
      <dgm:prSet phldrT="[Teksti]" custT="1"/>
      <dgm:spPr/>
      <dgm:t>
        <a:bodyPr/>
        <a:lstStyle/>
        <a:p>
          <a:r>
            <a:rPr lang="fi-FI" sz="1800" dirty="0"/>
            <a:t>Synnyttäminen ja hoito huomattava rasitus</a:t>
          </a:r>
        </a:p>
      </dgm:t>
    </dgm:pt>
    <dgm:pt modelId="{348B24AB-4C87-4C43-9034-A52BA6BE24EB}" type="parTrans" cxnId="{196ABBD6-C88B-48AE-8F6D-D9196822A0B7}">
      <dgm:prSet/>
      <dgm:spPr/>
      <dgm:t>
        <a:bodyPr/>
        <a:lstStyle/>
        <a:p>
          <a:endParaRPr lang="fi-FI"/>
        </a:p>
      </dgm:t>
    </dgm:pt>
    <dgm:pt modelId="{F4486AC7-E079-4BA1-9EE4-F3BDA6FF73A5}" type="sibTrans" cxnId="{196ABBD6-C88B-48AE-8F6D-D9196822A0B7}">
      <dgm:prSet/>
      <dgm:spPr/>
      <dgm:t>
        <a:bodyPr/>
        <a:lstStyle/>
        <a:p>
          <a:endParaRPr lang="fi-FI"/>
        </a:p>
      </dgm:t>
    </dgm:pt>
    <dgm:pt modelId="{39AEB367-EBEC-426C-BD65-8459DC008AF2}">
      <dgm:prSet phldrT="[Teksti]" custT="1"/>
      <dgm:spPr/>
      <dgm:t>
        <a:bodyPr/>
        <a:lstStyle/>
        <a:p>
          <a:r>
            <a:rPr lang="fi-FI" sz="1800" dirty="0"/>
            <a:t>Raiskaus</a:t>
          </a:r>
        </a:p>
      </dgm:t>
    </dgm:pt>
    <dgm:pt modelId="{1B97DEEC-634F-4C26-AFB1-C9A25A37267D}" type="parTrans" cxnId="{FCB272D5-8813-4A56-AA87-3F755EBEEAC0}">
      <dgm:prSet/>
      <dgm:spPr/>
      <dgm:t>
        <a:bodyPr/>
        <a:lstStyle/>
        <a:p>
          <a:endParaRPr lang="fi-FI"/>
        </a:p>
      </dgm:t>
    </dgm:pt>
    <dgm:pt modelId="{5DFBB5A8-2B5C-4EF5-AD96-A379F902E037}" type="sibTrans" cxnId="{FCB272D5-8813-4A56-AA87-3F755EBEEAC0}">
      <dgm:prSet/>
      <dgm:spPr/>
      <dgm:t>
        <a:bodyPr/>
        <a:lstStyle/>
        <a:p>
          <a:endParaRPr lang="fi-FI"/>
        </a:p>
      </dgm:t>
    </dgm:pt>
    <dgm:pt modelId="{06193B34-EC65-42C1-ACA4-7A916D033DD0}">
      <dgm:prSet phldrT="[Teksti]" custT="1"/>
      <dgm:spPr/>
      <dgm:t>
        <a:bodyPr/>
        <a:lstStyle/>
        <a:p>
          <a:r>
            <a:rPr lang="fi-FI" sz="2800" b="1" dirty="0" err="1"/>
            <a:t>Valvira</a:t>
          </a:r>
          <a:endParaRPr lang="fi-FI" sz="2800" b="1" dirty="0"/>
        </a:p>
        <a:p>
          <a:r>
            <a:rPr lang="fi-FI" sz="2000" dirty="0"/>
            <a:t>lääkärin päätös kielteinen</a:t>
          </a:r>
        </a:p>
        <a:p>
          <a:r>
            <a:rPr lang="fi-FI" sz="2000" dirty="0"/>
            <a:t>raskauden kesto &gt; 12 </a:t>
          </a:r>
          <a:r>
            <a:rPr lang="fi-FI" sz="2000" dirty="0" err="1"/>
            <a:t>vko</a:t>
          </a:r>
          <a:endParaRPr lang="fi-FI" sz="2000" dirty="0"/>
        </a:p>
        <a:p>
          <a:r>
            <a:rPr lang="fi-FI" sz="2000" dirty="0"/>
            <a:t> </a:t>
          </a:r>
        </a:p>
      </dgm:t>
    </dgm:pt>
    <dgm:pt modelId="{6B78BA53-2AC9-407A-B111-CC34D777CCFE}" type="parTrans" cxnId="{735FB232-42B0-4F48-A4C1-1017B96A1687}">
      <dgm:prSet/>
      <dgm:spPr/>
      <dgm:t>
        <a:bodyPr/>
        <a:lstStyle/>
        <a:p>
          <a:endParaRPr lang="fi-FI"/>
        </a:p>
      </dgm:t>
    </dgm:pt>
    <dgm:pt modelId="{FAC68647-E7B0-4656-9E64-5838E1FD9567}" type="sibTrans" cxnId="{735FB232-42B0-4F48-A4C1-1017B96A1687}">
      <dgm:prSet/>
      <dgm:spPr/>
      <dgm:t>
        <a:bodyPr/>
        <a:lstStyle/>
        <a:p>
          <a:endParaRPr lang="fi-FI"/>
        </a:p>
      </dgm:t>
    </dgm:pt>
    <dgm:pt modelId="{A516AC43-1383-4AC0-B673-9431FEA0E3C0}">
      <dgm:prSet phldrT="[Teksti]" custT="1"/>
      <dgm:spPr/>
      <dgm:t>
        <a:bodyPr/>
        <a:lstStyle/>
        <a:p>
          <a:r>
            <a:rPr lang="fi-FI" sz="2000" dirty="0"/>
            <a:t>Täyttänyt 40</a:t>
          </a:r>
        </a:p>
      </dgm:t>
    </dgm:pt>
    <dgm:pt modelId="{49705574-B101-4398-A1A7-756BC6EAF68F}" type="parTrans" cxnId="{3CED6E6A-2250-4634-8D58-C2F302B57FC3}">
      <dgm:prSet/>
      <dgm:spPr/>
      <dgm:t>
        <a:bodyPr/>
        <a:lstStyle/>
        <a:p>
          <a:endParaRPr lang="fi-FI"/>
        </a:p>
      </dgm:t>
    </dgm:pt>
    <dgm:pt modelId="{28664030-CD10-4E62-A92C-C5088F0CF02C}" type="sibTrans" cxnId="{3CED6E6A-2250-4634-8D58-C2F302B57FC3}">
      <dgm:prSet/>
      <dgm:spPr/>
      <dgm:t>
        <a:bodyPr/>
        <a:lstStyle/>
        <a:p>
          <a:endParaRPr lang="fi-FI"/>
        </a:p>
      </dgm:t>
    </dgm:pt>
    <dgm:pt modelId="{319831F7-C2E2-4EC4-9617-EAA45C8597F2}">
      <dgm:prSet phldrT="[Teksti]" custT="1"/>
      <dgm:spPr/>
      <dgm:t>
        <a:bodyPr/>
        <a:lstStyle/>
        <a:p>
          <a:endParaRPr lang="fi-FI" sz="1400" dirty="0"/>
        </a:p>
      </dgm:t>
    </dgm:pt>
    <dgm:pt modelId="{39CAC9AF-3D33-428C-AFD0-D5A83EA0CFAD}" type="parTrans" cxnId="{63ED9459-EA14-41D5-8B94-E6053E977060}">
      <dgm:prSet/>
      <dgm:spPr/>
      <dgm:t>
        <a:bodyPr/>
        <a:lstStyle/>
        <a:p>
          <a:endParaRPr lang="fi-FI"/>
        </a:p>
      </dgm:t>
    </dgm:pt>
    <dgm:pt modelId="{2B7D4A57-0B77-4C60-A183-7F2AD7446FF2}" type="sibTrans" cxnId="{63ED9459-EA14-41D5-8B94-E6053E977060}">
      <dgm:prSet/>
      <dgm:spPr/>
      <dgm:t>
        <a:bodyPr/>
        <a:lstStyle/>
        <a:p>
          <a:endParaRPr lang="fi-FI"/>
        </a:p>
      </dgm:t>
    </dgm:pt>
    <dgm:pt modelId="{6CBC20C7-2864-47EA-807C-C311BAA830F1}">
      <dgm:prSet phldrT="[Teksti]" custT="1"/>
      <dgm:spPr/>
      <dgm:t>
        <a:bodyPr/>
        <a:lstStyle/>
        <a:p>
          <a:r>
            <a:rPr lang="fi-FI" sz="2000" dirty="0"/>
            <a:t>Synnyttänyt 4 lasta</a:t>
          </a:r>
        </a:p>
      </dgm:t>
    </dgm:pt>
    <dgm:pt modelId="{ED893633-A9AA-41AD-B680-84FA0B991CD6}" type="parTrans" cxnId="{7FF3221D-C86F-46AD-8885-71284A1486A7}">
      <dgm:prSet/>
      <dgm:spPr/>
      <dgm:t>
        <a:bodyPr/>
        <a:lstStyle/>
        <a:p>
          <a:endParaRPr lang="fi-FI"/>
        </a:p>
      </dgm:t>
    </dgm:pt>
    <dgm:pt modelId="{510E4B8D-E028-4A61-93B4-54BC1E618AD5}" type="sibTrans" cxnId="{7FF3221D-C86F-46AD-8885-71284A1486A7}">
      <dgm:prSet/>
      <dgm:spPr/>
      <dgm:t>
        <a:bodyPr/>
        <a:lstStyle/>
        <a:p>
          <a:endParaRPr lang="fi-FI"/>
        </a:p>
      </dgm:t>
    </dgm:pt>
    <dgm:pt modelId="{65F8B130-FCC1-4CA0-B37E-A732B4AE923F}">
      <dgm:prSet phldrT="[Teksti]" custT="1"/>
      <dgm:spPr/>
      <dgm:t>
        <a:bodyPr/>
        <a:lstStyle/>
        <a:p>
          <a:r>
            <a:rPr lang="fi-FI" sz="1800" dirty="0"/>
            <a:t>Äidin /Isän sairaus rajoittaa vakavasti lapsenhoitokykyä</a:t>
          </a:r>
        </a:p>
      </dgm:t>
    </dgm:pt>
    <dgm:pt modelId="{99AC40C9-AD9D-4FB0-9340-6C68E0715931}" type="parTrans" cxnId="{E4CDB6E3-546F-4626-9B0F-68851C8F4B1D}">
      <dgm:prSet/>
      <dgm:spPr/>
      <dgm:t>
        <a:bodyPr/>
        <a:lstStyle/>
        <a:p>
          <a:endParaRPr lang="fi-FI"/>
        </a:p>
      </dgm:t>
    </dgm:pt>
    <dgm:pt modelId="{5AF8A89C-1C5B-4E32-BBE2-14A3249D8F0C}" type="sibTrans" cxnId="{E4CDB6E3-546F-4626-9B0F-68851C8F4B1D}">
      <dgm:prSet/>
      <dgm:spPr/>
      <dgm:t>
        <a:bodyPr/>
        <a:lstStyle/>
        <a:p>
          <a:endParaRPr lang="fi-FI"/>
        </a:p>
      </dgm:t>
    </dgm:pt>
    <dgm:pt modelId="{0A003689-09A3-49E3-9B26-AD4FC255AA71}">
      <dgm:prSet phldrT="[Teksti]" custT="1"/>
      <dgm:spPr/>
      <dgm:t>
        <a:bodyPr/>
        <a:lstStyle/>
        <a:p>
          <a:r>
            <a:rPr lang="fi-FI" sz="1800" dirty="0"/>
            <a:t>Jos raskaus aiheuttaa hakijan terveyden tai hengen vaaran &gt; keskeytys mahdollista kestosta riippumatta (hätäkeskeytys)</a:t>
          </a:r>
        </a:p>
      </dgm:t>
    </dgm:pt>
    <dgm:pt modelId="{4EC1B0BD-8C43-4D58-870A-876DE8B7ADD9}" type="parTrans" cxnId="{75E9A5BF-00CA-4188-8576-D0C75C8EAC5B}">
      <dgm:prSet/>
      <dgm:spPr/>
      <dgm:t>
        <a:bodyPr/>
        <a:lstStyle/>
        <a:p>
          <a:endParaRPr lang="fi-FI"/>
        </a:p>
      </dgm:t>
    </dgm:pt>
    <dgm:pt modelId="{1C692352-1FE9-4331-92C6-C8BA86840184}" type="sibTrans" cxnId="{75E9A5BF-00CA-4188-8576-D0C75C8EAC5B}">
      <dgm:prSet/>
      <dgm:spPr/>
      <dgm:t>
        <a:bodyPr/>
        <a:lstStyle/>
        <a:p>
          <a:endParaRPr lang="fi-FI"/>
        </a:p>
      </dgm:t>
    </dgm:pt>
    <dgm:pt modelId="{37214F05-9A40-419C-B2CE-4DE6E858CE1E}">
      <dgm:prSet phldrT="[Teksti]" custT="1"/>
      <dgm:spPr/>
      <dgm:t>
        <a:bodyPr/>
        <a:lstStyle/>
        <a:p>
          <a:r>
            <a:rPr lang="fi-FI" sz="1800" u="none" dirty="0"/>
            <a:t>Edelliset perusteet </a:t>
          </a:r>
          <a:r>
            <a:rPr lang="fi-FI" sz="1800" u="sng" dirty="0"/>
            <a:t>20 viikkoon asti</a:t>
          </a:r>
        </a:p>
      </dgm:t>
    </dgm:pt>
    <dgm:pt modelId="{CED8C831-A9EE-4582-AC82-363EA0D27572}" type="parTrans" cxnId="{0155337F-D7F9-4416-BCF0-A1586EC26B2B}">
      <dgm:prSet/>
      <dgm:spPr/>
      <dgm:t>
        <a:bodyPr/>
        <a:lstStyle/>
        <a:p>
          <a:endParaRPr lang="fi-FI"/>
        </a:p>
      </dgm:t>
    </dgm:pt>
    <dgm:pt modelId="{6B66FBC2-ADF3-45E9-BAD7-8BBE82A73586}" type="sibTrans" cxnId="{0155337F-D7F9-4416-BCF0-A1586EC26B2B}">
      <dgm:prSet/>
      <dgm:spPr/>
      <dgm:t>
        <a:bodyPr/>
        <a:lstStyle/>
        <a:p>
          <a:endParaRPr lang="fi-FI"/>
        </a:p>
      </dgm:t>
    </dgm:pt>
    <dgm:pt modelId="{80CACAA4-2999-46C0-9367-1DB172CFBB1B}">
      <dgm:prSet phldrT="[Teksti]" custT="1"/>
      <dgm:spPr/>
      <dgm:t>
        <a:bodyPr/>
        <a:lstStyle/>
        <a:p>
          <a:r>
            <a:rPr lang="fi-FI" sz="1800" dirty="0"/>
            <a:t>Luotettavasti todettu vaikea sikiön sairaus </a:t>
          </a:r>
          <a:r>
            <a:rPr lang="fi-FI" sz="1800" u="sng" dirty="0"/>
            <a:t>24 viikkoon asti</a:t>
          </a:r>
        </a:p>
      </dgm:t>
    </dgm:pt>
    <dgm:pt modelId="{AF402977-677E-452A-A097-DAD2436DD844}" type="parTrans" cxnId="{A4630165-FDF6-470B-8652-2CE243BF24BC}">
      <dgm:prSet/>
      <dgm:spPr/>
      <dgm:t>
        <a:bodyPr/>
        <a:lstStyle/>
        <a:p>
          <a:endParaRPr lang="fi-FI"/>
        </a:p>
      </dgm:t>
    </dgm:pt>
    <dgm:pt modelId="{315C09D7-86D1-41EE-A828-2949531139CF}" type="sibTrans" cxnId="{A4630165-FDF6-470B-8652-2CE243BF24BC}">
      <dgm:prSet/>
      <dgm:spPr/>
      <dgm:t>
        <a:bodyPr/>
        <a:lstStyle/>
        <a:p>
          <a:endParaRPr lang="fi-FI"/>
        </a:p>
      </dgm:t>
    </dgm:pt>
    <dgm:pt modelId="{759E7268-E7BB-47F0-A104-DEC5F151CD53}" type="pres">
      <dgm:prSet presAssocID="{2CDAD1FB-E118-42AE-AB0D-63E7976F0C53}" presName="Name0" presStyleCnt="0">
        <dgm:presLayoutVars>
          <dgm:dir/>
          <dgm:animLvl val="lvl"/>
          <dgm:resizeHandles val="exact"/>
        </dgm:presLayoutVars>
      </dgm:prSet>
      <dgm:spPr/>
    </dgm:pt>
    <dgm:pt modelId="{2B9F7617-367D-440C-BEF6-80711A5E47DB}" type="pres">
      <dgm:prSet presAssocID="{5B49B6B5-757A-4CEB-A8D3-E4C189D5C539}" presName="linNode" presStyleCnt="0"/>
      <dgm:spPr/>
    </dgm:pt>
    <dgm:pt modelId="{E1BF3D4F-C6FF-40D0-8092-FD1B5A430389}" type="pres">
      <dgm:prSet presAssocID="{5B49B6B5-757A-4CEB-A8D3-E4C189D5C539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F5768277-BFBC-4E3B-8353-14C3E213A1F2}" type="pres">
      <dgm:prSet presAssocID="{5B49B6B5-757A-4CEB-A8D3-E4C189D5C539}" presName="descendantText" presStyleLbl="alignAccFollowNode1" presStyleIdx="0" presStyleCnt="3">
        <dgm:presLayoutVars>
          <dgm:bulletEnabled val="1"/>
        </dgm:presLayoutVars>
      </dgm:prSet>
      <dgm:spPr/>
    </dgm:pt>
    <dgm:pt modelId="{D346FAE8-AA44-4EE5-8980-77921327E447}" type="pres">
      <dgm:prSet presAssocID="{531B67D5-6B03-4AB5-96C8-4540DEADCBD9}" presName="sp" presStyleCnt="0"/>
      <dgm:spPr/>
    </dgm:pt>
    <dgm:pt modelId="{9A1F573E-FC4E-4462-8FC0-6004F396379A}" type="pres">
      <dgm:prSet presAssocID="{3F684819-E83B-4197-8C79-DAF225FC490B}" presName="linNode" presStyleCnt="0"/>
      <dgm:spPr/>
    </dgm:pt>
    <dgm:pt modelId="{E269791B-3F5D-4833-A574-87D213618F0A}" type="pres">
      <dgm:prSet presAssocID="{3F684819-E83B-4197-8C79-DAF225FC490B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33BC2C1A-A2B5-4532-AF83-F884D2773CFC}" type="pres">
      <dgm:prSet presAssocID="{3F684819-E83B-4197-8C79-DAF225FC490B}" presName="descendantText" presStyleLbl="alignAccFollowNode1" presStyleIdx="1" presStyleCnt="3" custScaleY="134237">
        <dgm:presLayoutVars>
          <dgm:bulletEnabled val="1"/>
        </dgm:presLayoutVars>
      </dgm:prSet>
      <dgm:spPr/>
    </dgm:pt>
    <dgm:pt modelId="{D757C856-767E-4FBF-8224-FAF55F9CD312}" type="pres">
      <dgm:prSet presAssocID="{D032B9EA-6FE5-40BB-B82A-0D314C779D3B}" presName="sp" presStyleCnt="0"/>
      <dgm:spPr/>
    </dgm:pt>
    <dgm:pt modelId="{A8A6EE2E-D7C9-4558-8556-3997435C89B1}" type="pres">
      <dgm:prSet presAssocID="{06193B34-EC65-42C1-ACA4-7A916D033DD0}" presName="linNode" presStyleCnt="0"/>
      <dgm:spPr/>
    </dgm:pt>
    <dgm:pt modelId="{953DDC6D-978D-4CFC-A3E8-A4F043046D4E}" type="pres">
      <dgm:prSet presAssocID="{06193B34-EC65-42C1-ACA4-7A916D033DD0}" presName="parentText" presStyleLbl="node1" presStyleIdx="2" presStyleCnt="3" custLinFactNeighborY="-2350">
        <dgm:presLayoutVars>
          <dgm:chMax val="1"/>
          <dgm:bulletEnabled val="1"/>
        </dgm:presLayoutVars>
      </dgm:prSet>
      <dgm:spPr/>
    </dgm:pt>
    <dgm:pt modelId="{569AE997-1F9C-4DC5-8F87-8BB69B76AA45}" type="pres">
      <dgm:prSet presAssocID="{06193B34-EC65-42C1-ACA4-7A916D033DD0}" presName="descendantText" presStyleLbl="alignAccFollowNode1" presStyleIdx="2" presStyleCnt="3" custScaleY="118659">
        <dgm:presLayoutVars>
          <dgm:bulletEnabled val="1"/>
        </dgm:presLayoutVars>
      </dgm:prSet>
      <dgm:spPr/>
    </dgm:pt>
  </dgm:ptLst>
  <dgm:cxnLst>
    <dgm:cxn modelId="{F5CB9B14-ADE6-49B0-BE40-D17ECCE063F9}" srcId="{2CDAD1FB-E118-42AE-AB0D-63E7976F0C53}" destId="{3F684819-E83B-4197-8C79-DAF225FC490B}" srcOrd="1" destOrd="0" parTransId="{09E30101-05E2-45B4-AF32-4A62A2E4509A}" sibTransId="{D032B9EA-6FE5-40BB-B82A-0D314C779D3B}"/>
    <dgm:cxn modelId="{7FF3221D-C86F-46AD-8885-71284A1486A7}" srcId="{5B49B6B5-757A-4CEB-A8D3-E4C189D5C539}" destId="{6CBC20C7-2864-47EA-807C-C311BAA830F1}" srcOrd="2" destOrd="0" parTransId="{ED893633-A9AA-41AD-B680-84FA0B991CD6}" sibTransId="{510E4B8D-E028-4A61-93B4-54BC1E618AD5}"/>
    <dgm:cxn modelId="{88F66624-3F22-4429-88B8-E927E80B9335}" type="presOf" srcId="{65F8B130-FCC1-4CA0-B37E-A732B4AE923F}" destId="{33BC2C1A-A2B5-4532-AF83-F884D2773CFC}" srcOrd="0" destOrd="2" presId="urn:microsoft.com/office/officeart/2005/8/layout/vList5"/>
    <dgm:cxn modelId="{735FB232-42B0-4F48-A4C1-1017B96A1687}" srcId="{2CDAD1FB-E118-42AE-AB0D-63E7976F0C53}" destId="{06193B34-EC65-42C1-ACA4-7A916D033DD0}" srcOrd="2" destOrd="0" parTransId="{6B78BA53-2AC9-407A-B111-CC34D777CCFE}" sibTransId="{FAC68647-E7B0-4656-9E64-5838E1FD9567}"/>
    <dgm:cxn modelId="{CAF29B5D-047D-4CFF-A4FB-F6E64EA802F8}" type="presOf" srcId="{319831F7-C2E2-4EC4-9617-EAA45C8597F2}" destId="{F5768277-BFBC-4E3B-8353-14C3E213A1F2}" srcOrd="0" destOrd="3" presId="urn:microsoft.com/office/officeart/2005/8/layout/vList5"/>
    <dgm:cxn modelId="{38EE0E61-C6C5-4F60-94FB-7907F7DC3D93}" type="presOf" srcId="{0A003689-09A3-49E3-9B26-AD4FC255AA71}" destId="{33BC2C1A-A2B5-4532-AF83-F884D2773CFC}" srcOrd="0" destOrd="3" presId="urn:microsoft.com/office/officeart/2005/8/layout/vList5"/>
    <dgm:cxn modelId="{AD729363-8032-4691-A616-8678FCB472C6}" type="presOf" srcId="{80CACAA4-2999-46C0-9367-1DB172CFBB1B}" destId="{569AE997-1F9C-4DC5-8F87-8BB69B76AA45}" srcOrd="0" destOrd="1" presId="urn:microsoft.com/office/officeart/2005/8/layout/vList5"/>
    <dgm:cxn modelId="{A4630165-FDF6-470B-8652-2CE243BF24BC}" srcId="{06193B34-EC65-42C1-ACA4-7A916D033DD0}" destId="{80CACAA4-2999-46C0-9367-1DB172CFBB1B}" srcOrd="1" destOrd="0" parTransId="{AF402977-677E-452A-A097-DAD2436DD844}" sibTransId="{315C09D7-86D1-41EE-A828-2949531139CF}"/>
    <dgm:cxn modelId="{3CED6E6A-2250-4634-8D58-C2F302B57FC3}" srcId="{5B49B6B5-757A-4CEB-A8D3-E4C189D5C539}" destId="{A516AC43-1383-4AC0-B673-9431FEA0E3C0}" srcOrd="1" destOrd="0" parTransId="{49705574-B101-4398-A1A7-756BC6EAF68F}" sibTransId="{28664030-CD10-4E62-A92C-C5088F0CF02C}"/>
    <dgm:cxn modelId="{C251FC4D-9094-4E97-8992-D0B4C0CF3ED4}" type="presOf" srcId="{39AEB367-EBEC-426C-BD65-8459DC008AF2}" destId="{33BC2C1A-A2B5-4532-AF83-F884D2773CFC}" srcOrd="0" destOrd="1" presId="urn:microsoft.com/office/officeart/2005/8/layout/vList5"/>
    <dgm:cxn modelId="{7955C74F-66E8-4AE1-B101-BCA2019CB385}" type="presOf" srcId="{B0D30A8E-B0D8-4EE6-A0D5-4DD0F9C0A680}" destId="{F5768277-BFBC-4E3B-8353-14C3E213A1F2}" srcOrd="0" destOrd="0" presId="urn:microsoft.com/office/officeart/2005/8/layout/vList5"/>
    <dgm:cxn modelId="{63ED9459-EA14-41D5-8B94-E6053E977060}" srcId="{5B49B6B5-757A-4CEB-A8D3-E4C189D5C539}" destId="{319831F7-C2E2-4EC4-9617-EAA45C8597F2}" srcOrd="3" destOrd="0" parTransId="{39CAC9AF-3D33-428C-AFD0-D5A83EA0CFAD}" sibTransId="{2B7D4A57-0B77-4C60-A183-7F2AD7446FF2}"/>
    <dgm:cxn modelId="{0D273A7E-3808-4101-9BFF-A078C6BF13A6}" srcId="{5B49B6B5-757A-4CEB-A8D3-E4C189D5C539}" destId="{61A83EE5-F33B-4AE4-BE95-8C88C9649936}" srcOrd="4" destOrd="0" parTransId="{C70F6C0D-AE4C-4130-AB61-15C888209B9C}" sibTransId="{7AA7E458-A737-4D15-B1B4-CE27EC39D331}"/>
    <dgm:cxn modelId="{3CF8F87E-8F52-4259-894B-8B6A8CC80978}" type="presOf" srcId="{3F684819-E83B-4197-8C79-DAF225FC490B}" destId="{E269791B-3F5D-4833-A574-87D213618F0A}" srcOrd="0" destOrd="0" presId="urn:microsoft.com/office/officeart/2005/8/layout/vList5"/>
    <dgm:cxn modelId="{0155337F-D7F9-4416-BCF0-A1586EC26B2B}" srcId="{06193B34-EC65-42C1-ACA4-7A916D033DD0}" destId="{37214F05-9A40-419C-B2CE-4DE6E858CE1E}" srcOrd="0" destOrd="0" parTransId="{CED8C831-A9EE-4582-AC82-363EA0D27572}" sibTransId="{6B66FBC2-ADF3-45E9-BAD7-8BBE82A73586}"/>
    <dgm:cxn modelId="{F0F41B8A-9EC0-4998-B57B-FE70388CB0AC}" type="presOf" srcId="{5B49B6B5-757A-4CEB-A8D3-E4C189D5C539}" destId="{E1BF3D4F-C6FF-40D0-8092-FD1B5A430389}" srcOrd="0" destOrd="0" presId="urn:microsoft.com/office/officeart/2005/8/layout/vList5"/>
    <dgm:cxn modelId="{BB0A008F-AE2D-4895-A3BE-5C8CD209744E}" srcId="{2CDAD1FB-E118-42AE-AB0D-63E7976F0C53}" destId="{5B49B6B5-757A-4CEB-A8D3-E4C189D5C539}" srcOrd="0" destOrd="0" parTransId="{AE5BAD08-7625-4A7C-983D-4805C1294D30}" sibTransId="{531B67D5-6B03-4AB5-96C8-4540DEADCBD9}"/>
    <dgm:cxn modelId="{05686E9F-36A1-4B25-A35C-E84B80A0362F}" srcId="{5B49B6B5-757A-4CEB-A8D3-E4C189D5C539}" destId="{B0D30A8E-B0D8-4EE6-A0D5-4DD0F9C0A680}" srcOrd="0" destOrd="0" parTransId="{6DCA4369-2684-43D5-9716-042618F10F30}" sibTransId="{5C4E0783-34A8-4416-A987-3A6582CA7280}"/>
    <dgm:cxn modelId="{BC63FDAE-533A-455A-AFE0-0E5622191174}" type="presOf" srcId="{F18E3B38-F0B0-4EFA-BCF1-9AF5C3820BCE}" destId="{33BC2C1A-A2B5-4532-AF83-F884D2773CFC}" srcOrd="0" destOrd="0" presId="urn:microsoft.com/office/officeart/2005/8/layout/vList5"/>
    <dgm:cxn modelId="{75E9A5BF-00CA-4188-8576-D0C75C8EAC5B}" srcId="{3F684819-E83B-4197-8C79-DAF225FC490B}" destId="{0A003689-09A3-49E3-9B26-AD4FC255AA71}" srcOrd="3" destOrd="0" parTransId="{4EC1B0BD-8C43-4D58-870A-876DE8B7ADD9}" sibTransId="{1C692352-1FE9-4331-92C6-C8BA86840184}"/>
    <dgm:cxn modelId="{CC6820CD-6FA8-4F57-AC85-531FAD3623F0}" type="presOf" srcId="{06193B34-EC65-42C1-ACA4-7A916D033DD0}" destId="{953DDC6D-978D-4CFC-A3E8-A4F043046D4E}" srcOrd="0" destOrd="0" presId="urn:microsoft.com/office/officeart/2005/8/layout/vList5"/>
    <dgm:cxn modelId="{035575CE-3091-4DCC-B8C5-9AC358A38FD6}" type="presOf" srcId="{37214F05-9A40-419C-B2CE-4DE6E858CE1E}" destId="{569AE997-1F9C-4DC5-8F87-8BB69B76AA45}" srcOrd="0" destOrd="0" presId="urn:microsoft.com/office/officeart/2005/8/layout/vList5"/>
    <dgm:cxn modelId="{B92AD3CF-8E31-4F27-9D9C-5CEDF784D562}" type="presOf" srcId="{6CBC20C7-2864-47EA-807C-C311BAA830F1}" destId="{F5768277-BFBC-4E3B-8353-14C3E213A1F2}" srcOrd="0" destOrd="2" presId="urn:microsoft.com/office/officeart/2005/8/layout/vList5"/>
    <dgm:cxn modelId="{FCB272D5-8813-4A56-AA87-3F755EBEEAC0}" srcId="{3F684819-E83B-4197-8C79-DAF225FC490B}" destId="{39AEB367-EBEC-426C-BD65-8459DC008AF2}" srcOrd="1" destOrd="0" parTransId="{1B97DEEC-634F-4C26-AFB1-C9A25A37267D}" sibTransId="{5DFBB5A8-2B5C-4EF5-AD96-A379F902E037}"/>
    <dgm:cxn modelId="{196ABBD6-C88B-48AE-8F6D-D9196822A0B7}" srcId="{3F684819-E83B-4197-8C79-DAF225FC490B}" destId="{F18E3B38-F0B0-4EFA-BCF1-9AF5C3820BCE}" srcOrd="0" destOrd="0" parTransId="{348B24AB-4C87-4C43-9034-A52BA6BE24EB}" sibTransId="{F4486AC7-E079-4BA1-9EE4-F3BDA6FF73A5}"/>
    <dgm:cxn modelId="{A14FEED7-17B7-485F-8390-589C087126CB}" type="presOf" srcId="{A516AC43-1383-4AC0-B673-9431FEA0E3C0}" destId="{F5768277-BFBC-4E3B-8353-14C3E213A1F2}" srcOrd="0" destOrd="1" presId="urn:microsoft.com/office/officeart/2005/8/layout/vList5"/>
    <dgm:cxn modelId="{E4CDB6E3-546F-4626-9B0F-68851C8F4B1D}" srcId="{3F684819-E83B-4197-8C79-DAF225FC490B}" destId="{65F8B130-FCC1-4CA0-B37E-A732B4AE923F}" srcOrd="2" destOrd="0" parTransId="{99AC40C9-AD9D-4FB0-9340-6C68E0715931}" sibTransId="{5AF8A89C-1C5B-4E32-BBE2-14A3249D8F0C}"/>
    <dgm:cxn modelId="{D4A7BBEC-925F-4DD2-93BD-9D641CAC3E9B}" type="presOf" srcId="{2CDAD1FB-E118-42AE-AB0D-63E7976F0C53}" destId="{759E7268-E7BB-47F0-A104-DEC5F151CD53}" srcOrd="0" destOrd="0" presId="urn:microsoft.com/office/officeart/2005/8/layout/vList5"/>
    <dgm:cxn modelId="{1D6806EE-F292-412C-BD21-651309A59407}" type="presOf" srcId="{61A83EE5-F33B-4AE4-BE95-8C88C9649936}" destId="{F5768277-BFBC-4E3B-8353-14C3E213A1F2}" srcOrd="0" destOrd="4" presId="urn:microsoft.com/office/officeart/2005/8/layout/vList5"/>
    <dgm:cxn modelId="{BC595B07-14A7-42E1-BB64-7FF3624FC91B}" type="presParOf" srcId="{759E7268-E7BB-47F0-A104-DEC5F151CD53}" destId="{2B9F7617-367D-440C-BEF6-80711A5E47DB}" srcOrd="0" destOrd="0" presId="urn:microsoft.com/office/officeart/2005/8/layout/vList5"/>
    <dgm:cxn modelId="{2CD8188B-51AC-4534-931C-6E0DE32266D4}" type="presParOf" srcId="{2B9F7617-367D-440C-BEF6-80711A5E47DB}" destId="{E1BF3D4F-C6FF-40D0-8092-FD1B5A430389}" srcOrd="0" destOrd="0" presId="urn:microsoft.com/office/officeart/2005/8/layout/vList5"/>
    <dgm:cxn modelId="{EEEDD5C3-1036-40B4-957E-9F33481BBD1E}" type="presParOf" srcId="{2B9F7617-367D-440C-BEF6-80711A5E47DB}" destId="{F5768277-BFBC-4E3B-8353-14C3E213A1F2}" srcOrd="1" destOrd="0" presId="urn:microsoft.com/office/officeart/2005/8/layout/vList5"/>
    <dgm:cxn modelId="{A67C80AA-BF33-4769-874F-362380B7F93C}" type="presParOf" srcId="{759E7268-E7BB-47F0-A104-DEC5F151CD53}" destId="{D346FAE8-AA44-4EE5-8980-77921327E447}" srcOrd="1" destOrd="0" presId="urn:microsoft.com/office/officeart/2005/8/layout/vList5"/>
    <dgm:cxn modelId="{015B9136-2701-4FDA-BA64-E5D3B21D9C70}" type="presParOf" srcId="{759E7268-E7BB-47F0-A104-DEC5F151CD53}" destId="{9A1F573E-FC4E-4462-8FC0-6004F396379A}" srcOrd="2" destOrd="0" presId="urn:microsoft.com/office/officeart/2005/8/layout/vList5"/>
    <dgm:cxn modelId="{32142539-BF18-44F0-A588-2687AE62A671}" type="presParOf" srcId="{9A1F573E-FC4E-4462-8FC0-6004F396379A}" destId="{E269791B-3F5D-4833-A574-87D213618F0A}" srcOrd="0" destOrd="0" presId="urn:microsoft.com/office/officeart/2005/8/layout/vList5"/>
    <dgm:cxn modelId="{CBEA863A-8117-41A5-BEF9-D60AA6C68BCD}" type="presParOf" srcId="{9A1F573E-FC4E-4462-8FC0-6004F396379A}" destId="{33BC2C1A-A2B5-4532-AF83-F884D2773CFC}" srcOrd="1" destOrd="0" presId="urn:microsoft.com/office/officeart/2005/8/layout/vList5"/>
    <dgm:cxn modelId="{F42994E8-7B08-49D4-AA0D-65EDCB066D9A}" type="presParOf" srcId="{759E7268-E7BB-47F0-A104-DEC5F151CD53}" destId="{D757C856-767E-4FBF-8224-FAF55F9CD312}" srcOrd="3" destOrd="0" presId="urn:microsoft.com/office/officeart/2005/8/layout/vList5"/>
    <dgm:cxn modelId="{BDD2CC2A-61D3-4D4C-B1C7-AC27404F10CF}" type="presParOf" srcId="{759E7268-E7BB-47F0-A104-DEC5F151CD53}" destId="{A8A6EE2E-D7C9-4558-8556-3997435C89B1}" srcOrd="4" destOrd="0" presId="urn:microsoft.com/office/officeart/2005/8/layout/vList5"/>
    <dgm:cxn modelId="{2A573913-6A6B-4595-AF3B-2C92DA912249}" type="presParOf" srcId="{A8A6EE2E-D7C9-4558-8556-3997435C89B1}" destId="{953DDC6D-978D-4CFC-A3E8-A4F043046D4E}" srcOrd="0" destOrd="0" presId="urn:microsoft.com/office/officeart/2005/8/layout/vList5"/>
    <dgm:cxn modelId="{90C5F506-78B5-4A02-AF7E-43BEBE4E86F2}" type="presParOf" srcId="{A8A6EE2E-D7C9-4558-8556-3997435C89B1}" destId="{569AE997-1F9C-4DC5-8F87-8BB69B76AA4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768277-BFBC-4E3B-8353-14C3E213A1F2}">
      <dsp:nvSpPr>
        <dsp:cNvPr id="0" name=""/>
        <dsp:cNvSpPr/>
      </dsp:nvSpPr>
      <dsp:spPr>
        <a:xfrm rot="5400000">
          <a:off x="5318696" y="-1903384"/>
          <a:ext cx="1535224" cy="572829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dirty="0"/>
            <a:t> </a:t>
          </a:r>
          <a:r>
            <a:rPr lang="fi-FI" sz="2000" kern="1200" dirty="0"/>
            <a:t>Alle 17-v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000" kern="1200" dirty="0"/>
            <a:t>Täyttänyt 40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000" kern="1200" dirty="0"/>
            <a:t>Synnyttänyt 4 lasta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i-FI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i-FI" sz="1400" kern="1200" dirty="0"/>
        </a:p>
      </dsp:txBody>
      <dsp:txXfrm rot="-5400000">
        <a:off x="3222163" y="268092"/>
        <a:ext cx="5653348" cy="1385338"/>
      </dsp:txXfrm>
    </dsp:sp>
    <dsp:sp modelId="{E1BF3D4F-C6FF-40D0-8092-FD1B5A430389}">
      <dsp:nvSpPr>
        <dsp:cNvPr id="0" name=""/>
        <dsp:cNvSpPr/>
      </dsp:nvSpPr>
      <dsp:spPr>
        <a:xfrm>
          <a:off x="0" y="1245"/>
          <a:ext cx="3222163" cy="19190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1" kern="1200" dirty="0"/>
            <a:t>Yksi lääkäri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raskauden kesto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&lt; 12 vko  </a:t>
          </a:r>
        </a:p>
      </dsp:txBody>
      <dsp:txXfrm>
        <a:off x="93679" y="94924"/>
        <a:ext cx="3034805" cy="1731673"/>
      </dsp:txXfrm>
    </dsp:sp>
    <dsp:sp modelId="{33BC2C1A-A2B5-4532-AF83-F884D2773CFC}">
      <dsp:nvSpPr>
        <dsp:cNvPr id="0" name=""/>
        <dsp:cNvSpPr/>
      </dsp:nvSpPr>
      <dsp:spPr>
        <a:xfrm rot="5400000">
          <a:off x="5049945" y="185299"/>
          <a:ext cx="2060839" cy="572269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800" kern="1200" dirty="0"/>
            <a:t>Synnyttäminen ja hoito huomattava rasitus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800" kern="1200" dirty="0"/>
            <a:t>Raiskaus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800" kern="1200" dirty="0"/>
            <a:t>Äidin /Isän sairaus rajoittaa vakavasti lapsenhoitokykyä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800" kern="1200" dirty="0"/>
            <a:t>Jos raskaus aiheuttaa hakijan terveyden tai hengen vaaran &gt; keskeytys mahdollista kestosta riippumatta (hätäkeskeytys)</a:t>
          </a:r>
        </a:p>
      </dsp:txBody>
      <dsp:txXfrm rot="-5400000">
        <a:off x="3219016" y="2116830"/>
        <a:ext cx="5622095" cy="1859635"/>
      </dsp:txXfrm>
    </dsp:sp>
    <dsp:sp modelId="{E269791B-3F5D-4833-A574-87D213618F0A}">
      <dsp:nvSpPr>
        <dsp:cNvPr id="0" name=""/>
        <dsp:cNvSpPr/>
      </dsp:nvSpPr>
      <dsp:spPr>
        <a:xfrm>
          <a:off x="0" y="2087132"/>
          <a:ext cx="3219017" cy="19190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1" kern="1200" dirty="0"/>
            <a:t>Kaksi lääkäriä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raskauden kesto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&lt; 12 vko</a:t>
          </a:r>
        </a:p>
      </dsp:txBody>
      <dsp:txXfrm>
        <a:off x="93679" y="2180811"/>
        <a:ext cx="3031659" cy="1731673"/>
      </dsp:txXfrm>
    </dsp:sp>
    <dsp:sp modelId="{569AE997-1F9C-4DC5-8F87-8BB69B76AA45}">
      <dsp:nvSpPr>
        <dsp:cNvPr id="0" name=""/>
        <dsp:cNvSpPr/>
      </dsp:nvSpPr>
      <dsp:spPr>
        <a:xfrm rot="5400000">
          <a:off x="5175468" y="2268389"/>
          <a:ext cx="1821682" cy="572829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800" u="none" kern="1200" dirty="0"/>
            <a:t>Edelliset perusteet </a:t>
          </a:r>
          <a:r>
            <a:rPr lang="fi-FI" sz="1800" u="sng" kern="1200" dirty="0"/>
            <a:t>20 viikkoon asti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800" kern="1200" dirty="0"/>
            <a:t>Luotettavasti todettu vaikea sikiön sairaus </a:t>
          </a:r>
          <a:r>
            <a:rPr lang="fi-FI" sz="1800" u="sng" kern="1200" dirty="0"/>
            <a:t>24 viikkoon asti</a:t>
          </a:r>
        </a:p>
      </dsp:txBody>
      <dsp:txXfrm rot="-5400000">
        <a:off x="3222164" y="4310621"/>
        <a:ext cx="5639364" cy="1643828"/>
      </dsp:txXfrm>
    </dsp:sp>
    <dsp:sp modelId="{953DDC6D-978D-4CFC-A3E8-A4F043046D4E}">
      <dsp:nvSpPr>
        <dsp:cNvPr id="0" name=""/>
        <dsp:cNvSpPr/>
      </dsp:nvSpPr>
      <dsp:spPr>
        <a:xfrm>
          <a:off x="0" y="4127922"/>
          <a:ext cx="3222163" cy="19190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1" kern="1200" dirty="0" err="1"/>
            <a:t>Valvira</a:t>
          </a:r>
          <a:endParaRPr lang="fi-FI" sz="2800" b="1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lääkärin päätös kielteinen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raskauden kesto &gt; 12 </a:t>
          </a:r>
          <a:r>
            <a:rPr lang="fi-FI" sz="2000" kern="1200" dirty="0" err="1"/>
            <a:t>vko</a:t>
          </a:r>
          <a:endParaRPr lang="fi-FI" sz="2000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 </a:t>
          </a:r>
        </a:p>
      </dsp:txBody>
      <dsp:txXfrm>
        <a:off x="93679" y="4221601"/>
        <a:ext cx="3034805" cy="17316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1819F-4078-428E-ADD2-BD0E9987F7C6}" type="datetimeFigureOut">
              <a:rPr lang="fi-FI" smtClean="0"/>
              <a:t>25.3.2018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E11BA-2150-4B6A-B75F-2FA2D47892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205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8E98-CFDA-4EA2-8B75-7072700FE8C2}" type="datetimeFigureOut">
              <a:rPr lang="fi-FI" smtClean="0"/>
              <a:t>25.3.2018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59275-2705-4039-9CFE-8B5AE271B0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789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8E98-CFDA-4EA2-8B75-7072700FE8C2}" type="datetimeFigureOut">
              <a:rPr lang="fi-FI" smtClean="0"/>
              <a:t>25.3.2018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59275-2705-4039-9CFE-8B5AE271B0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9416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8E98-CFDA-4EA2-8B75-7072700FE8C2}" type="datetimeFigureOut">
              <a:rPr lang="fi-FI" smtClean="0"/>
              <a:t>25.3.2018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59275-2705-4039-9CFE-8B5AE271B0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2641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8E98-CFDA-4EA2-8B75-7072700FE8C2}" type="datetimeFigureOut">
              <a:rPr lang="fi-FI" smtClean="0"/>
              <a:t>25.3.2018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59275-2705-4039-9CFE-8B5AE271B0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2522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8E98-CFDA-4EA2-8B75-7072700FE8C2}" type="datetimeFigureOut">
              <a:rPr lang="fi-FI" smtClean="0"/>
              <a:t>25.3.2018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59275-2705-4039-9CFE-8B5AE271B0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8274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8E98-CFDA-4EA2-8B75-7072700FE8C2}" type="datetimeFigureOut">
              <a:rPr lang="fi-FI" smtClean="0"/>
              <a:t>25.3.2018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59275-2705-4039-9CFE-8B5AE271B0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692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8E98-CFDA-4EA2-8B75-7072700FE8C2}" type="datetimeFigureOut">
              <a:rPr lang="fi-FI" smtClean="0"/>
              <a:t>25.3.2018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59275-2705-4039-9CFE-8B5AE271B0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7593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8E98-CFDA-4EA2-8B75-7072700FE8C2}" type="datetimeFigureOut">
              <a:rPr lang="fi-FI" smtClean="0"/>
              <a:t>25.3.2018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59275-2705-4039-9CFE-8B5AE271B0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1827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8E98-CFDA-4EA2-8B75-7072700FE8C2}" type="datetimeFigureOut">
              <a:rPr lang="fi-FI" smtClean="0"/>
              <a:t>25.3.2018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59275-2705-4039-9CFE-8B5AE271B0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7396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8E98-CFDA-4EA2-8B75-7072700FE8C2}" type="datetimeFigureOut">
              <a:rPr lang="fi-FI" smtClean="0"/>
              <a:t>25.3.2018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59275-2705-4039-9CFE-8B5AE271B0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4869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8E98-CFDA-4EA2-8B75-7072700FE8C2}" type="datetimeFigureOut">
              <a:rPr lang="fi-FI" smtClean="0"/>
              <a:t>25.3.2018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59275-2705-4039-9CFE-8B5AE271B0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6571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B8E98-CFDA-4EA2-8B75-7072700FE8C2}" type="datetimeFigureOut">
              <a:rPr lang="fi-FI" smtClean="0"/>
              <a:t>25.3.2018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59275-2705-4039-9CFE-8B5AE271B0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016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kuva 1"/>
          <p:cNvGraphicFramePr/>
          <p:nvPr>
            <p:extLst>
              <p:ext uri="{D42A27DB-BD31-4B8C-83A1-F6EECF244321}">
                <p14:modId xmlns:p14="http://schemas.microsoft.com/office/powerpoint/2010/main" val="393817207"/>
              </p:ext>
            </p:extLst>
          </p:nvPr>
        </p:nvGraphicFramePr>
        <p:xfrm>
          <a:off x="161256" y="620688"/>
          <a:ext cx="8950455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kstiruutu 2"/>
          <p:cNvSpPr txBox="1"/>
          <p:nvPr/>
        </p:nvSpPr>
        <p:spPr>
          <a:xfrm>
            <a:off x="-32290" y="0"/>
            <a:ext cx="9176289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2400" b="1" dirty="0"/>
              <a:t>Laki raskauden keskeytyksestä Suomessa</a:t>
            </a:r>
          </a:p>
        </p:txBody>
      </p:sp>
    </p:spTree>
    <p:extLst>
      <p:ext uri="{BB962C8B-B14F-4D97-AF65-F5344CB8AC3E}">
        <p14:creationId xmlns:p14="http://schemas.microsoft.com/office/powerpoint/2010/main" val="3245575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5" y="14160"/>
            <a:ext cx="9130119" cy="5791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8415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28992" cy="688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785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22"/>
            <a:ext cx="2378043" cy="3415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967" y="4149080"/>
            <a:ext cx="4543813" cy="27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488" y="-16443"/>
            <a:ext cx="4341512" cy="3288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458" y="13822"/>
            <a:ext cx="3054050" cy="227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863477"/>
            <a:ext cx="2699792" cy="1713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2307085"/>
            <a:ext cx="3054048" cy="1841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865" y="2289447"/>
            <a:ext cx="1888136" cy="185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407" y="4941169"/>
            <a:ext cx="2880485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2044996" y="-16443"/>
            <a:ext cx="7056784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3200" b="1" dirty="0">
                <a:solidFill>
                  <a:schemeClr val="bg1"/>
                </a:solidFill>
              </a:rPr>
              <a:t>Abortti – eettisiä näkökulmia…</a:t>
            </a:r>
          </a:p>
        </p:txBody>
      </p:sp>
      <p:pic>
        <p:nvPicPr>
          <p:cNvPr id="12301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71237"/>
            <a:ext cx="2771800" cy="100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4661">
            <a:off x="105142" y="3406949"/>
            <a:ext cx="2338397" cy="78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iruutu 2"/>
          <p:cNvSpPr txBox="1"/>
          <p:nvPr/>
        </p:nvSpPr>
        <p:spPr>
          <a:xfrm>
            <a:off x="2973791" y="4131494"/>
            <a:ext cx="2883101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i-FI" sz="2000" b="1" dirty="0"/>
          </a:p>
          <a:p>
            <a:pPr algn="ctr"/>
            <a:r>
              <a:rPr lang="fi-FI" sz="2000" b="1" dirty="0"/>
              <a:t>Adoptio</a:t>
            </a:r>
          </a:p>
          <a:p>
            <a:pPr algn="ctr"/>
            <a:endParaRPr lang="fi-FI" sz="2000" b="1" dirty="0"/>
          </a:p>
        </p:txBody>
      </p:sp>
    </p:spTree>
    <p:extLst>
      <p:ext uri="{BB962C8B-B14F-4D97-AF65-F5344CB8AC3E}">
        <p14:creationId xmlns:p14="http://schemas.microsoft.com/office/powerpoint/2010/main" val="310160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http://www.lopettakaatappaminen.info/assets/images/aborttien_syy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460" y="800162"/>
            <a:ext cx="5236836" cy="604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iruutu 5"/>
          <p:cNvSpPr txBox="1"/>
          <p:nvPr/>
        </p:nvSpPr>
        <p:spPr>
          <a:xfrm>
            <a:off x="2771800" y="121888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/>
              <a:t>Aborttien suhteelliset osuudet</a:t>
            </a:r>
          </a:p>
        </p:txBody>
      </p:sp>
    </p:spTree>
    <p:extLst>
      <p:ext uri="{BB962C8B-B14F-4D97-AF65-F5344CB8AC3E}">
        <p14:creationId xmlns:p14="http://schemas.microsoft.com/office/powerpoint/2010/main" val="4047792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F0816E03-C173-4D1E-A719-3E0BDE131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83"/>
            <a:ext cx="9144000" cy="686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962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936104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fi-FI" sz="2000" b="1" dirty="0"/>
              <a:t>Lääkkeellisen ja kirurgisen raskaudenkeskeytyksen vertailu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79512" y="1052736"/>
            <a:ext cx="4468688" cy="561662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b="1" dirty="0"/>
              <a:t>Lääkkeellinen</a:t>
            </a:r>
          </a:p>
          <a:p>
            <a:pPr>
              <a:buFontTx/>
              <a:buChar char="-"/>
            </a:pPr>
            <a:r>
              <a:rPr lang="fi-FI" sz="1600" dirty="0"/>
              <a:t>Tehokas alle 9 vko &gt; rutiinina 12 vko asti</a:t>
            </a:r>
          </a:p>
          <a:p>
            <a:pPr>
              <a:buFontTx/>
              <a:buChar char="-"/>
            </a:pPr>
            <a:r>
              <a:rPr lang="fi-FI" sz="1600" dirty="0"/>
              <a:t>Yli 12 vko; aloitus aina lääkkeellisesti (+  tarvittaessa kaavinta)</a:t>
            </a:r>
          </a:p>
          <a:p>
            <a:pPr>
              <a:buFontTx/>
              <a:buChar char="-"/>
            </a:pPr>
            <a:r>
              <a:rPr lang="fi-FI" sz="1600" dirty="0"/>
              <a:t>Polikliininen, osin kotona (2007)</a:t>
            </a:r>
          </a:p>
          <a:p>
            <a:pPr>
              <a:buFontTx/>
              <a:buChar char="-"/>
            </a:pPr>
            <a:r>
              <a:rPr lang="fi-FI" sz="1600" dirty="0"/>
              <a:t>Ei anestesiaa</a:t>
            </a:r>
          </a:p>
          <a:p>
            <a:pPr>
              <a:buFontTx/>
              <a:buChar char="-"/>
            </a:pPr>
            <a:r>
              <a:rPr lang="fi-FI" sz="1600" dirty="0"/>
              <a:t>Kajoamaton</a:t>
            </a:r>
          </a:p>
          <a:p>
            <a:pPr>
              <a:buFontTx/>
              <a:buChar char="-"/>
            </a:pPr>
            <a:r>
              <a:rPr lang="fi-FI" sz="1600" dirty="0"/>
              <a:t>Alavatsatuntemukset, kipulääke</a:t>
            </a:r>
          </a:p>
          <a:p>
            <a:pPr>
              <a:buFontTx/>
              <a:buChar char="-"/>
            </a:pPr>
            <a:r>
              <a:rPr lang="fi-FI" sz="1600" dirty="0"/>
              <a:t>Jälkivuoto 10-14 vrk &gt; jopa 4 </a:t>
            </a:r>
            <a:r>
              <a:rPr lang="fi-FI" sz="1600" dirty="0" err="1"/>
              <a:t>vko</a:t>
            </a:r>
            <a:endParaRPr lang="fi-FI" sz="1600" dirty="0"/>
          </a:p>
          <a:p>
            <a:pPr>
              <a:buFontTx/>
              <a:buChar char="-"/>
            </a:pPr>
            <a:r>
              <a:rPr lang="fi-FI" sz="1600" dirty="0"/>
              <a:t>5% imukaavintaan </a:t>
            </a:r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endParaRPr lang="fi-FI" sz="1600" dirty="0"/>
          </a:p>
          <a:p>
            <a:pPr>
              <a:buFontTx/>
              <a:buChar char="-"/>
            </a:pPr>
            <a:r>
              <a:rPr lang="fi-FI" sz="1600" dirty="0"/>
              <a:t>Sairausloma 1-3 vrk</a:t>
            </a:r>
          </a:p>
          <a:p>
            <a:pPr>
              <a:buFontTx/>
              <a:buChar char="-"/>
            </a:pPr>
            <a:r>
              <a:rPr lang="fi-FI" sz="1600" dirty="0"/>
              <a:t>Hormoniehkäisy voidaan aloittaa heti keskeytyksen yhteydessä – kierukka jälkitarkastuksen tai 1 kk yhteydessä</a:t>
            </a:r>
          </a:p>
          <a:p>
            <a:pPr>
              <a:buFontTx/>
              <a:buChar char="-"/>
            </a:pPr>
            <a:r>
              <a:rPr lang="fi-FI" sz="1600" dirty="0"/>
              <a:t>Jälkitarkastus ja ehkäisyn varmistaminen 2 – 4 </a:t>
            </a:r>
            <a:r>
              <a:rPr lang="fi-FI" sz="1600" dirty="0" err="1"/>
              <a:t>vko</a:t>
            </a:r>
            <a:r>
              <a:rPr lang="fi-FI" sz="1600" dirty="0"/>
              <a:t> kuluttua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316288" cy="561662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b="1" dirty="0"/>
              <a:t>Kirurginen - imukaavinta</a:t>
            </a:r>
          </a:p>
          <a:p>
            <a:pPr>
              <a:buFontTx/>
              <a:buChar char="-"/>
            </a:pPr>
            <a:r>
              <a:rPr lang="fi-FI" sz="1600" dirty="0"/>
              <a:t>Alle 12 vko  (+ yli 12 vko </a:t>
            </a:r>
            <a:r>
              <a:rPr lang="fi-FI" sz="1600"/>
              <a:t>lääkkeellisen lisänä tarvittaessa</a:t>
            </a:r>
            <a:r>
              <a:rPr lang="fi-FI" sz="1600" dirty="0"/>
              <a:t>)</a:t>
            </a:r>
          </a:p>
          <a:p>
            <a:pPr>
              <a:buFontTx/>
              <a:buChar char="-"/>
            </a:pPr>
            <a:r>
              <a:rPr lang="fi-FI" sz="1600" dirty="0"/>
              <a:t>Päiväkirurginen</a:t>
            </a:r>
          </a:p>
          <a:p>
            <a:pPr>
              <a:buFontTx/>
              <a:buChar char="-"/>
            </a:pPr>
            <a:r>
              <a:rPr lang="fi-FI" sz="1600" dirty="0"/>
              <a:t>Yleisanestesia</a:t>
            </a:r>
          </a:p>
          <a:p>
            <a:pPr>
              <a:buFontTx/>
              <a:buChar char="-"/>
            </a:pPr>
            <a:r>
              <a:rPr lang="fi-FI" sz="1600" dirty="0"/>
              <a:t>Kajoava</a:t>
            </a:r>
          </a:p>
          <a:p>
            <a:pPr>
              <a:buFontTx/>
              <a:buChar char="-"/>
            </a:pPr>
            <a:r>
              <a:rPr lang="fi-FI" sz="1600" dirty="0"/>
              <a:t>Toimenpidekomplikaatiot mahdollisia</a:t>
            </a:r>
          </a:p>
          <a:p>
            <a:pPr>
              <a:buFontTx/>
              <a:buChar char="-"/>
            </a:pPr>
            <a:r>
              <a:rPr lang="fi-FI" sz="1600" dirty="0"/>
              <a:t>Jälkivuoto niukkaa</a:t>
            </a:r>
          </a:p>
          <a:p>
            <a:pPr>
              <a:buFontTx/>
              <a:buChar char="-"/>
            </a:pPr>
            <a:r>
              <a:rPr lang="fi-FI" sz="1600" dirty="0"/>
              <a:t>3% uusitaan</a:t>
            </a:r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endParaRPr lang="fi-FI" sz="1600" dirty="0"/>
          </a:p>
          <a:p>
            <a:pPr>
              <a:buFontTx/>
              <a:buChar char="-"/>
            </a:pPr>
            <a:r>
              <a:rPr lang="fi-FI" sz="1600" dirty="0"/>
              <a:t>Sairausloma 1-3 vrk</a:t>
            </a:r>
          </a:p>
          <a:p>
            <a:pPr>
              <a:buFontTx/>
              <a:buChar char="-"/>
            </a:pPr>
            <a:r>
              <a:rPr lang="fi-FI" sz="1600" dirty="0">
                <a:solidFill>
                  <a:prstClr val="black"/>
                </a:solidFill>
              </a:rPr>
              <a:t>Hormoniehkäisy voidaan aloittaa heti keskeytyksen yhteydessä – kierukka usein jo toimenpiteen yhteydessä</a:t>
            </a:r>
          </a:p>
          <a:p>
            <a:pPr lvl="0">
              <a:buFontTx/>
              <a:buChar char="-"/>
            </a:pPr>
            <a:r>
              <a:rPr lang="fi-FI" sz="1600" dirty="0">
                <a:solidFill>
                  <a:prstClr val="black"/>
                </a:solidFill>
              </a:rPr>
              <a:t>Jälkitarkastus ja ehkäisyn varmistaminen 2 – 4 </a:t>
            </a:r>
            <a:r>
              <a:rPr lang="fi-FI" sz="1600" dirty="0" err="1">
                <a:solidFill>
                  <a:prstClr val="black"/>
                </a:solidFill>
              </a:rPr>
              <a:t>vko</a:t>
            </a:r>
            <a:r>
              <a:rPr lang="fi-FI" sz="1600" dirty="0">
                <a:solidFill>
                  <a:prstClr val="black"/>
                </a:solidFill>
              </a:rPr>
              <a:t> kuluttua</a:t>
            </a:r>
          </a:p>
          <a:p>
            <a:pPr>
              <a:buFontTx/>
              <a:buChar char="-"/>
            </a:pP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1029555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4E63E067-7EF8-47CE-8EC1-334211E49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6773"/>
            <a:ext cx="9144000" cy="514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84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449" y="0"/>
            <a:ext cx="55991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1920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B433A60B-A1C5-4D29-95A5-95B1421B1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6773"/>
            <a:ext cx="9144000" cy="514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3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95302ADE-CEC0-49FB-8CAD-CEAACB76E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83"/>
            <a:ext cx="9139228" cy="686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42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3E996CB8-48C6-44EC-A3DC-14A433B72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030"/>
            <a:ext cx="9128013" cy="687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70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209</Words>
  <Application>Microsoft Office PowerPoint</Application>
  <PresentationFormat>Näytössä katseltava diaesitys (4:3)</PresentationFormat>
  <Paragraphs>52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Office-teema</vt:lpstr>
      <vt:lpstr>PowerPoint-esitys</vt:lpstr>
      <vt:lpstr>PowerPoint-esitys</vt:lpstr>
      <vt:lpstr>PowerPoint-esitys</vt:lpstr>
      <vt:lpstr>Lääkkeellisen ja kirurgisen raskaudenkeskeytyksen vertailu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Sannaleena Tuomikoski</dc:creator>
  <cp:lastModifiedBy>Sannaleena Sirola</cp:lastModifiedBy>
  <cp:revision>43</cp:revision>
  <dcterms:created xsi:type="dcterms:W3CDTF">2016-03-06T11:28:34Z</dcterms:created>
  <dcterms:modified xsi:type="dcterms:W3CDTF">2018-03-25T12:14:46Z</dcterms:modified>
</cp:coreProperties>
</file>