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3" r:id="rId4"/>
    <p:sldId id="268" r:id="rId5"/>
    <p:sldId id="274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15: Lisääntymisterveys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Raskausaika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68" y="1384071"/>
            <a:ext cx="8229600" cy="5472608"/>
          </a:xfrm>
        </p:spPr>
        <p:txBody>
          <a:bodyPr>
            <a:noAutofit/>
          </a:bodyPr>
          <a:lstStyle/>
          <a:p>
            <a:pPr marL="343260">
              <a:buClr>
                <a:srgbClr val="000000"/>
              </a:buClr>
            </a:pPr>
            <a:r>
              <a:rPr lang="fi-FI" sz="2000" dirty="0"/>
              <a:t>h</a:t>
            </a:r>
            <a:r>
              <a:rPr lang="fi-FI" sz="2000" dirty="0" smtClean="0"/>
              <a:t>edelmöittynyt munasolu</a:t>
            </a:r>
            <a:endParaRPr lang="fi-FI" sz="2000" dirty="0"/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kehitystä </a:t>
            </a:r>
            <a:r>
              <a:rPr lang="fi-FI" sz="1600" dirty="0"/>
              <a:t>ohjaavat ensisijaisesti siittiön ja munasolun mukana tulleet </a:t>
            </a:r>
            <a:r>
              <a:rPr lang="fi-FI" sz="1600" dirty="0" smtClean="0"/>
              <a:t>perintötekijät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/>
              <a:t>e</a:t>
            </a:r>
            <a:r>
              <a:rPr lang="fi-FI" sz="1600" dirty="0" smtClean="0"/>
              <a:t>nsin </a:t>
            </a:r>
            <a:r>
              <a:rPr lang="fi-FI" sz="1600" dirty="0"/>
              <a:t>muodostuu nopeasti kehittyvä </a:t>
            </a:r>
            <a:r>
              <a:rPr lang="fi-FI" sz="1600" u="sng" dirty="0" smtClean="0"/>
              <a:t>alkio</a:t>
            </a:r>
            <a:r>
              <a:rPr lang="fi-FI" sz="1600" dirty="0" smtClean="0"/>
              <a:t> </a:t>
            </a:r>
            <a:r>
              <a:rPr lang="fi-FI" sz="1600" dirty="0" smtClean="0">
                <a:sym typeface="Wingdings" panose="05000000000000000000" pitchFamily="2" charset="2"/>
              </a:rPr>
              <a:t></a:t>
            </a:r>
            <a:r>
              <a:rPr lang="fi-FI" sz="1600" dirty="0" smtClean="0"/>
              <a:t> kahdeksannen </a:t>
            </a:r>
            <a:r>
              <a:rPr lang="fi-FI" sz="1600" dirty="0"/>
              <a:t>raskausviikon jälkeen alkiota aletaan kutsua </a:t>
            </a:r>
            <a:r>
              <a:rPr lang="fi-FI" sz="1600" b="1" dirty="0" smtClean="0"/>
              <a:t>sikiöksi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k</a:t>
            </a:r>
            <a:r>
              <a:rPr lang="fi-FI" sz="2000" dirty="0" smtClean="0"/>
              <a:t>ohtu ihmiselämän </a:t>
            </a:r>
            <a:r>
              <a:rPr lang="fi-FI" sz="2000" dirty="0"/>
              <a:t>ensimmäinen </a:t>
            </a:r>
            <a:r>
              <a:rPr lang="fi-FI" sz="2000" dirty="0" smtClean="0"/>
              <a:t>elinympäristö: </a:t>
            </a:r>
            <a:br>
              <a:rPr lang="fi-FI" sz="2000" dirty="0" smtClean="0"/>
            </a:br>
            <a:r>
              <a:rPr lang="fi-FI" sz="2000" dirty="0" smtClean="0"/>
              <a:t>äidin </a:t>
            </a:r>
            <a:r>
              <a:rPr lang="fi-FI" sz="2000" u="sng" dirty="0"/>
              <a:t>raskaudenaikainen</a:t>
            </a:r>
            <a:r>
              <a:rPr lang="fi-FI" sz="2000" dirty="0"/>
              <a:t> ravinto, päihteiden käyttö, infektiotaudit ja stressi voivat vaikuttaa sikiön terveyteen, kasvuun ja </a:t>
            </a:r>
            <a:r>
              <a:rPr lang="fi-FI" sz="2000" dirty="0" smtClean="0"/>
              <a:t>kehitykseen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ä</a:t>
            </a:r>
            <a:r>
              <a:rPr lang="fi-FI" sz="2000" dirty="0" smtClean="0"/>
              <a:t>idin ja lapsen </a:t>
            </a:r>
            <a:r>
              <a:rPr lang="fi-FI" sz="2000" u="sng" dirty="0" smtClean="0"/>
              <a:t>terveyttä </a:t>
            </a:r>
            <a:r>
              <a:rPr lang="fi-FI" sz="2000" u="sng" dirty="0"/>
              <a:t>edistäviä </a:t>
            </a:r>
            <a:r>
              <a:rPr lang="fi-FI" sz="2000" dirty="0" smtClean="0"/>
              <a:t>toimenpiteitä ennen raskautta, raskauden ja imetyksen aikana: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err="1" smtClean="0"/>
              <a:t>foolihappolisä</a:t>
            </a:r>
            <a:endParaRPr lang="fi-FI" sz="1600" dirty="0" smtClean="0"/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vihurirokko- </a:t>
            </a:r>
            <a:r>
              <a:rPr lang="fi-FI" sz="1600" dirty="0"/>
              <a:t>ja hepatiitti B -</a:t>
            </a:r>
            <a:r>
              <a:rPr lang="fi-FI" sz="1600" dirty="0" smtClean="0"/>
              <a:t>rokotus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haitallisten </a:t>
            </a:r>
            <a:r>
              <a:rPr lang="fi-FI" sz="1600" dirty="0"/>
              <a:t>lääkeaineiden käytön </a:t>
            </a:r>
            <a:r>
              <a:rPr lang="fi-FI" sz="1600" dirty="0" smtClean="0"/>
              <a:t>välttäminen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tupakoinnin </a:t>
            </a:r>
            <a:r>
              <a:rPr lang="fi-FI" sz="1600" dirty="0"/>
              <a:t>ja alkoholin käytön </a:t>
            </a:r>
            <a:r>
              <a:rPr lang="fi-FI" sz="1600" dirty="0" smtClean="0"/>
              <a:t>lopettaminen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/>
              <a:t>p</a:t>
            </a:r>
            <a:r>
              <a:rPr lang="fi-FI" sz="1600" dirty="0" smtClean="0"/>
              <a:t>ainonhallinta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seksitautien </a:t>
            </a:r>
            <a:r>
              <a:rPr lang="fi-FI" sz="1600" dirty="0"/>
              <a:t>ehkäisy, diagnosointi ja </a:t>
            </a:r>
            <a:r>
              <a:rPr lang="fi-FI" sz="1600" dirty="0" smtClean="0"/>
              <a:t>hoito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pitkäaikaissairauksien </a:t>
            </a:r>
            <a:r>
              <a:rPr lang="fi-FI" sz="1600" dirty="0"/>
              <a:t>hyvä </a:t>
            </a:r>
            <a:r>
              <a:rPr lang="fi-FI" sz="1600" dirty="0" smtClean="0"/>
              <a:t>hoito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Keskenmeno ja ennenaikaisuus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fi-FI" sz="3500" b="1" dirty="0" smtClean="0"/>
              <a:t>keskenmeno</a:t>
            </a:r>
          </a:p>
          <a:p>
            <a:pPr lvl="1"/>
            <a:r>
              <a:rPr lang="fi-FI" sz="3000" dirty="0" smtClean="0"/>
              <a:t>noin </a:t>
            </a:r>
            <a:r>
              <a:rPr lang="fi-FI" sz="3000" dirty="0"/>
              <a:t>10–15 % raskauksista </a:t>
            </a:r>
            <a:r>
              <a:rPr lang="fi-FI" sz="3000" dirty="0" smtClean="0"/>
              <a:t/>
            </a:r>
            <a:br>
              <a:rPr lang="fi-FI" sz="3000" dirty="0" smtClean="0"/>
            </a:br>
            <a:r>
              <a:rPr lang="fi-FI" sz="3000" dirty="0" smtClean="0"/>
              <a:t>(todellinen </a:t>
            </a:r>
            <a:r>
              <a:rPr lang="fi-FI" sz="3000" dirty="0"/>
              <a:t>luku </a:t>
            </a:r>
            <a:r>
              <a:rPr lang="fi-FI" sz="3000" dirty="0" smtClean="0"/>
              <a:t>huomattavasti </a:t>
            </a:r>
            <a:r>
              <a:rPr lang="fi-FI" sz="3000" dirty="0"/>
              <a:t>suurempi, sillä moni raskaus keskeytyy jo aivan alkuvaiheessa ennen kuin nainen on </a:t>
            </a:r>
            <a:r>
              <a:rPr lang="fi-FI" sz="3000" dirty="0" smtClean="0"/>
              <a:t>saanut </a:t>
            </a:r>
            <a:r>
              <a:rPr lang="fi-FI" sz="3000" dirty="0"/>
              <a:t>tietää olevansa </a:t>
            </a:r>
            <a:r>
              <a:rPr lang="fi-FI" sz="3000" dirty="0" smtClean="0"/>
              <a:t>raskaana) </a:t>
            </a:r>
          </a:p>
          <a:p>
            <a:pPr lvl="1"/>
            <a:r>
              <a:rPr lang="fi-FI" sz="3000" dirty="0" smtClean="0"/>
              <a:t>suurin </a:t>
            </a:r>
            <a:r>
              <a:rPr lang="fi-FI" sz="3000" dirty="0"/>
              <a:t>osa </a:t>
            </a:r>
            <a:r>
              <a:rPr lang="fi-FI" sz="3000" dirty="0" smtClean="0"/>
              <a:t>tuulimunia (= sikiöitä </a:t>
            </a:r>
            <a:r>
              <a:rPr lang="fi-FI" sz="3000" dirty="0"/>
              <a:t>ei muodostu lainkaan ja hedelmöittynyt munasolu kehittää kohtuun ainoastaan tyhjän </a:t>
            </a:r>
            <a:r>
              <a:rPr lang="fi-FI" sz="3000" dirty="0" smtClean="0"/>
              <a:t>sikiöpussin) </a:t>
            </a:r>
          </a:p>
          <a:p>
            <a:pPr lvl="1"/>
            <a:r>
              <a:rPr lang="fi-FI" sz="3000" dirty="0"/>
              <a:t>m</a:t>
            </a:r>
            <a:r>
              <a:rPr lang="fi-FI" sz="3000" dirty="0" smtClean="0"/>
              <a:t>uita syitä: kohdun </a:t>
            </a:r>
            <a:r>
              <a:rPr lang="fi-FI" sz="3000" dirty="0"/>
              <a:t>rakennepoikkeavuudet, hormonaaliset </a:t>
            </a:r>
            <a:r>
              <a:rPr lang="fi-FI" sz="3000" dirty="0" smtClean="0"/>
              <a:t>syyt, tulehdukset, huonossa hoitotasapainossa, tupakointi, ylipaino</a:t>
            </a:r>
          </a:p>
          <a:p>
            <a:endParaRPr lang="fi-FI" b="1" dirty="0" smtClean="0"/>
          </a:p>
          <a:p>
            <a:r>
              <a:rPr lang="fi-FI" sz="3500" b="1" dirty="0" smtClean="0"/>
              <a:t>ennenaikaisuus</a:t>
            </a:r>
            <a:r>
              <a:rPr lang="fi-FI" b="1" dirty="0" smtClean="0"/>
              <a:t> </a:t>
            </a:r>
            <a:r>
              <a:rPr lang="fi-FI" dirty="0" smtClean="0"/>
              <a:t>(syntynyt ennen 38. </a:t>
            </a:r>
            <a:r>
              <a:rPr lang="fi-FI" dirty="0" err="1" smtClean="0"/>
              <a:t>rvk</a:t>
            </a:r>
            <a:r>
              <a:rPr lang="fi-FI" dirty="0" smtClean="0"/>
              <a:t> ja/tai syntyessään alle 2,5 kg)</a:t>
            </a:r>
          </a:p>
          <a:p>
            <a:pPr lvl="1"/>
            <a:r>
              <a:rPr lang="fi-FI" sz="3000" dirty="0" smtClean="0"/>
              <a:t>sikiö </a:t>
            </a:r>
            <a:r>
              <a:rPr lang="fi-FI" sz="3000" dirty="0"/>
              <a:t>ei </a:t>
            </a:r>
            <a:r>
              <a:rPr lang="fi-FI" sz="3000" dirty="0" smtClean="0"/>
              <a:t>ehkä ole vielä </a:t>
            </a:r>
            <a:r>
              <a:rPr lang="fi-FI" sz="3000" dirty="0"/>
              <a:t>täysin valmistautunut synnytyksen ja sen jälkeisen ajan aiheuttamaan </a:t>
            </a:r>
            <a:r>
              <a:rPr lang="fi-FI" sz="3000" dirty="0" smtClean="0"/>
              <a:t>rasitukseen </a:t>
            </a:r>
            <a:br>
              <a:rPr lang="fi-FI" sz="3000" dirty="0" smtClean="0"/>
            </a:br>
            <a:r>
              <a:rPr lang="fi-FI" sz="3000" dirty="0" smtClean="0"/>
              <a:t>(esim. lämpötilanmuutos, taudinaiheuttajat)</a:t>
            </a:r>
          </a:p>
          <a:p>
            <a:pPr lvl="1"/>
            <a:r>
              <a:rPr lang="fi-FI" sz="3000" dirty="0" smtClean="0"/>
              <a:t>terveysriski</a:t>
            </a:r>
            <a:r>
              <a:rPr lang="fi-FI" sz="3000" dirty="0"/>
              <a:t>, jonka seuraukset voivat vaikuttaa pitkälle </a:t>
            </a:r>
            <a:r>
              <a:rPr lang="fi-FI" sz="3000" dirty="0" smtClean="0"/>
              <a:t>elämään</a:t>
            </a:r>
          </a:p>
          <a:p>
            <a:pPr lvl="1"/>
            <a:r>
              <a:rPr lang="fi-FI" sz="3000" dirty="0"/>
              <a:t>s</a:t>
            </a:r>
            <a:r>
              <a:rPr lang="fi-FI" sz="3000" dirty="0" smtClean="0"/>
              <a:t>uotuisimmat </a:t>
            </a:r>
            <a:r>
              <a:rPr lang="fi-FI" sz="3000" dirty="0"/>
              <a:t>lähtökohdat </a:t>
            </a:r>
            <a:r>
              <a:rPr lang="fi-FI" sz="3000" dirty="0" smtClean="0"/>
              <a:t>normaalipainoisella</a:t>
            </a:r>
            <a:r>
              <a:rPr lang="fi-FI" sz="3000" dirty="0"/>
              <a:t>, täysiaikaisena alateitse syntyvällä </a:t>
            </a:r>
            <a:r>
              <a:rPr lang="fi-FI" sz="3000" dirty="0" smtClean="0"/>
              <a:t>vauvalla</a:t>
            </a:r>
            <a:endParaRPr lang="fi-FI" sz="30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138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Raskauden 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suomessa </a:t>
            </a:r>
            <a:r>
              <a:rPr lang="fi-FI" dirty="0"/>
              <a:t>vanhemmuus </a:t>
            </a:r>
            <a:r>
              <a:rPr lang="fi-FI" dirty="0" smtClean="0"/>
              <a:t>useimmille </a:t>
            </a:r>
            <a:r>
              <a:rPr lang="fi-FI" dirty="0"/>
              <a:t>tietoinen </a:t>
            </a:r>
            <a:r>
              <a:rPr lang="fi-FI" dirty="0" smtClean="0"/>
              <a:t>päätös: luotettavat </a:t>
            </a:r>
            <a:r>
              <a:rPr lang="fi-FI" dirty="0"/>
              <a:t>ehkäisymenetelmät ovat mahdollistaneet </a:t>
            </a:r>
            <a:r>
              <a:rPr lang="fi-FI" b="1" dirty="0" smtClean="0"/>
              <a:t>perhesuunnittelun</a:t>
            </a:r>
          </a:p>
          <a:p>
            <a:r>
              <a:rPr lang="fi-FI" dirty="0" smtClean="0"/>
              <a:t>ehkäisystä </a:t>
            </a:r>
            <a:r>
              <a:rPr lang="fi-FI" dirty="0"/>
              <a:t>huolehtiminen </a:t>
            </a:r>
            <a:r>
              <a:rPr lang="fi-FI" dirty="0" smtClean="0"/>
              <a:t>yksi </a:t>
            </a:r>
            <a:r>
              <a:rPr lang="fi-FI" dirty="0"/>
              <a:t>merkki seksuaalisesta kypsyydestä eli kyvystä ottaa vastuuta itsestä ja </a:t>
            </a:r>
            <a:r>
              <a:rPr lang="fi-FI" dirty="0" smtClean="0"/>
              <a:t>kumppanista – kuuluu  </a:t>
            </a:r>
            <a:r>
              <a:rPr lang="fi-FI" dirty="0"/>
              <a:t>molemmille </a:t>
            </a:r>
            <a:r>
              <a:rPr lang="fi-FI" dirty="0" smtClean="0"/>
              <a:t>osapuolille</a:t>
            </a:r>
          </a:p>
          <a:p>
            <a:r>
              <a:rPr lang="fi-FI" dirty="0"/>
              <a:t>j</a:t>
            </a:r>
            <a:r>
              <a:rPr lang="fi-FI" dirty="0" smtClean="0"/>
              <a:t>okainen </a:t>
            </a:r>
            <a:r>
              <a:rPr lang="fi-FI" dirty="0"/>
              <a:t>voi valita itselleen elämäntilanteeseensa sopivan ehkäisyn tarjolla olevista </a:t>
            </a:r>
            <a:r>
              <a:rPr lang="fi-FI" dirty="0" smtClean="0"/>
              <a:t>menetelmistä</a:t>
            </a:r>
          </a:p>
        </p:txBody>
      </p:sp>
    </p:spTree>
    <p:extLst>
      <p:ext uri="{BB962C8B-B14F-4D97-AF65-F5344CB8AC3E}">
        <p14:creationId xmlns:p14="http://schemas.microsoft.com/office/powerpoint/2010/main" val="256519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Ehkäisymenetelmät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estemenetelmät (kondomit) </a:t>
            </a:r>
          </a:p>
          <a:p>
            <a:pPr marL="857250" lvl="1" indent="-457200"/>
            <a:r>
              <a:rPr lang="fi-FI" dirty="0"/>
              <a:t>a</a:t>
            </a:r>
            <a:r>
              <a:rPr lang="fi-FI" dirty="0" smtClean="0"/>
              <a:t>inoina ehkäisevät myös </a:t>
            </a:r>
            <a:r>
              <a:rPr lang="fi-FI" u="sng" dirty="0" smtClean="0"/>
              <a:t>seksitaudeilta</a:t>
            </a:r>
          </a:p>
          <a:p>
            <a:pPr marL="857250" lvl="1" indent="-457200"/>
            <a:r>
              <a:rPr lang="fi-FI" dirty="0" smtClean="0"/>
              <a:t>estävät </a:t>
            </a:r>
            <a:r>
              <a:rPr lang="fi-FI" dirty="0"/>
              <a:t>siittiöiden pääsyn emättimeen</a:t>
            </a:r>
          </a:p>
          <a:p>
            <a:pPr marL="857250" lvl="1" indent="-457200"/>
            <a:r>
              <a:rPr lang="fi-FI" dirty="0"/>
              <a:t>eivät sisällä hormonaalisia </a:t>
            </a:r>
            <a:r>
              <a:rPr lang="fi-FI" dirty="0" smtClean="0"/>
              <a:t>ainesosia</a:t>
            </a:r>
          </a:p>
          <a:p>
            <a:pPr marL="857250" lvl="1" indent="-457200"/>
            <a:r>
              <a:rPr lang="fi-FI" dirty="0" smtClean="0"/>
              <a:t>kertakäyttöisiä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y</a:t>
            </a:r>
            <a:r>
              <a:rPr lang="fi-FI" b="1" dirty="0" smtClean="0"/>
              <a:t>hdistelmäehkäisyvalmisteet</a:t>
            </a:r>
          </a:p>
          <a:p>
            <a:pPr lvl="1"/>
            <a:r>
              <a:rPr lang="fi-FI" dirty="0" smtClean="0"/>
              <a:t>sisältävät </a:t>
            </a:r>
            <a:r>
              <a:rPr lang="fi-FI" dirty="0"/>
              <a:t>kahta hormonia: </a:t>
            </a:r>
            <a:r>
              <a:rPr lang="fi-FI" b="1" dirty="0"/>
              <a:t>estrogeenia ja keltarauhashormonia </a:t>
            </a:r>
            <a:r>
              <a:rPr lang="fi-FI" dirty="0"/>
              <a:t>eli progestiinia tai niiden synteettisiä </a:t>
            </a:r>
            <a:r>
              <a:rPr lang="fi-FI" dirty="0" smtClean="0"/>
              <a:t>vastineita </a:t>
            </a:r>
            <a:br>
              <a:rPr lang="fi-FI" dirty="0" smtClean="0"/>
            </a:br>
            <a:r>
              <a:rPr lang="fi-FI" dirty="0" smtClean="0"/>
              <a:t>(hormonipitoisuudet vaihtelevat valmisteissa)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hkäisyteho </a:t>
            </a:r>
            <a:r>
              <a:rPr lang="fi-FI" dirty="0"/>
              <a:t>perustuu lähinnä keltarauhashormoniin, joka estää munasolun kypsymisen ja irtoamisen </a:t>
            </a:r>
            <a:r>
              <a:rPr lang="fi-FI" dirty="0" smtClean="0"/>
              <a:t>munasarjoista ja muuttaa </a:t>
            </a:r>
            <a:r>
              <a:rPr lang="fi-FI" dirty="0"/>
              <a:t>kohdunkaulan limaa sitkeämmäksi, jolloin siittiöt eivät pääse siitä </a:t>
            </a:r>
            <a:r>
              <a:rPr lang="fi-FI" dirty="0" smtClean="0"/>
              <a:t>läpi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k</a:t>
            </a:r>
            <a:r>
              <a:rPr lang="fi-FI" b="1" dirty="0" smtClean="0"/>
              <a:t>eltarauhashormonivalmisteet</a:t>
            </a:r>
          </a:p>
          <a:p>
            <a:pPr lvl="1"/>
            <a:r>
              <a:rPr lang="fi-FI" dirty="0"/>
              <a:t>sisältävät ainoastaan keltarauhashormonin synteettistä </a:t>
            </a:r>
            <a:r>
              <a:rPr lang="fi-FI" dirty="0" smtClean="0"/>
              <a:t>vastinetta</a:t>
            </a:r>
          </a:p>
          <a:p>
            <a:pPr lvl="1"/>
            <a:r>
              <a:rPr lang="fi-FI" dirty="0" smtClean="0"/>
              <a:t>soveltuvat </a:t>
            </a:r>
            <a:r>
              <a:rPr lang="fi-FI" dirty="0"/>
              <a:t>käytettäväksi myös </a:t>
            </a:r>
            <a:r>
              <a:rPr lang="fi-FI" dirty="0" smtClean="0"/>
              <a:t>imetysaikana</a:t>
            </a:r>
          </a:p>
          <a:p>
            <a:pPr lvl="1"/>
            <a:r>
              <a:rPr lang="fi-FI" dirty="0" smtClean="0"/>
              <a:t>sopivat </a:t>
            </a:r>
            <a:r>
              <a:rPr lang="fi-FI" dirty="0"/>
              <a:t>myös naisille, jotka eivät voi käyttää </a:t>
            </a:r>
            <a:r>
              <a:rPr lang="fi-FI" dirty="0" smtClean="0"/>
              <a:t>estrogeenia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muut </a:t>
            </a:r>
            <a:r>
              <a:rPr lang="fi-FI" b="1" dirty="0" smtClean="0"/>
              <a:t>menetelmät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uparikierukka, jälkiehkäisy (vain tilapäiseen käyttöön)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345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Suunnittelematon raskaus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e</a:t>
            </a:r>
            <a:r>
              <a:rPr lang="fi-FI" dirty="0" smtClean="0"/>
              <a:t>i-toivotun raskaustilanteen vaihtoehdot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b="1" dirty="0"/>
              <a:t>l</a:t>
            </a:r>
            <a:r>
              <a:rPr lang="fi-FI" b="1" dirty="0" smtClean="0"/>
              <a:t>apsen pitäminen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b="1" dirty="0" smtClean="0"/>
              <a:t>lapsen antaminen adoptoitavaksi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b="1" dirty="0" smtClean="0"/>
              <a:t>raskaudenkeskeytys</a:t>
            </a:r>
          </a:p>
          <a:p>
            <a:r>
              <a:rPr lang="fi-FI" dirty="0" smtClean="0"/>
              <a:t>hyvä </a:t>
            </a:r>
            <a:r>
              <a:rPr lang="fi-FI" dirty="0"/>
              <a:t>keskustella tilanteesta läheisten ihmisten kanssa, </a:t>
            </a:r>
            <a:r>
              <a:rPr lang="fi-FI" dirty="0" smtClean="0"/>
              <a:t>lopullisen </a:t>
            </a:r>
            <a:r>
              <a:rPr lang="fi-FI" dirty="0"/>
              <a:t>päätöksen tekee nainen itse eikä kukaan saa häntä siihen </a:t>
            </a:r>
            <a:r>
              <a:rPr lang="fi-FI" dirty="0" smtClean="0"/>
              <a:t>painostaa</a:t>
            </a:r>
          </a:p>
          <a:p>
            <a:endParaRPr lang="fi-FI" b="1" dirty="0" smtClean="0"/>
          </a:p>
          <a:p>
            <a:r>
              <a:rPr lang="fi-FI" b="1" dirty="0" smtClean="0"/>
              <a:t>raskaudenkeskeytys </a:t>
            </a:r>
            <a:r>
              <a:rPr lang="fi-FI" b="1" dirty="0"/>
              <a:t>eli </a:t>
            </a:r>
            <a:r>
              <a:rPr lang="fi-FI" b="1" dirty="0" smtClean="0"/>
              <a:t>abortti</a:t>
            </a:r>
          </a:p>
          <a:p>
            <a:pPr lvl="1"/>
            <a:r>
              <a:rPr lang="fi-FI" dirty="0" smtClean="0"/>
              <a:t>raskauden päättäminen keinotekoisesti</a:t>
            </a:r>
          </a:p>
          <a:p>
            <a:pPr lvl="1"/>
            <a:r>
              <a:rPr lang="fi-FI" dirty="0" smtClean="0"/>
              <a:t>tulisi </a:t>
            </a:r>
            <a:r>
              <a:rPr lang="fi-FI" dirty="0"/>
              <a:t>tehdä mahdollisimman varhaisessa </a:t>
            </a:r>
            <a:r>
              <a:rPr lang="fi-FI" dirty="0" smtClean="0"/>
              <a:t>vaiheessa</a:t>
            </a:r>
          </a:p>
          <a:p>
            <a:pPr lvl="1"/>
            <a:r>
              <a:rPr lang="fi-FI" dirty="0" smtClean="0"/>
              <a:t>12</a:t>
            </a:r>
            <a:r>
              <a:rPr lang="fi-FI" dirty="0"/>
              <a:t>. raskausviikon jälkeen abortti </a:t>
            </a:r>
            <a:r>
              <a:rPr lang="fi-FI" dirty="0" smtClean="0"/>
              <a:t>mahdollinen </a:t>
            </a:r>
            <a:r>
              <a:rPr lang="fi-FI" dirty="0"/>
              <a:t>vain </a:t>
            </a:r>
            <a:r>
              <a:rPr lang="fi-FI" dirty="0" smtClean="0"/>
              <a:t>erityistapauksissa</a:t>
            </a:r>
          </a:p>
          <a:p>
            <a:pPr lvl="1"/>
            <a:r>
              <a:rPr lang="fi-FI" dirty="0" smtClean="0"/>
              <a:t>Suomessa aborttilaki</a:t>
            </a:r>
            <a:r>
              <a:rPr lang="fi-FI" dirty="0"/>
              <a:t>, jonka mukaan aborttiin tarvitaan </a:t>
            </a:r>
            <a:r>
              <a:rPr lang="fi-FI" dirty="0" smtClean="0"/>
              <a:t>lupa </a:t>
            </a:r>
            <a:br>
              <a:rPr lang="fi-FI" dirty="0" smtClean="0"/>
            </a:br>
            <a:r>
              <a:rPr lang="fi-FI" dirty="0" smtClean="0"/>
              <a:t>(myönnetään vuosittain </a:t>
            </a:r>
            <a:r>
              <a:rPr lang="fi-FI" dirty="0"/>
              <a:t>noin 10 000 </a:t>
            </a:r>
            <a:r>
              <a:rPr lang="fi-FI" dirty="0" smtClean="0"/>
              <a:t>kappaletta) </a:t>
            </a:r>
          </a:p>
          <a:p>
            <a:pPr lvl="1"/>
            <a:r>
              <a:rPr lang="fi-FI" dirty="0" smtClean="0"/>
              <a:t>kansainvälisesti </a:t>
            </a:r>
            <a:r>
              <a:rPr lang="fi-FI" dirty="0"/>
              <a:t>vertailtuna </a:t>
            </a:r>
            <a:r>
              <a:rPr lang="fi-FI" dirty="0" smtClean="0"/>
              <a:t>Suomessa tehdään vähän abortteja </a:t>
            </a:r>
            <a:br>
              <a:rPr lang="fi-FI" dirty="0" smtClean="0"/>
            </a:br>
            <a:r>
              <a:rPr lang="fi-FI" dirty="0" smtClean="0"/>
              <a:t>(noin 90 % niistä sosiaalisin </a:t>
            </a:r>
            <a:r>
              <a:rPr lang="fi-FI" dirty="0"/>
              <a:t>perustein) </a:t>
            </a:r>
            <a:endParaRPr lang="fi-FI" dirty="0" smtClean="0"/>
          </a:p>
          <a:p>
            <a:pPr lvl="1"/>
            <a:r>
              <a:rPr lang="fi-FI" dirty="0"/>
              <a:t>m</a:t>
            </a:r>
            <a:r>
              <a:rPr lang="fi-FI" dirty="0" smtClean="0"/>
              <a:t>aailmalla </a:t>
            </a:r>
            <a:r>
              <a:rPr lang="fi-FI" dirty="0"/>
              <a:t>tehdään vuosittain yli 21 miljoonaa vaarallista, laitonta </a:t>
            </a:r>
            <a:r>
              <a:rPr lang="fi-FI" dirty="0" smtClean="0"/>
              <a:t>aborttia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793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Tahaton lapsettomuus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raskaus </a:t>
            </a:r>
            <a:r>
              <a:rPr lang="fi-FI" dirty="0"/>
              <a:t>ei ole alkanut </a:t>
            </a:r>
            <a:r>
              <a:rPr lang="fi-FI" u="sng" dirty="0"/>
              <a:t>vuoden kuluessa </a:t>
            </a:r>
            <a:r>
              <a:rPr lang="fi-FI" dirty="0"/>
              <a:t>ehkäisyn pois jättämisestä ja yhdyntöjä on ollut </a:t>
            </a:r>
            <a:r>
              <a:rPr lang="fi-FI" dirty="0" smtClean="0"/>
              <a:t>säännöllisesti</a:t>
            </a:r>
          </a:p>
          <a:p>
            <a:pPr lvl="1"/>
            <a:r>
              <a:rPr lang="fi-FI" dirty="0" smtClean="0"/>
              <a:t>jopa </a:t>
            </a:r>
            <a:r>
              <a:rPr lang="fi-FI" dirty="0"/>
              <a:t>15 % </a:t>
            </a:r>
            <a:r>
              <a:rPr lang="fi-FI" dirty="0" smtClean="0"/>
              <a:t>ihmisistä </a:t>
            </a:r>
          </a:p>
          <a:p>
            <a:pPr lvl="1"/>
            <a:r>
              <a:rPr lang="fi-FI" dirty="0" smtClean="0"/>
              <a:t>parisuhteessa </a:t>
            </a:r>
            <a:r>
              <a:rPr lang="fi-FI" dirty="0"/>
              <a:t>lapsettomuus voi johtua joko </a:t>
            </a:r>
            <a:r>
              <a:rPr lang="fi-FI" dirty="0" smtClean="0"/>
              <a:t>miehestä </a:t>
            </a:r>
            <a:r>
              <a:rPr lang="fi-FI" dirty="0"/>
              <a:t>25 %, naisesta, 25 </a:t>
            </a:r>
            <a:r>
              <a:rPr lang="fi-FI" dirty="0" smtClean="0"/>
              <a:t>% </a:t>
            </a:r>
            <a:r>
              <a:rPr lang="fi-FI" dirty="0"/>
              <a:t>tai </a:t>
            </a:r>
            <a:r>
              <a:rPr lang="fi-FI" dirty="0" smtClean="0"/>
              <a:t>molemmista </a:t>
            </a:r>
            <a:r>
              <a:rPr lang="fi-FI" dirty="0"/>
              <a:t>25 </a:t>
            </a:r>
            <a:r>
              <a:rPr lang="fi-FI" dirty="0" smtClean="0"/>
              <a:t>%, neljäsosassa </a:t>
            </a:r>
            <a:r>
              <a:rPr lang="fi-FI" dirty="0"/>
              <a:t>tapauksista syytä </a:t>
            </a:r>
            <a:r>
              <a:rPr lang="fi-FI" dirty="0" smtClean="0"/>
              <a:t>ei löydetä</a:t>
            </a:r>
          </a:p>
          <a:p>
            <a:r>
              <a:rPr lang="fi-FI" dirty="0"/>
              <a:t>l</a:t>
            </a:r>
            <a:r>
              <a:rPr lang="fi-FI" dirty="0" smtClean="0"/>
              <a:t>apsettomaksi </a:t>
            </a:r>
            <a:r>
              <a:rPr lang="fi-FI" dirty="0"/>
              <a:t>itsensä voivat kokea myös yksinelävät sekä samaa sukupuolta olevan kumppanin kanssa parisuhteessa </a:t>
            </a:r>
            <a:r>
              <a:rPr lang="fi-FI" dirty="0" smtClean="0"/>
              <a:t>olevat</a:t>
            </a:r>
          </a:p>
          <a:p>
            <a:r>
              <a:rPr lang="fi-FI" dirty="0" smtClean="0"/>
              <a:t>usein </a:t>
            </a:r>
            <a:r>
              <a:rPr lang="fi-FI" dirty="0" err="1"/>
              <a:t>psykososiaalinen</a:t>
            </a:r>
            <a:r>
              <a:rPr lang="fi-FI" dirty="0"/>
              <a:t> kriisi </a:t>
            </a:r>
            <a:r>
              <a:rPr lang="fi-FI" dirty="0" smtClean="0"/>
              <a:t>ja </a:t>
            </a:r>
            <a:r>
              <a:rPr lang="fi-FI" dirty="0"/>
              <a:t>kuormittaa </a:t>
            </a:r>
            <a:r>
              <a:rPr lang="fi-FI" dirty="0" smtClean="0"/>
              <a:t>mielenterveyttä</a:t>
            </a:r>
          </a:p>
          <a:p>
            <a:r>
              <a:rPr lang="fi-FI" u="sng" dirty="0" smtClean="0"/>
              <a:t>heikentynyt </a:t>
            </a:r>
            <a:r>
              <a:rPr lang="fi-FI" u="sng" dirty="0"/>
              <a:t>hedelmällisyys </a:t>
            </a:r>
            <a:r>
              <a:rPr lang="fi-FI" dirty="0" smtClean="0"/>
              <a:t>yleisin syy</a:t>
            </a:r>
          </a:p>
          <a:p>
            <a:pPr lvl="1"/>
            <a:r>
              <a:rPr lang="fi-FI" dirty="0"/>
              <a:t>i</a:t>
            </a:r>
            <a:r>
              <a:rPr lang="fi-FI" dirty="0" smtClean="0"/>
              <a:t>kä</a:t>
            </a:r>
          </a:p>
          <a:p>
            <a:pPr lvl="1"/>
            <a:r>
              <a:rPr lang="fi-FI" dirty="0" smtClean="0"/>
              <a:t>yli- </a:t>
            </a:r>
            <a:r>
              <a:rPr lang="fi-FI" dirty="0"/>
              <a:t>ja </a:t>
            </a:r>
            <a:r>
              <a:rPr lang="fi-FI" dirty="0" smtClean="0"/>
              <a:t>alipaino</a:t>
            </a:r>
          </a:p>
          <a:p>
            <a:pPr lvl="1"/>
            <a:r>
              <a:rPr lang="fi-FI" dirty="0"/>
              <a:t>t</a:t>
            </a:r>
            <a:r>
              <a:rPr lang="fi-FI" smtClean="0"/>
              <a:t>upakointi</a:t>
            </a:r>
            <a:endParaRPr lang="fi-FI" dirty="0" smtClean="0"/>
          </a:p>
          <a:p>
            <a:pPr lvl="1"/>
            <a:r>
              <a:rPr lang="fi-FI" dirty="0" smtClean="0"/>
              <a:t>alkoholin käyttö</a:t>
            </a:r>
          </a:p>
          <a:p>
            <a:pPr lvl="1"/>
            <a:r>
              <a:rPr lang="fi-FI" dirty="0" smtClean="0"/>
              <a:t>tietyt lääkeaineet</a:t>
            </a:r>
          </a:p>
          <a:p>
            <a:pPr lvl="1"/>
            <a:r>
              <a:rPr lang="fi-FI" dirty="0" smtClean="0"/>
              <a:t>anaboliset steroidit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eksitaudit (esim. klamydia)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051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Lapsettomuuden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fi-FI" u="sng" dirty="0"/>
              <a:t>v</a:t>
            </a:r>
            <a:r>
              <a:rPr lang="fi-FI" u="sng" dirty="0" smtClean="0"/>
              <a:t>aihtoehdot</a:t>
            </a:r>
          </a:p>
          <a:p>
            <a:pPr lvl="1"/>
            <a:r>
              <a:rPr lang="fi-FI" dirty="0" smtClean="0"/>
              <a:t>lapsen adoptoiminen</a:t>
            </a:r>
          </a:p>
          <a:p>
            <a:pPr lvl="1"/>
            <a:r>
              <a:rPr lang="fi-FI" dirty="0" err="1" smtClean="0"/>
              <a:t>sijais</a:t>
            </a:r>
            <a:r>
              <a:rPr lang="fi-FI" dirty="0" smtClean="0"/>
              <a:t>- </a:t>
            </a:r>
            <a:r>
              <a:rPr lang="fi-FI" dirty="0"/>
              <a:t>tai tukivanhempana </a:t>
            </a:r>
            <a:r>
              <a:rPr lang="fi-FI" dirty="0" smtClean="0"/>
              <a:t>toimiminen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apseton elämä</a:t>
            </a:r>
          </a:p>
          <a:p>
            <a:pPr lvl="1"/>
            <a:r>
              <a:rPr lang="fi-FI" dirty="0" smtClean="0"/>
              <a:t>hakeutuminen hedelmöityshoitoihin</a:t>
            </a:r>
          </a:p>
          <a:p>
            <a:pPr lvl="1"/>
            <a:endParaRPr lang="fi-FI" dirty="0" smtClean="0"/>
          </a:p>
          <a:p>
            <a:r>
              <a:rPr lang="fi-FI" b="1" dirty="0"/>
              <a:t>h</a:t>
            </a:r>
            <a:r>
              <a:rPr lang="fi-FI" b="1" dirty="0" smtClean="0"/>
              <a:t>edelmöityshoidot</a:t>
            </a:r>
          </a:p>
          <a:p>
            <a:pPr lvl="1"/>
            <a:r>
              <a:rPr lang="fi-FI" dirty="0" smtClean="0"/>
              <a:t>Suomessa </a:t>
            </a:r>
            <a:r>
              <a:rPr lang="fi-FI" dirty="0"/>
              <a:t>kansainvälisesti vertaillen </a:t>
            </a:r>
            <a:r>
              <a:rPr lang="fi-FI" dirty="0" smtClean="0"/>
              <a:t>huippuluokkaa</a:t>
            </a:r>
          </a:p>
          <a:p>
            <a:pPr lvl="1"/>
            <a:r>
              <a:rPr lang="fi-FI" dirty="0" smtClean="0"/>
              <a:t>voidaan </a:t>
            </a:r>
            <a:r>
              <a:rPr lang="fi-FI" dirty="0"/>
              <a:t>auttaa suurinta osaa raskautta </a:t>
            </a:r>
            <a:r>
              <a:rPr lang="fi-FI" dirty="0" smtClean="0"/>
              <a:t>toivovista (onnistumiseen </a:t>
            </a:r>
            <a:r>
              <a:rPr lang="fi-FI" dirty="0"/>
              <a:t>vaikuttavat lapsettomuuden alkuperäinen syy ja hoidettavan </a:t>
            </a:r>
            <a:r>
              <a:rPr lang="fi-FI" dirty="0" smtClean="0"/>
              <a:t>ikä)</a:t>
            </a:r>
          </a:p>
          <a:p>
            <a:pPr lvl="1"/>
            <a:r>
              <a:rPr lang="fi-FI" u="sng" dirty="0" smtClean="0"/>
              <a:t>hedelmöityshoitolaki</a:t>
            </a:r>
            <a:r>
              <a:rPr lang="fi-FI" dirty="0" smtClean="0"/>
              <a:t> </a:t>
            </a:r>
            <a:r>
              <a:rPr lang="fi-FI" dirty="0"/>
              <a:t>ei rajoita hoitojen antamista seksuaalisen suuntautumisen, sukupuoli-identiteetin, sukupuolen ilmaisun, vammaisuuden tai siviilisäädyn </a:t>
            </a:r>
            <a:r>
              <a:rPr lang="fi-FI" dirty="0" smtClean="0"/>
              <a:t>perusteella</a:t>
            </a:r>
          </a:p>
          <a:p>
            <a:pPr lvl="1"/>
            <a:r>
              <a:rPr lang="fi-FI" dirty="0" smtClean="0"/>
              <a:t>voidaan </a:t>
            </a:r>
            <a:r>
              <a:rPr lang="fi-FI" dirty="0"/>
              <a:t>käyttää joko omia tai lahjoitettuja munasoluja, siittiösoluja tai </a:t>
            </a:r>
            <a:r>
              <a:rPr lang="fi-FI" dirty="0" smtClean="0"/>
              <a:t>alkioita</a:t>
            </a:r>
          </a:p>
          <a:p>
            <a:pPr lvl="1"/>
            <a:r>
              <a:rPr lang="fi-FI" dirty="0" smtClean="0"/>
              <a:t>hoitoa </a:t>
            </a:r>
            <a:r>
              <a:rPr lang="fi-FI" dirty="0"/>
              <a:t>ei saa antaa, jos on ilmeistä, ettei lapselle voida turvata tasapainoista </a:t>
            </a:r>
            <a:r>
              <a:rPr lang="fi-FI" dirty="0" smtClean="0"/>
              <a:t>kehitystä </a:t>
            </a:r>
            <a:r>
              <a:rPr lang="fi-FI" dirty="0"/>
              <a:t>tai jos lääkärin on syytä olettaa, että lapsi aiotaan antaa </a:t>
            </a:r>
            <a:r>
              <a:rPr lang="fi-FI" dirty="0" smtClean="0"/>
              <a:t>adoptoitavaksi (kieltää sijaissynnytyshoidot Suomessa)</a:t>
            </a:r>
          </a:p>
          <a:p>
            <a:pPr lvl="1"/>
            <a:r>
              <a:rPr lang="fi-FI" dirty="0" smtClean="0"/>
              <a:t>hakeutuminen</a:t>
            </a:r>
            <a:r>
              <a:rPr lang="fi-FI" dirty="0"/>
              <a:t>, hoidoissa käyminen ja hoitojen lopettaminen ilman toivottua lopputulosta </a:t>
            </a:r>
            <a:r>
              <a:rPr lang="fi-FI" dirty="0" err="1" smtClean="0"/>
              <a:t>psykososiaalisesti</a:t>
            </a:r>
            <a:r>
              <a:rPr lang="fi-FI" dirty="0" smtClean="0"/>
              <a:t> </a:t>
            </a:r>
            <a:r>
              <a:rPr lang="fi-FI" dirty="0"/>
              <a:t>raskas </a:t>
            </a:r>
            <a:r>
              <a:rPr lang="fi-FI" dirty="0" smtClean="0"/>
              <a:t>prosessi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669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Adoptio- ja sijaisvanhemmuus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mahdollisuuksia </a:t>
            </a:r>
            <a:r>
              <a:rPr lang="fi-FI" dirty="0"/>
              <a:t>vanhemmuuteen myös silloin, kun lapsettomuushoidot eivät ole </a:t>
            </a:r>
            <a:r>
              <a:rPr lang="fi-FI" dirty="0" smtClean="0"/>
              <a:t>johtaneet </a:t>
            </a:r>
            <a:r>
              <a:rPr lang="fi-FI" dirty="0"/>
              <a:t>lapsen syntymiseen tai omaa biologista lasta ei syystä tai toisesta haluta tai </a:t>
            </a:r>
            <a:r>
              <a:rPr lang="fi-FI" dirty="0" smtClean="0"/>
              <a:t>saada</a:t>
            </a:r>
          </a:p>
          <a:p>
            <a:endParaRPr lang="fi-FI" u="sng" dirty="0" smtClean="0"/>
          </a:p>
          <a:p>
            <a:r>
              <a:rPr lang="fi-FI" b="1" dirty="0" smtClean="0"/>
              <a:t>adoptiossa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ensisijaisena </a:t>
            </a:r>
            <a:r>
              <a:rPr lang="fi-FI" dirty="0"/>
              <a:t>tavoitteena </a:t>
            </a:r>
            <a:r>
              <a:rPr lang="fi-FI" dirty="0" smtClean="0"/>
              <a:t>aina lapsen etu</a:t>
            </a:r>
            <a:endParaRPr lang="fi-FI" dirty="0"/>
          </a:p>
          <a:p>
            <a:pPr lvl="1"/>
            <a:r>
              <a:rPr lang="fi-FI" dirty="0" smtClean="0"/>
              <a:t>vanhemmat</a:t>
            </a:r>
            <a:r>
              <a:rPr lang="fi-FI" dirty="0"/>
              <a:t>, joilla on riittävät voimavarat hoitaa ja kasvattaa </a:t>
            </a:r>
            <a:r>
              <a:rPr lang="fi-FI" dirty="0" smtClean="0"/>
              <a:t>lasta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doptioluvan </a:t>
            </a:r>
            <a:r>
              <a:rPr lang="fi-FI" dirty="0"/>
              <a:t>saaminen kestää noin vuoden, minkä jälkeen odotusaika vaihtelee yleensä yhdestä kolmeen </a:t>
            </a:r>
            <a:r>
              <a:rPr lang="fi-FI" dirty="0" smtClean="0"/>
              <a:t>vuoteen 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uvan </a:t>
            </a:r>
            <a:r>
              <a:rPr lang="fi-FI" dirty="0"/>
              <a:t>saamista edeltää pakollinen adoptioneuvonta, jolla selvitetään lasta toivovan motiivit, terveydentila ja kyky ottaa lapsi </a:t>
            </a:r>
            <a:r>
              <a:rPr lang="fi-FI" dirty="0" smtClean="0"/>
              <a:t>perheeseen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950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441</Words>
  <Application>Microsoft Office PowerPoint</Application>
  <PresentationFormat>Näytössä katseltava diaesitys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Terve 2: Ihminen, ympäristö ja terveys</vt:lpstr>
      <vt:lpstr>Raskausaika </vt:lpstr>
      <vt:lpstr>Keskenmeno ja ennenaikaisuus</vt:lpstr>
      <vt:lpstr>Raskauden ehkäisy</vt:lpstr>
      <vt:lpstr>Ehkäisymenetelmät</vt:lpstr>
      <vt:lpstr>Suunnittelematon raskaus</vt:lpstr>
      <vt:lpstr>Tahaton lapsettomuus</vt:lpstr>
      <vt:lpstr>Lapsettomuuden hoito</vt:lpstr>
      <vt:lpstr>Adoptio- ja sijaisvanhemmuus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1083</cp:revision>
  <dcterms:created xsi:type="dcterms:W3CDTF">2017-06-09T06:02:13Z</dcterms:created>
  <dcterms:modified xsi:type="dcterms:W3CDTF">2017-09-10T19:37:39Z</dcterms:modified>
</cp:coreProperties>
</file>