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0B65-1753-46F6-8056-D17AD6843877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9494-57F8-433C-B4B5-4781FBE6D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9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Jokaisella saattaa olla sekä suojaavia että haavoittavia tekijöitä. Tärkeää on, koetko Sinä haavoittavat tekijät uhkana vai haasteena!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9494-57F8-433C-B4B5-4781FBE6D8C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41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67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93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4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74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3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9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34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62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3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4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8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0E6C-9050-4900-8BC4-1C3780D9F21C}" type="datetimeFigureOut">
              <a:rPr lang="fi-FI" smtClean="0"/>
              <a:t>21.8.2014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B404-639F-4046-9F4B-AE0F32F035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55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fi-FI" dirty="0" smtClean="0"/>
              <a:t>Mielenterveys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48872" cy="504056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Terveys</a:t>
            </a:r>
          </a:p>
          <a:p>
            <a:pPr algn="l"/>
            <a:r>
              <a:rPr lang="fi-FI" dirty="0" smtClean="0"/>
              <a:t>Fyysinen, sosiaalinen, </a:t>
            </a:r>
            <a:r>
              <a:rPr lang="fi-FI" b="1" dirty="0" smtClean="0"/>
              <a:t>psyykkinen </a:t>
            </a:r>
            <a:r>
              <a:rPr lang="fi-FI" dirty="0" smtClean="0"/>
              <a:t>kokonaisuus. </a:t>
            </a:r>
          </a:p>
          <a:p>
            <a:pPr algn="l"/>
            <a:r>
              <a:rPr lang="fi-FI" b="1" dirty="0" smtClean="0"/>
              <a:t>Psyykkinen </a:t>
            </a:r>
            <a:r>
              <a:rPr lang="fi-FI" dirty="0" smtClean="0"/>
              <a:t>(mielenterveys)</a:t>
            </a:r>
          </a:p>
          <a:p>
            <a:pPr marL="457200" indent="-457200" algn="l">
              <a:buFontTx/>
              <a:buChar char="-"/>
            </a:pPr>
            <a:r>
              <a:rPr lang="fi-FI" dirty="0" smtClean="0"/>
              <a:t>emotionaalinen (tunteet)</a:t>
            </a:r>
          </a:p>
          <a:p>
            <a:pPr marL="457200" indent="-457200" algn="l">
              <a:buFontTx/>
              <a:buChar char="-"/>
            </a:pPr>
            <a:r>
              <a:rPr lang="fi-FI" dirty="0" smtClean="0"/>
              <a:t>mentaalinen (kognitiiviset taidot/äly)</a:t>
            </a:r>
          </a:p>
          <a:p>
            <a:pPr marL="457200" indent="-457200" algn="l"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enkinen (koherenssi – yhteen kuuluvuus)</a:t>
            </a:r>
          </a:p>
          <a:p>
            <a:pPr marL="457200" indent="-457200" algn="l">
              <a:buFontTx/>
              <a:buChar char="-"/>
            </a:pPr>
            <a:r>
              <a:rPr lang="fi-FI" dirty="0"/>
              <a:t>s</a:t>
            </a:r>
            <a:r>
              <a:rPr lang="fi-FI" dirty="0" smtClean="0"/>
              <a:t>eksuaalinen terveys</a:t>
            </a:r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169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11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Mielenterveys kokonaisuudessa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Itsetunto </a:t>
            </a:r>
            <a:r>
              <a:rPr lang="fi-FI" sz="1800" dirty="0" smtClean="0"/>
              <a:t>(tunteet, voimavarat, identiteetti, yksinäisyys)</a:t>
            </a:r>
            <a:endParaRPr lang="fi-FI" sz="2400" dirty="0" smtClean="0"/>
          </a:p>
          <a:p>
            <a:r>
              <a:rPr lang="fi-FI" sz="2400" dirty="0" smtClean="0"/>
              <a:t>Vaikuttavat tekijät </a:t>
            </a:r>
            <a:r>
              <a:rPr lang="fi-FI" sz="1800" dirty="0" smtClean="0"/>
              <a:t>(sisäiset/ulkoiset,   yksilölliset/sosiaaliset/yhteiskunnalliset/kulttuuriset)</a:t>
            </a:r>
          </a:p>
          <a:p>
            <a:r>
              <a:rPr lang="fi-FI" sz="2400" dirty="0" smtClean="0"/>
              <a:t>Stressi </a:t>
            </a:r>
            <a:r>
              <a:rPr lang="fi-FI" sz="1800" dirty="0" smtClean="0"/>
              <a:t>(</a:t>
            </a:r>
            <a:r>
              <a:rPr lang="fi-FI" sz="1800" dirty="0" err="1" smtClean="0"/>
              <a:t>eustressi/distressi</a:t>
            </a:r>
            <a:r>
              <a:rPr lang="fi-FI" sz="1800" dirty="0" smtClean="0"/>
              <a:t>)</a:t>
            </a:r>
          </a:p>
          <a:p>
            <a:r>
              <a:rPr lang="fi-FI" sz="2400" dirty="0" smtClean="0"/>
              <a:t>Mielenterveyden häiriöt ja sairaudet </a:t>
            </a:r>
            <a:r>
              <a:rPr lang="fi-FI" sz="1800" dirty="0" smtClean="0"/>
              <a:t>(paniikkihäiriö, neuroosit, </a:t>
            </a:r>
            <a:r>
              <a:rPr lang="fi-FI" sz="1800" dirty="0"/>
              <a:t>kaksisuuntainen </a:t>
            </a:r>
            <a:r>
              <a:rPr lang="fi-FI" sz="1800" dirty="0" smtClean="0"/>
              <a:t>mielihäiriö, masennus, psykoosit, itsemurhat,)</a:t>
            </a:r>
            <a:endParaRPr lang="fi-FI" sz="2400" dirty="0" smtClean="0"/>
          </a:p>
          <a:p>
            <a:r>
              <a:rPr lang="fi-FI" sz="2400" dirty="0" smtClean="0"/>
              <a:t>Kriisien kohtaaminen </a:t>
            </a:r>
            <a:r>
              <a:rPr lang="fi-FI" sz="1800" dirty="0" smtClean="0"/>
              <a:t>(sokki-, reagointi-, työstämis- ja uudelleen suuntautumisvaihe)</a:t>
            </a:r>
            <a:endParaRPr lang="fi-FI" sz="2400" dirty="0" smtClean="0"/>
          </a:p>
          <a:p>
            <a:r>
              <a:rPr lang="fi-FI" sz="2400" dirty="0" smtClean="0"/>
              <a:t>Syömishäiriöitä </a:t>
            </a:r>
            <a:r>
              <a:rPr lang="fi-FI" sz="1800" dirty="0" smtClean="0"/>
              <a:t>(anoreksia, bulimia, </a:t>
            </a:r>
            <a:r>
              <a:rPr lang="fi-FI" sz="1800" dirty="0" err="1" smtClean="0"/>
              <a:t>ortoreksia</a:t>
            </a:r>
            <a:r>
              <a:rPr lang="fi-FI" sz="1800" dirty="0" smtClean="0"/>
              <a:t>, BED</a:t>
            </a:r>
            <a:endParaRPr lang="fi-FI" sz="2400" dirty="0" smtClean="0"/>
          </a:p>
          <a:p>
            <a:endParaRPr lang="fi-FI" sz="2400" dirty="0" smtClean="0"/>
          </a:p>
          <a:p>
            <a:pPr marL="0" indent="0">
              <a:buNone/>
            </a:pPr>
            <a:endParaRPr lang="fi-FI" sz="2400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20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fi-FI" dirty="0" smtClean="0"/>
              <a:t>Depressio</a:t>
            </a:r>
          </a:p>
          <a:p>
            <a:r>
              <a:rPr lang="fi-FI" dirty="0" err="1" smtClean="0"/>
              <a:t>Debriefing</a:t>
            </a:r>
            <a:endParaRPr lang="fi-FI" dirty="0" smtClean="0"/>
          </a:p>
          <a:p>
            <a:r>
              <a:rPr lang="fi-FI" dirty="0" err="1" smtClean="0"/>
              <a:t>Distressi</a:t>
            </a:r>
            <a:endParaRPr lang="fi-FI" dirty="0" smtClean="0"/>
          </a:p>
          <a:p>
            <a:r>
              <a:rPr lang="fi-FI" dirty="0" err="1" smtClean="0"/>
              <a:t>Dopamiini</a:t>
            </a:r>
            <a:endParaRPr lang="fi-FI" dirty="0" smtClean="0"/>
          </a:p>
          <a:p>
            <a:r>
              <a:rPr lang="fi-FI" dirty="0" smtClean="0"/>
              <a:t>Endorfiini</a:t>
            </a:r>
          </a:p>
          <a:p>
            <a:r>
              <a:rPr lang="fi-FI" dirty="0" err="1" smtClean="0"/>
              <a:t>Eustressi</a:t>
            </a:r>
            <a:endParaRPr lang="fi-FI" dirty="0" smtClean="0"/>
          </a:p>
          <a:p>
            <a:r>
              <a:rPr lang="fi-FI" dirty="0" smtClean="0"/>
              <a:t>Itsetunto</a:t>
            </a:r>
          </a:p>
          <a:p>
            <a:r>
              <a:rPr lang="fi-FI" dirty="0" smtClean="0"/>
              <a:t>Minäkäsitys</a:t>
            </a:r>
          </a:p>
          <a:p>
            <a:r>
              <a:rPr lang="fi-FI" dirty="0" smtClean="0"/>
              <a:t>Neuroosi</a:t>
            </a:r>
          </a:p>
          <a:p>
            <a:r>
              <a:rPr lang="fi-FI" dirty="0" smtClean="0"/>
              <a:t>Paniikkihäiriö</a:t>
            </a:r>
          </a:p>
          <a:p>
            <a:r>
              <a:rPr lang="fi-FI" dirty="0" smtClean="0"/>
              <a:t>Psykoosi</a:t>
            </a:r>
          </a:p>
          <a:p>
            <a:r>
              <a:rPr lang="fi-FI" dirty="0" smtClean="0"/>
              <a:t>Skitsofrenia</a:t>
            </a:r>
          </a:p>
          <a:p>
            <a:r>
              <a:rPr lang="fi-FI" dirty="0" smtClean="0"/>
              <a:t>Sosiaalinen pääoma</a:t>
            </a:r>
          </a:p>
          <a:p>
            <a:r>
              <a:rPr lang="fi-FI" dirty="0" smtClean="0"/>
              <a:t>Sosiaalinen tuki</a:t>
            </a:r>
          </a:p>
          <a:p>
            <a:r>
              <a:rPr lang="fi-FI" dirty="0" smtClean="0"/>
              <a:t>Kehityskriisi</a:t>
            </a:r>
          </a:p>
          <a:p>
            <a:r>
              <a:rPr lang="fi-FI" dirty="0" smtClean="0"/>
              <a:t>Traumaattinen kriisi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8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sz="3200" dirty="0"/>
              <a:t>T</a:t>
            </a:r>
            <a:r>
              <a:rPr lang="fi-FI" sz="3200" dirty="0" smtClean="0"/>
              <a:t>unnetaidot</a:t>
            </a:r>
            <a:endParaRPr lang="fi-FI" sz="32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54679"/>
              </p:ext>
            </p:extLst>
          </p:nvPr>
        </p:nvGraphicFramePr>
        <p:xfrm>
          <a:off x="395536" y="980729"/>
          <a:ext cx="8229600" cy="542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5514">
                <a:tc>
                  <a:txBody>
                    <a:bodyPr/>
                    <a:lstStyle/>
                    <a:p>
                      <a:r>
                        <a:rPr lang="fi-FI" dirty="0" smtClean="0"/>
                        <a:t>Itseen liittyvät tunnetaidot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Toimintaan liittyvät  </a:t>
                      </a:r>
                      <a:r>
                        <a:rPr lang="fi-FI" dirty="0" err="1" smtClean="0"/>
                        <a:t>tt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Sosiaaliset  tunnetaidot</a:t>
                      </a:r>
                      <a:endParaRPr lang="fi-FI" dirty="0"/>
                    </a:p>
                  </a:txBody>
                  <a:tcPr/>
                </a:tc>
              </a:tr>
              <a:tr h="695499">
                <a:tc>
                  <a:txBody>
                    <a:bodyPr/>
                    <a:lstStyle/>
                    <a:p>
                      <a:r>
                        <a:rPr lang="fi-FI" dirty="0" smtClean="0"/>
                        <a:t>Omien tunteiden tiedostaminen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Itsenäisyys ja autonomisuus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Toisten tunteiden tunnistaminen</a:t>
                      </a:r>
                      <a:endParaRPr lang="fi-FI" dirty="0"/>
                    </a:p>
                  </a:txBody>
                  <a:tcPr/>
                </a:tc>
              </a:tr>
              <a:tr h="585514">
                <a:tc>
                  <a:txBody>
                    <a:bodyPr/>
                    <a:lstStyle/>
                    <a:p>
                      <a:r>
                        <a:rPr lang="fi-FI" dirty="0" smtClean="0"/>
                        <a:t>Kyky ilmaista tunteita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Kyky nähdä mielekkyyttä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Empatia</a:t>
                      </a:r>
                      <a:endParaRPr lang="fi-FI" dirty="0"/>
                    </a:p>
                  </a:txBody>
                  <a:tcPr/>
                </a:tc>
              </a:tr>
              <a:tr h="585514">
                <a:tc>
                  <a:txBody>
                    <a:bodyPr/>
                    <a:lstStyle/>
                    <a:p>
                      <a:r>
                        <a:rPr lang="fi-FI" dirty="0" smtClean="0"/>
                        <a:t>Tunteiden säätely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Utelias avoimuus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Vuorovaikutustaidot</a:t>
                      </a:r>
                      <a:endParaRPr lang="fi-FI" dirty="0"/>
                    </a:p>
                  </a:txBody>
                  <a:tcPr/>
                </a:tc>
              </a:tr>
              <a:tr h="695499">
                <a:tc>
                  <a:txBody>
                    <a:bodyPr/>
                    <a:lstStyle/>
                    <a:p>
                      <a:r>
                        <a:rPr lang="fi-FI" dirty="0" smtClean="0"/>
                        <a:t>Kyky arvioida itseä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Sisäinen motivaatio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Yhteenkuulumisen kyky</a:t>
                      </a:r>
                      <a:endParaRPr lang="fi-FI" dirty="0"/>
                    </a:p>
                  </a:txBody>
                  <a:tcPr/>
                </a:tc>
              </a:tr>
              <a:tr h="585514">
                <a:tc>
                  <a:txBody>
                    <a:bodyPr/>
                    <a:lstStyle/>
                    <a:p>
                      <a:r>
                        <a:rPr lang="fi-FI" dirty="0" smtClean="0"/>
                        <a:t>Omien tarpeiden kuuntelu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Sisäinen motivaatio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Kyky luovia ristiriidoissa</a:t>
                      </a:r>
                      <a:endParaRPr lang="fi-FI" dirty="0"/>
                    </a:p>
                  </a:txBody>
                  <a:tcPr/>
                </a:tc>
              </a:tr>
              <a:tr h="695499">
                <a:tc>
                  <a:txBody>
                    <a:bodyPr/>
                    <a:lstStyle/>
                    <a:p>
                      <a:r>
                        <a:rPr lang="fi-FI" dirty="0" smtClean="0"/>
                        <a:t>Itsetunto ja itseluottamus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Aloitekyky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Kyky ylläpitää</a:t>
                      </a:r>
                      <a:r>
                        <a:rPr lang="fi-FI" baseline="0" dirty="0" smtClean="0"/>
                        <a:t> ja hoitaa ihmissuhteita</a:t>
                      </a:r>
                      <a:endParaRPr lang="fi-FI" dirty="0"/>
                    </a:p>
                  </a:txBody>
                  <a:tcPr/>
                </a:tc>
              </a:tr>
              <a:tr h="993570">
                <a:tc>
                  <a:txBody>
                    <a:bodyPr/>
                    <a:lstStyle/>
                    <a:p>
                      <a:r>
                        <a:rPr lang="fi-FI" dirty="0" smtClean="0"/>
                        <a:t>Itsehallinta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Kyky toimia, sopeutua, sitoutua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0465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Itsetunto </a:t>
            </a:r>
            <a:r>
              <a:rPr lang="fi-FI" sz="2800" dirty="0" smtClean="0"/>
              <a:t> </a:t>
            </a:r>
            <a:endParaRPr lang="fi-FI" sz="2800" dirty="0" smtClean="0"/>
          </a:p>
          <a:p>
            <a:r>
              <a:rPr lang="fi-FI" sz="2800" dirty="0" smtClean="0"/>
              <a:t>Itsearvostus</a:t>
            </a:r>
            <a:endParaRPr lang="fi-FI" sz="2800" dirty="0" smtClean="0"/>
          </a:p>
          <a:p>
            <a:r>
              <a:rPr lang="fi-FI" sz="2800" dirty="0" smtClean="0"/>
              <a:t>Itseluottamus</a:t>
            </a:r>
          </a:p>
          <a:p>
            <a:r>
              <a:rPr lang="fi-FI" sz="2800" dirty="0" smtClean="0"/>
              <a:t>Itsetuntemus (identiteetti)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b="1" dirty="0" smtClean="0"/>
              <a:t>Minäkäsitys </a:t>
            </a:r>
            <a:endParaRPr lang="fi-FI" sz="2800" dirty="0" smtClean="0"/>
          </a:p>
          <a:p>
            <a:r>
              <a:rPr lang="fi-FI" sz="2800" dirty="0" err="1" smtClean="0"/>
              <a:t>Reaaliminä</a:t>
            </a:r>
            <a:r>
              <a:rPr lang="fi-FI" sz="2800" dirty="0" smtClean="0"/>
              <a:t> (todellinen minä)</a:t>
            </a:r>
          </a:p>
          <a:p>
            <a:r>
              <a:rPr lang="fi-FI" sz="2800" dirty="0" err="1" smtClean="0"/>
              <a:t>Ihanneminä</a:t>
            </a:r>
            <a:endParaRPr lang="fi-FI" sz="2800" dirty="0" smtClean="0"/>
          </a:p>
          <a:p>
            <a:r>
              <a:rPr lang="fi-FI" sz="2800" dirty="0" err="1" smtClean="0"/>
              <a:t>Normattiivinen</a:t>
            </a:r>
            <a:r>
              <a:rPr lang="fi-FI" sz="2800" dirty="0" smtClean="0"/>
              <a:t> minä</a:t>
            </a:r>
          </a:p>
          <a:p>
            <a:pPr marL="0" indent="0">
              <a:buNone/>
            </a:pPr>
            <a:r>
              <a:rPr lang="fi-FI" sz="2800" b="1" dirty="0" smtClean="0"/>
              <a:t>Arvot </a:t>
            </a:r>
            <a:endParaRPr lang="fi-FI" sz="2800" b="1" dirty="0"/>
          </a:p>
          <a:p>
            <a:r>
              <a:rPr lang="fi-FI" sz="2800" dirty="0" smtClean="0"/>
              <a:t>Hedoniset</a:t>
            </a:r>
          </a:p>
          <a:p>
            <a:r>
              <a:rPr lang="fi-FI" sz="2800" dirty="0" smtClean="0"/>
              <a:t>Vitaaliset</a:t>
            </a:r>
          </a:p>
          <a:p>
            <a:r>
              <a:rPr lang="fi-FI" sz="2800" dirty="0" smtClean="0"/>
              <a:t>Esteettiset</a:t>
            </a:r>
          </a:p>
          <a:p>
            <a:r>
              <a:rPr lang="fi-FI" sz="2800" dirty="0" smtClean="0"/>
              <a:t>Tiedolliset</a:t>
            </a:r>
          </a:p>
          <a:p>
            <a:r>
              <a:rPr lang="fi-FI" sz="2800" dirty="0" smtClean="0"/>
              <a:t>Uskonnolliset</a:t>
            </a:r>
          </a:p>
          <a:p>
            <a:r>
              <a:rPr lang="fi-FI" sz="2800" dirty="0" err="1" smtClean="0"/>
              <a:t>Sosiaalliset</a:t>
            </a:r>
            <a:endParaRPr lang="fi-FI" sz="2800" dirty="0" smtClean="0"/>
          </a:p>
          <a:p>
            <a:r>
              <a:rPr lang="fi-FI" sz="2800" dirty="0" smtClean="0"/>
              <a:t>Mahtiarvot</a:t>
            </a:r>
          </a:p>
          <a:p>
            <a:r>
              <a:rPr lang="fi-FI" sz="2800" dirty="0" smtClean="0"/>
              <a:t>Oikeusarvot</a:t>
            </a:r>
          </a:p>
          <a:p>
            <a:r>
              <a:rPr lang="fi-FI" sz="2800" dirty="0" smtClean="0"/>
              <a:t>Eettiset arvot …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357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i-FI" sz="2400" b="1" dirty="0"/>
              <a:t>Mielenterveyteen vaikuttavat </a:t>
            </a:r>
            <a:r>
              <a:rPr lang="fi-FI" sz="2400" b="1" dirty="0" smtClean="0"/>
              <a:t>tekijät </a:t>
            </a:r>
            <a:r>
              <a:rPr lang="fi-FI" sz="2400" dirty="0" smtClean="0"/>
              <a:t>(2)</a:t>
            </a:r>
            <a:r>
              <a:rPr lang="fi-FI" sz="2400" b="1" dirty="0" smtClean="0"/>
              <a:t/>
            </a:r>
            <a:br>
              <a:rPr lang="fi-FI" sz="2400" b="1" dirty="0" smtClean="0"/>
            </a:b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813089"/>
              </p:ext>
            </p:extLst>
          </p:nvPr>
        </p:nvGraphicFramePr>
        <p:xfrm>
          <a:off x="683569" y="836712"/>
          <a:ext cx="7085988" cy="528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3"/>
                <a:gridCol w="3197555"/>
              </a:tblGrid>
              <a:tr h="2900374">
                <a:tc>
                  <a:txBody>
                    <a:bodyPr/>
                    <a:lstStyle/>
                    <a:p>
                      <a:r>
                        <a:rPr lang="fi-FI" sz="1400" dirty="0">
                          <a:effectLst/>
                        </a:rPr>
                        <a:t>Sisäiset suojaavat tekijät: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Hyvä terveys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Myönteiset varhaiset ihmissuhteet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Riittävän hyvä itsetunto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Hyväksytyksi tulemisen tunne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Ongelmaratkaisutaidot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Oppimiskyky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Ristiriitojen käsittelytaidot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Vuorovaikutustaidot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Kyky tyydyttäviin ihmissuhteisiin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Mahdollisuus toteuttaa itseään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i-FI" sz="1400" smtClean="0">
                          <a:effectLst/>
                        </a:rPr>
                        <a:t>Ulkoiset suojaavat tekijät: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Ruoka ja suoja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Sosiaalinen tuki: perhe, ystävät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Myönteiset mallit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Koulutusmahdollisuudet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Työ tai muu toimeentulo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Työyhteisön ja esimiehen tuki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Kuulluksi tuleminen ja vaikuttamisen mahdollisuudet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Turvallinen elinympäristö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smtClean="0">
                          <a:effectLst/>
                        </a:rPr>
                        <a:t>Toimiva yhteiskuntarakenne</a:t>
                      </a:r>
                      <a:endParaRPr lang="fi-FI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389076">
                <a:tc>
                  <a:txBody>
                    <a:bodyPr/>
                    <a:lstStyle/>
                    <a:p>
                      <a:r>
                        <a:rPr lang="fi-FI" sz="1400" dirty="0">
                          <a:effectLst/>
                        </a:rPr>
                        <a:t>Sisäiset haavoittavat tekijät: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Sairaudet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Itsetunnon haavoittuvuus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Avuttomuuden tunne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Huonot ihmissuhteet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Seksuaaliset ongelmat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Huono sosiaalinen asema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Eristäytyneisyys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>
                          <a:effectLst/>
                        </a:rPr>
                        <a:t>Vieraantuneisuus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effectLst/>
                        </a:rPr>
                        <a:t>Ulkoiset haavoittavat tekijät: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Puute ja kodittomuus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Erot ja menetykset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Hyväksikäyttö ja väkivalta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Kiusaaminen ja syrjintä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Työttömyys ja sen uhka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Päihteet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Syrjäytyminen, köyhyys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Mielenterveysongelmat perheessä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400" dirty="0" smtClean="0">
                          <a:effectLst/>
                        </a:rPr>
                        <a:t>Haitallinen elinympäristö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Mielenterveyteen vaikuttavat tekijät</a:t>
            </a:r>
            <a:endParaRPr lang="fi-FI" sz="28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97109"/>
              </p:ext>
            </p:extLst>
          </p:nvPr>
        </p:nvGraphicFramePr>
        <p:xfrm>
          <a:off x="323528" y="836712"/>
          <a:ext cx="8229600" cy="560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232248"/>
                <a:gridCol w="2016224"/>
                <a:gridCol w="1964904"/>
              </a:tblGrid>
              <a:tr h="427866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Yksilölliset</a:t>
                      </a:r>
                      <a:r>
                        <a:rPr lang="fi-FI" sz="2000" baseline="0" dirty="0" smtClean="0"/>
                        <a:t> tekijät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Sosiaaliset tekijät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Yhteiskunnalliset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Kulttuuriset</a:t>
                      </a:r>
                      <a:r>
                        <a:rPr lang="fi-FI" sz="2000" baseline="0" dirty="0" smtClean="0"/>
                        <a:t> tekijät</a:t>
                      </a:r>
                      <a:endParaRPr lang="fi-FI" sz="2000" dirty="0"/>
                    </a:p>
                  </a:txBody>
                  <a:tcPr/>
                </a:tc>
              </a:tr>
              <a:tr h="1275425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Itsetuntemus </a:t>
                      </a:r>
                    </a:p>
                    <a:p>
                      <a:r>
                        <a:rPr lang="fi-FI" sz="2000" dirty="0" smtClean="0"/>
                        <a:t>(identiteetti)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Itseluottamus</a:t>
                      </a:r>
                    </a:p>
                    <a:p>
                      <a:endParaRPr lang="fi-F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Perhe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Palvelut, </a:t>
                      </a:r>
                      <a:r>
                        <a:rPr lang="fi-FI" sz="2000" baseline="0" dirty="0" smtClean="0"/>
                        <a:t> yhteiskunta-politiikka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Vallitsevat yhteiskunnalliset arvot</a:t>
                      </a:r>
                      <a:endParaRPr lang="fi-FI" sz="2000" dirty="0"/>
                    </a:p>
                  </a:txBody>
                  <a:tcPr/>
                </a:tc>
              </a:tr>
              <a:tr h="1055012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perimä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Ystävät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Asumisolot ja ympäristön turvallisuus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Mielenterveyden arvostus</a:t>
                      </a:r>
                      <a:endParaRPr lang="fi-FI" sz="2000" dirty="0"/>
                    </a:p>
                  </a:txBody>
                  <a:tcPr/>
                </a:tc>
              </a:tr>
              <a:tr h="738507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Sopeutumiskyky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Koulu-/harrastusyhteisöt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Taloudellinen perusturva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Erilaisuuden sietäminen</a:t>
                      </a:r>
                      <a:endParaRPr lang="fi-FI" sz="2000" dirty="0"/>
                    </a:p>
                  </a:txBody>
                  <a:tcPr/>
                </a:tc>
              </a:tr>
              <a:tr h="1371515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Stressinsietokyky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Työyhteisö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Koulutusmahdollisuudet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Mielenterveyden ongelmien leimaavuus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</a:tr>
              <a:tr h="427866">
                <a:tc>
                  <a:txBody>
                    <a:bodyPr/>
                    <a:lstStyle/>
                    <a:p>
                      <a:r>
                        <a:rPr lang="fi-FI" dirty="0" smtClean="0"/>
                        <a:t>Fyysinen terveys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Muu ympäristö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sz="1800" b="1" dirty="0" smtClean="0"/>
              <a:t>Usein </a:t>
            </a:r>
            <a:r>
              <a:rPr lang="fi-FI" sz="1800" b="1" dirty="0"/>
              <a:t>esitetty väittämä on, että kuoroharrastus </a:t>
            </a:r>
            <a:r>
              <a:rPr lang="fi-FI" sz="1800" b="1" dirty="0" smtClean="0"/>
              <a:t>edistää </a:t>
            </a:r>
            <a:r>
              <a:rPr lang="fi-FI" sz="1800" b="1" dirty="0"/>
              <a:t>terveyttä. Mihin kuoroharrastuksen </a:t>
            </a:r>
            <a:r>
              <a:rPr lang="fi-FI" sz="1800" b="1" dirty="0" smtClean="0"/>
              <a:t>mahdolliset </a:t>
            </a:r>
            <a:r>
              <a:rPr lang="fi-FI" sz="1800" b="1" dirty="0"/>
              <a:t>terveyttä edistävät vaikutukset </a:t>
            </a:r>
            <a:r>
              <a:rPr lang="fi-FI" sz="1800" b="1" dirty="0" smtClean="0"/>
              <a:t>perustuvat?    </a:t>
            </a:r>
            <a:r>
              <a:rPr lang="fi-FI" sz="1800" dirty="0" smtClean="0"/>
              <a:t>Yo s.2012/8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2000" dirty="0"/>
              <a:t/>
            </a:r>
            <a:br>
              <a:rPr lang="fi-FI" sz="2000" dirty="0"/>
            </a:b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400" dirty="0"/>
              <a:t>Kuoroharrastuksen mahdollisia terveyttä </a:t>
            </a:r>
            <a:r>
              <a:rPr lang="fi-FI" sz="1400" dirty="0" smtClean="0"/>
              <a:t>edistävien vaikutuksia </a:t>
            </a:r>
            <a:r>
              <a:rPr lang="fi-FI" sz="1400" dirty="0"/>
              <a:t>voidaan tarkastella fyysisen, </a:t>
            </a:r>
            <a:r>
              <a:rPr lang="fi-FI" sz="1400" dirty="0" smtClean="0"/>
              <a:t> psyykkisen</a:t>
            </a:r>
            <a:r>
              <a:rPr lang="fi-FI" sz="1400" dirty="0"/>
              <a:t>, sosiaalisen terveyden näkökulmasta ja </a:t>
            </a:r>
            <a:r>
              <a:rPr lang="fi-FI" sz="1400" dirty="0" smtClean="0"/>
              <a:t>perustella </a:t>
            </a:r>
            <a:r>
              <a:rPr lang="fi-FI" sz="1400" dirty="0"/>
              <a:t>muun muassa </a:t>
            </a:r>
            <a:r>
              <a:rPr lang="fi-FI" sz="1400" dirty="0" smtClean="0"/>
              <a:t>seuraavista näkökulmista:</a:t>
            </a:r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b="1" dirty="0"/>
              <a:t>Sosiaalisen pääoman lisääntyminen ja </a:t>
            </a:r>
            <a:r>
              <a:rPr lang="fi-FI" sz="1400" b="1" dirty="0" smtClean="0"/>
              <a:t>vahvistuminen </a:t>
            </a:r>
            <a:r>
              <a:rPr lang="fi-FI" sz="1400" dirty="0" smtClean="0"/>
              <a:t>, </a:t>
            </a:r>
            <a:r>
              <a:rPr lang="fi-FI" sz="1400" dirty="0"/>
              <a:t>joka syntyy kuoroharrastukseen </a:t>
            </a:r>
            <a:r>
              <a:rPr lang="fi-FI" sz="1400" dirty="0" smtClean="0"/>
              <a:t>kuuluvan </a:t>
            </a:r>
            <a:r>
              <a:rPr lang="fi-FI" sz="1400" dirty="0"/>
              <a:t>sosiaalisen yhteyden ja vuorovaikutuksen ja </a:t>
            </a:r>
            <a:r>
              <a:rPr lang="fi-FI" sz="1400" dirty="0" smtClean="0"/>
              <a:t>yhdessä </a:t>
            </a:r>
            <a:r>
              <a:rPr lang="fi-FI" sz="1400" dirty="0"/>
              <a:t>tekemisen kautta. Kuoroharrastus </a:t>
            </a:r>
            <a:r>
              <a:rPr lang="fi-FI" sz="1400" dirty="0" smtClean="0"/>
              <a:t>vahvistaa </a:t>
            </a:r>
            <a:r>
              <a:rPr lang="fi-FI" sz="1400" dirty="0"/>
              <a:t>keskinäistä luottamusta, mahdollistaa </a:t>
            </a:r>
            <a:r>
              <a:rPr lang="fi-FI" sz="1400" dirty="0" smtClean="0"/>
              <a:t>vuorovaikutteisen</a:t>
            </a:r>
            <a:r>
              <a:rPr lang="fi-FI" sz="1400" dirty="0"/>
              <a:t>, säännöllisesti </a:t>
            </a:r>
            <a:r>
              <a:rPr lang="fi-FI" sz="1400" dirty="0" smtClean="0"/>
              <a:t>kokoontuvan verkoston</a:t>
            </a:r>
            <a:r>
              <a:rPr lang="fi-FI" sz="1400" dirty="0"/>
              <a:t>, jonka toimintaa perustuu </a:t>
            </a:r>
            <a:r>
              <a:rPr lang="fi-FI" sz="1400" dirty="0" smtClean="0"/>
              <a:t>vastavuoroiseen toimintaan </a:t>
            </a:r>
            <a:r>
              <a:rPr lang="fi-FI" sz="1400" dirty="0"/>
              <a:t>ryhmässä. </a:t>
            </a:r>
          </a:p>
          <a:p>
            <a:endParaRPr lang="fi-FI" sz="1400" dirty="0"/>
          </a:p>
          <a:p>
            <a:r>
              <a:rPr lang="fi-FI" sz="1400" b="1" dirty="0" smtClean="0"/>
              <a:t>Osallisuus </a:t>
            </a:r>
            <a:r>
              <a:rPr lang="fi-FI" sz="1400" dirty="0" smtClean="0"/>
              <a:t>lisää </a:t>
            </a:r>
            <a:r>
              <a:rPr lang="fi-FI" sz="1400" dirty="0"/>
              <a:t>elämän mielekkyyden kokemusta, mikä tukee </a:t>
            </a:r>
            <a:r>
              <a:rPr lang="fi-FI" sz="1400" dirty="0" smtClean="0"/>
              <a:t>henkistä</a:t>
            </a:r>
            <a:r>
              <a:rPr lang="fi-FI" sz="1400" dirty="0"/>
              <a:t>, sosiaalista ja fyysistä </a:t>
            </a:r>
            <a:r>
              <a:rPr lang="fi-FI" sz="1400" dirty="0" smtClean="0"/>
              <a:t> hyvinvointia</a:t>
            </a:r>
            <a:r>
              <a:rPr lang="fi-FI" sz="1400" dirty="0"/>
              <a:t>. </a:t>
            </a:r>
          </a:p>
          <a:p>
            <a:endParaRPr lang="fi-FI" sz="1400" dirty="0"/>
          </a:p>
          <a:p>
            <a:r>
              <a:rPr lang="fi-FI" sz="1400" b="1" dirty="0"/>
              <a:t>Yhteisöön </a:t>
            </a:r>
            <a:r>
              <a:rPr lang="fi-FI" sz="1400" b="1" dirty="0" smtClean="0"/>
              <a:t>kuuluminen </a:t>
            </a:r>
            <a:r>
              <a:rPr lang="fi-FI" sz="1400" dirty="0" smtClean="0"/>
              <a:t>lisää </a:t>
            </a:r>
            <a:r>
              <a:rPr lang="fi-FI" sz="1400" dirty="0"/>
              <a:t>sosiaalista tukea. Kuoroharrastuksen kautta </a:t>
            </a:r>
            <a:r>
              <a:rPr lang="fi-FI" sz="1400" dirty="0" smtClean="0"/>
              <a:t>syntyy </a:t>
            </a:r>
            <a:r>
              <a:rPr lang="fi-FI" sz="1400" dirty="0"/>
              <a:t>tärkeitä </a:t>
            </a:r>
            <a:r>
              <a:rPr lang="fi-FI" sz="1400" dirty="0" smtClean="0"/>
              <a:t>ihmissuhteita </a:t>
            </a:r>
            <a:r>
              <a:rPr lang="fi-FI" sz="1400" dirty="0"/>
              <a:t>ja varsinkin yksin asuville kuoro </a:t>
            </a:r>
            <a:r>
              <a:rPr lang="fi-FI" sz="1400" dirty="0" smtClean="0"/>
              <a:t>tarjoaa sosiaalisia </a:t>
            </a:r>
            <a:r>
              <a:rPr lang="fi-FI" sz="1400" dirty="0"/>
              <a:t>suhteita vahvistavan </a:t>
            </a:r>
            <a:r>
              <a:rPr lang="fi-FI" sz="1400" dirty="0" smtClean="0"/>
              <a:t>toimintaympäristön </a:t>
            </a:r>
            <a:r>
              <a:rPr lang="fi-FI" sz="1400" dirty="0"/>
              <a:t>ja siten henkistä ja sosiaalista tukea. </a:t>
            </a:r>
          </a:p>
          <a:p>
            <a:endParaRPr lang="fi-FI" sz="1400" dirty="0"/>
          </a:p>
          <a:p>
            <a:r>
              <a:rPr lang="fi-FI" sz="1400" b="1" dirty="0"/>
              <a:t>Tunne-elämän </a:t>
            </a:r>
            <a:r>
              <a:rPr lang="fi-FI" sz="1400" b="1" dirty="0" smtClean="0"/>
              <a:t>aktivoituminen </a:t>
            </a:r>
            <a:r>
              <a:rPr lang="fi-FI" sz="1400" dirty="0" smtClean="0"/>
              <a:t>, </a:t>
            </a:r>
            <a:r>
              <a:rPr lang="fi-FI" sz="1400" dirty="0"/>
              <a:t>mielihyvän ja elämysten kokemukset ja </a:t>
            </a:r>
            <a:r>
              <a:rPr lang="fi-FI" sz="1400" dirty="0" smtClean="0"/>
              <a:t>tunne-elämän tasapainottuminen</a:t>
            </a:r>
            <a:r>
              <a:rPr lang="fi-FI" sz="1400" dirty="0"/>
              <a:t>. Tunnekokemusten jakaminen yhdessä </a:t>
            </a:r>
            <a:r>
              <a:rPr lang="fi-FI" sz="1400" dirty="0" smtClean="0"/>
              <a:t>lisää </a:t>
            </a:r>
            <a:r>
              <a:rPr lang="fi-FI" sz="1400" dirty="0"/>
              <a:t>koettua turvallisuutta ja lisää </a:t>
            </a:r>
            <a:r>
              <a:rPr lang="fi-FI" sz="1400" dirty="0" smtClean="0"/>
              <a:t>yhteisyyden </a:t>
            </a:r>
            <a:r>
              <a:rPr lang="fi-FI" sz="1400" dirty="0"/>
              <a:t>kokemuksia. </a:t>
            </a:r>
            <a:endParaRPr lang="fi-FI" sz="1400" dirty="0" smtClean="0"/>
          </a:p>
          <a:p>
            <a:r>
              <a:rPr lang="fi-FI" sz="1400" b="1" dirty="0"/>
              <a:t>Musiikin </a:t>
            </a:r>
            <a:r>
              <a:rPr lang="fi-FI" sz="1400" b="1" dirty="0" smtClean="0"/>
              <a:t>merkitys. </a:t>
            </a:r>
            <a:r>
              <a:rPr lang="fi-FI" sz="1400" dirty="0" smtClean="0"/>
              <a:t>. </a:t>
            </a:r>
            <a:r>
              <a:rPr lang="fi-FI" sz="1400" dirty="0"/>
              <a:t>Musiikki itsessään tuottaa mielihyvän kokemuksia</a:t>
            </a:r>
            <a:r>
              <a:rPr lang="fi-FI" sz="1400" dirty="0" smtClean="0"/>
              <a:t>. Musiikin </a:t>
            </a:r>
            <a:r>
              <a:rPr lang="fi-FI" sz="1400" dirty="0"/>
              <a:t>avulla </a:t>
            </a:r>
            <a:r>
              <a:rPr lang="fi-FI" sz="1400" dirty="0" smtClean="0"/>
              <a:t>voidaan </a:t>
            </a:r>
            <a:r>
              <a:rPr lang="fi-FI" sz="1400" dirty="0"/>
              <a:t>stimuloida, synnyttää mielikuvia ja muistoja, </a:t>
            </a:r>
            <a:r>
              <a:rPr lang="fi-FI" sz="1400" dirty="0" smtClean="0"/>
              <a:t>rauhoittaa </a:t>
            </a:r>
            <a:r>
              <a:rPr lang="fi-FI" sz="1400" dirty="0"/>
              <a:t>tai rentouttaa mieltä, ilmentää </a:t>
            </a:r>
            <a:r>
              <a:rPr lang="fi-FI" sz="1400" dirty="0" smtClean="0"/>
              <a:t>yhteisiä </a:t>
            </a:r>
            <a:r>
              <a:rPr lang="fi-FI" sz="1400" dirty="0"/>
              <a:t>kulttuurisia arvoja ja vahvistaa </a:t>
            </a:r>
            <a:r>
              <a:rPr lang="fi-FI" sz="1400" dirty="0" smtClean="0"/>
              <a:t>identiteettiä</a:t>
            </a:r>
            <a:r>
              <a:rPr lang="fi-FI" sz="1400" dirty="0"/>
              <a:t>. </a:t>
            </a:r>
          </a:p>
          <a:p>
            <a:endParaRPr lang="fi-FI" sz="1400" dirty="0"/>
          </a:p>
          <a:p>
            <a:r>
              <a:rPr lang="fi-FI" sz="1400" b="1" dirty="0"/>
              <a:t>Itsetunto ja kyvykkyyden tunne: </a:t>
            </a:r>
            <a:r>
              <a:rPr lang="fi-FI" sz="1400" dirty="0" smtClean="0"/>
              <a:t>uuden </a:t>
            </a:r>
            <a:r>
              <a:rPr lang="fi-FI" sz="1400" dirty="0"/>
              <a:t>oppiminen tukee itsetuntoa, oman osaamisen </a:t>
            </a:r>
            <a:r>
              <a:rPr lang="fi-FI" sz="1400" dirty="0" smtClean="0"/>
              <a:t>vahvistuminen </a:t>
            </a:r>
            <a:endParaRPr lang="fi-FI" sz="1400" dirty="0"/>
          </a:p>
          <a:p>
            <a:endParaRPr lang="fi-FI" sz="1400" dirty="0"/>
          </a:p>
          <a:p>
            <a:r>
              <a:rPr lang="fi-FI" sz="1400" b="1" dirty="0"/>
              <a:t>Biologiset mekanismit</a:t>
            </a:r>
            <a:r>
              <a:rPr lang="fi-FI" sz="1400" b="1" dirty="0" smtClean="0"/>
              <a:t>: </a:t>
            </a:r>
            <a:r>
              <a:rPr lang="fi-FI" sz="1400" dirty="0" smtClean="0"/>
              <a:t>hormonien </a:t>
            </a:r>
            <a:r>
              <a:rPr lang="fi-FI" sz="1400" dirty="0"/>
              <a:t>kautta välittyvä vaikutus esim. </a:t>
            </a:r>
            <a:r>
              <a:rPr lang="fi-FI" sz="1400" dirty="0" smtClean="0"/>
              <a:t>stressikokemuksen vähentymiseen </a:t>
            </a:r>
          </a:p>
          <a:p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3 </a:t>
            </a:r>
            <a:r>
              <a:rPr lang="fi-FI" sz="1400" dirty="0"/>
              <a:t>pistettä </a:t>
            </a:r>
          </a:p>
          <a:p>
            <a:r>
              <a:rPr lang="fi-FI" sz="1400" dirty="0"/>
              <a:t>Vastauksessa on tarkasteltu perustellen muutamasta </a:t>
            </a:r>
            <a:r>
              <a:rPr lang="fi-FI" sz="1400" dirty="0" smtClean="0"/>
              <a:t>näkökulmasta </a:t>
            </a:r>
            <a:r>
              <a:rPr lang="fi-FI" sz="1400" dirty="0"/>
              <a:t>miten kuoroharrastuksen </a:t>
            </a:r>
            <a:r>
              <a:rPr lang="fi-FI" sz="1400" dirty="0" smtClean="0"/>
              <a:t>mahdolliset </a:t>
            </a:r>
            <a:r>
              <a:rPr lang="fi-FI" sz="1400" dirty="0"/>
              <a:t>terveyttä edistävät vaikutukset perustuvat</a:t>
            </a:r>
          </a:p>
          <a:p>
            <a:pPr marL="0" indent="0">
              <a:buNone/>
            </a:pPr>
            <a:r>
              <a:rPr lang="fi-FI" sz="1400" dirty="0" smtClean="0"/>
              <a:t>5 </a:t>
            </a:r>
            <a:r>
              <a:rPr lang="fi-FI" sz="1400" dirty="0"/>
              <a:t>pistettä </a:t>
            </a:r>
          </a:p>
          <a:p>
            <a:r>
              <a:rPr lang="fi-FI" sz="1400" dirty="0"/>
              <a:t>Vastauksessa pohditaan syvällisemmin, </a:t>
            </a:r>
            <a:r>
              <a:rPr lang="fi-FI" sz="1400" dirty="0" smtClean="0"/>
              <a:t>monipuolisemmin </a:t>
            </a:r>
            <a:r>
              <a:rPr lang="fi-FI" sz="1400" dirty="0"/>
              <a:t>ja useammasta näkökulmasta </a:t>
            </a:r>
            <a:r>
              <a:rPr lang="fi-FI" sz="1400" dirty="0" smtClean="0"/>
              <a:t>kuoroharrastuksen </a:t>
            </a:r>
            <a:r>
              <a:rPr lang="fi-FI" sz="1400" dirty="0"/>
              <a:t>ja terveyden välisiä yhteyksiä </a:t>
            </a:r>
            <a:r>
              <a:rPr lang="fi-FI" sz="1400" dirty="0" smtClean="0"/>
              <a:t>esimerkkien </a:t>
            </a:r>
            <a:r>
              <a:rPr lang="fi-FI" sz="1400" dirty="0"/>
              <a:t>avulla. </a:t>
            </a:r>
          </a:p>
          <a:p>
            <a:pPr marL="0" indent="0">
              <a:buNone/>
            </a:pPr>
            <a:r>
              <a:rPr lang="fi-FI" sz="1400" dirty="0"/>
              <a:t>Lisäansio:</a:t>
            </a:r>
          </a:p>
          <a:p>
            <a:r>
              <a:rPr lang="fi-FI" sz="1400" dirty="0"/>
              <a:t>Vastauksessa on kypsää arvioivaa otetta ja </a:t>
            </a:r>
            <a:r>
              <a:rPr lang="fi-FI" sz="1400" dirty="0" smtClean="0"/>
              <a:t>huomioi </a:t>
            </a:r>
            <a:r>
              <a:rPr lang="fi-FI" sz="1400" dirty="0" err="1" smtClean="0"/>
              <a:t>ta</a:t>
            </a:r>
            <a:r>
              <a:rPr lang="fi-FI" sz="1400" dirty="0" smtClean="0"/>
              <a:t> </a:t>
            </a:r>
            <a:r>
              <a:rPr lang="fi-FI" sz="1400" dirty="0"/>
              <a:t>näytön tutkimisen vaikeudesta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5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marL="228600" algn="l">
              <a:lnSpc>
                <a:spcPct val="115000"/>
              </a:lnSpc>
            </a:pPr>
            <a:r>
              <a:rPr lang="fi-FI" sz="14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fi-FI" sz="1400" b="1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fi-FI" sz="1400" b="1" dirty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fi-FI" sz="1400" b="1" dirty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fi-FI" sz="14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Kouluterveystutkimuksen </a:t>
            </a:r>
            <a:r>
              <a:rPr lang="fi-FI" sz="1400" b="1" dirty="0">
                <a:solidFill>
                  <a:srgbClr val="000000"/>
                </a:solidFill>
                <a:ea typeface="Times New Roman"/>
                <a:cs typeface="Times New Roman"/>
              </a:rPr>
              <a:t>tulokset ovat kertoneet nuorten masentuneisuuden lisääntymisestä. </a:t>
            </a:r>
            <a:r>
              <a:rPr lang="fi-FI" sz="1400" dirty="0">
                <a:ea typeface="Calibri"/>
                <a:cs typeface="Times New Roman"/>
              </a:rPr>
              <a:t/>
            </a:r>
            <a:br>
              <a:rPr lang="fi-FI" sz="1400" dirty="0">
                <a:ea typeface="Calibri"/>
                <a:cs typeface="Times New Roman"/>
              </a:rPr>
            </a:br>
            <a:r>
              <a:rPr lang="fi-FI" sz="1400" b="1" dirty="0">
                <a:solidFill>
                  <a:srgbClr val="000000"/>
                </a:solidFill>
                <a:ea typeface="Times New Roman"/>
                <a:cs typeface="Times New Roman"/>
              </a:rPr>
              <a:t>Mitkä tekijät voivat selittää tätä ilmiötä</a:t>
            </a:r>
            <a:r>
              <a:rPr lang="fi-FI" sz="14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?</a:t>
            </a:r>
            <a:r>
              <a:rPr lang="fi-FI" sz="1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fi-FI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(Kouluterveystutkimuksen </a:t>
            </a:r>
            <a:r>
              <a:rPr lang="fi-FI" sz="1200" dirty="0">
                <a:solidFill>
                  <a:srgbClr val="000000"/>
                </a:solidFill>
                <a:ea typeface="Times New Roman"/>
                <a:cs typeface="Times New Roman"/>
              </a:rPr>
              <a:t>perusteella keskivaikeaa tai vaikeaa masentuneisuutta koki v. 2006 yläasteikäisistä 13 %:a ja lukiolaisista 10 %:a, tytöt yleisemmin kuin pojat. </a:t>
            </a:r>
            <a:r>
              <a:rPr lang="fi-FI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) YO s.2007</a:t>
            </a:r>
            <a:r>
              <a:rPr lang="fi-FI" sz="1200" dirty="0">
                <a:ea typeface="Calibri"/>
                <a:cs typeface="Times New Roman"/>
              </a:rPr>
              <a:t/>
            </a:r>
            <a:br>
              <a:rPr lang="fi-FI" sz="1200" dirty="0">
                <a:ea typeface="Calibri"/>
                <a:cs typeface="Times New Roman"/>
              </a:rPr>
            </a:br>
            <a:r>
              <a:rPr lang="fi-FI" sz="1400" dirty="0">
                <a:ea typeface="Calibri"/>
                <a:cs typeface="Times New Roman"/>
              </a:rPr>
              <a:t/>
            </a:r>
            <a:br>
              <a:rPr lang="fi-FI" sz="1400" dirty="0">
                <a:ea typeface="Calibri"/>
                <a:cs typeface="Times New Roman"/>
              </a:rPr>
            </a:br>
            <a:endParaRPr lang="fi-FI" sz="1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805264"/>
          </a:xfrm>
        </p:spPr>
        <p:txBody>
          <a:bodyPr>
            <a:normAutofit fontScale="70000" lnSpcReduction="20000"/>
          </a:bodyPr>
          <a:lstStyle/>
          <a:p>
            <a:r>
              <a:rPr lang="fi-FI" sz="1400" b="1" dirty="0"/>
              <a:t>Masentuneisuudella </a:t>
            </a:r>
            <a:r>
              <a:rPr lang="fi-FI" sz="1400" dirty="0"/>
              <a:t>tarkoitetaan alentunutta mielialaa, joka ilmenee sen vakavuusasteesta riippuen </a:t>
            </a:r>
            <a:r>
              <a:rPr lang="fi-FI" sz="1400" i="1" dirty="0"/>
              <a:t>alakuloisuutena,</a:t>
            </a:r>
            <a:r>
              <a:rPr lang="fi-FI" sz="1400" dirty="0"/>
              <a:t> </a:t>
            </a:r>
            <a:r>
              <a:rPr lang="fi-FI" sz="1400" i="1" dirty="0"/>
              <a:t>surumielisyytenä</a:t>
            </a:r>
            <a:r>
              <a:rPr lang="fi-FI" sz="1400" dirty="0"/>
              <a:t>, </a:t>
            </a:r>
            <a:r>
              <a:rPr lang="fi-FI" sz="1400" i="1" dirty="0"/>
              <a:t>ärtyisyytenä</a:t>
            </a:r>
            <a:r>
              <a:rPr lang="fi-FI" sz="1400" dirty="0"/>
              <a:t>, </a:t>
            </a:r>
            <a:r>
              <a:rPr lang="fi-FI" sz="1400" i="1" dirty="0"/>
              <a:t>toivottomuutena</a:t>
            </a:r>
            <a:r>
              <a:rPr lang="fi-FI" sz="1400" dirty="0"/>
              <a:t> tai </a:t>
            </a:r>
            <a:r>
              <a:rPr lang="fi-FI" sz="1400" i="1" dirty="0"/>
              <a:t>merkityksettömyyden </a:t>
            </a:r>
            <a:r>
              <a:rPr lang="fi-FI" sz="1400" dirty="0"/>
              <a:t>ja </a:t>
            </a:r>
            <a:r>
              <a:rPr lang="fi-FI" sz="1400" i="1" dirty="0"/>
              <a:t>tyhjyyden tunteena</a:t>
            </a:r>
            <a:r>
              <a:rPr lang="fi-FI" sz="1400" dirty="0"/>
              <a:t>. 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Alakuloisuus on yksi perustunne, joka kuuluu normaaliin mielialan vaihteluun. Siihen liittyy väsyneisyys, asioiden kiinnostamattomuus tai jaksamisen puute, jota kestää vähän aikaa. </a:t>
            </a:r>
          </a:p>
          <a:p>
            <a:r>
              <a:rPr lang="fi-FI" sz="1400" dirty="0"/>
              <a:t>Ohimenevää masentuneisuutta liittyy myös luonnollisena olotilana pettymyksiin ja menetyksiin. </a:t>
            </a:r>
          </a:p>
          <a:p>
            <a:r>
              <a:rPr lang="fi-FI" sz="1400" dirty="0"/>
              <a:t>Masennus on pitkään jatkunut ja jokapäiväistä arkea haittaava masentunut mielentila (</a:t>
            </a:r>
            <a:r>
              <a:rPr lang="fi-FI" sz="1400" b="1" dirty="0"/>
              <a:t>depressio</a:t>
            </a:r>
            <a:r>
              <a:rPr lang="fi-FI" sz="1400" dirty="0"/>
              <a:t>)</a:t>
            </a:r>
          </a:p>
          <a:p>
            <a:pPr marL="0" indent="0">
              <a:buNone/>
            </a:pPr>
            <a:r>
              <a:rPr lang="fi-FI" sz="1400" dirty="0"/>
              <a:t> </a:t>
            </a:r>
          </a:p>
          <a:p>
            <a:r>
              <a:rPr lang="fi-FI" sz="1400" dirty="0"/>
              <a:t>Masentuneisuuden taustalla voidaan todeta sekä </a:t>
            </a:r>
            <a:r>
              <a:rPr lang="fi-FI" sz="1400" b="1" dirty="0"/>
              <a:t>psykologisia, sosiaalisia, biologisia</a:t>
            </a:r>
            <a:r>
              <a:rPr lang="fi-FI" sz="1400" dirty="0"/>
              <a:t>, että </a:t>
            </a:r>
            <a:r>
              <a:rPr lang="fi-FI" sz="1400" b="1" dirty="0"/>
              <a:t>yhteiskunnallisia  tekijöitä</a:t>
            </a:r>
            <a:r>
              <a:rPr lang="fi-FI" sz="1400" dirty="0"/>
              <a:t> ja usein eri tekijät vaikuttavat yhdessä. Näiden taustatekijöiden muutokset (lisääntyminen) voivat selittää myös masentuneisuuden lisääntymistä.</a:t>
            </a:r>
          </a:p>
          <a:p>
            <a:r>
              <a:rPr lang="fi-FI" sz="1400" dirty="0"/>
              <a:t>Masentuneisuuden taustalla voidaan todeta sekä </a:t>
            </a:r>
            <a:r>
              <a:rPr lang="fi-FI" sz="1400" b="1" dirty="0"/>
              <a:t>psykologisia, sosiaalisia, biologisia</a:t>
            </a:r>
            <a:r>
              <a:rPr lang="fi-FI" sz="1400" dirty="0"/>
              <a:t>, että </a:t>
            </a:r>
            <a:r>
              <a:rPr lang="fi-FI" sz="1400" b="1" dirty="0"/>
              <a:t>yhteiskunnallisia  tekijöitä</a:t>
            </a:r>
            <a:r>
              <a:rPr lang="fi-FI" sz="1400" dirty="0"/>
              <a:t> ja usein eri tekijät vaikuttavat yhdessä. Näiden taustatekijöiden muutokset (lisääntyminen) voivat selittää myös masentuneisuuden lisääntymistä.</a:t>
            </a:r>
          </a:p>
          <a:p>
            <a:pPr marL="0" indent="0">
              <a:buNone/>
            </a:pPr>
            <a:r>
              <a:rPr lang="fi-FI" sz="1400" b="1" dirty="0"/>
              <a:t>Sosiaaliset tekijät</a:t>
            </a:r>
            <a:endParaRPr lang="fi-FI" sz="1400" dirty="0"/>
          </a:p>
          <a:p>
            <a:pPr lvl="0"/>
            <a:r>
              <a:rPr lang="fi-FI" sz="1400" dirty="0"/>
              <a:t>sosiaalisen tuen puute, vaikeudet toverisuhteissa, koulukiusaaminen</a:t>
            </a:r>
          </a:p>
          <a:p>
            <a:pPr lvl="0"/>
            <a:r>
              <a:rPr lang="fi-FI" sz="1400" dirty="0"/>
              <a:t>vanhemmilta ja muilta aikuisilta saatavan tuen puute</a:t>
            </a:r>
          </a:p>
          <a:p>
            <a:pPr lvl="0"/>
            <a:r>
              <a:rPr lang="fi-FI" sz="1400" dirty="0"/>
              <a:t>vertaisryhmien ulkopuolelle jääminen, syrjäytyminen</a:t>
            </a:r>
          </a:p>
          <a:p>
            <a:pPr lvl="0"/>
            <a:r>
              <a:rPr lang="fi-FI" sz="1400" dirty="0"/>
              <a:t>oireilun ”tarttuminen” ystäväpiirissä tai perheessä</a:t>
            </a:r>
          </a:p>
          <a:p>
            <a:pPr lvl="0"/>
            <a:r>
              <a:rPr lang="fi-FI" sz="1400" dirty="0"/>
              <a:t>vaikeudet seurustelusuhteessa</a:t>
            </a:r>
          </a:p>
          <a:p>
            <a:pPr marL="0" indent="0">
              <a:buNone/>
            </a:pPr>
            <a:r>
              <a:rPr lang="fi-FI" sz="1400" b="1" dirty="0"/>
              <a:t>Psykologiset tekijät</a:t>
            </a:r>
            <a:endParaRPr lang="fi-FI" sz="1400" dirty="0"/>
          </a:p>
          <a:p>
            <a:pPr lvl="0"/>
            <a:r>
              <a:rPr lang="fi-FI" sz="1400" dirty="0"/>
              <a:t>nuoruuteen liittyvät muutokset ja elämäntapahtumat</a:t>
            </a:r>
          </a:p>
          <a:p>
            <a:pPr lvl="0"/>
            <a:r>
              <a:rPr lang="fi-FI" sz="1400" dirty="0"/>
              <a:t>erokokemukset ja menetykset</a:t>
            </a:r>
          </a:p>
          <a:p>
            <a:pPr lvl="0"/>
            <a:r>
              <a:rPr lang="fi-FI" sz="1400" dirty="0"/>
              <a:t>perheen sisäiset ristiriidat ja vaikeudet</a:t>
            </a:r>
          </a:p>
          <a:p>
            <a:pPr lvl="0"/>
            <a:r>
              <a:rPr lang="fi-FI" sz="1400" dirty="0"/>
              <a:t>laiminlyönnit, väkivalta ja hyväksikäyttö</a:t>
            </a:r>
          </a:p>
          <a:p>
            <a:pPr lvl="0"/>
            <a:r>
              <a:rPr lang="fi-FI" sz="1400" dirty="0"/>
              <a:t>korkeat odotukset ja niihin vastaamattomuus</a:t>
            </a:r>
          </a:p>
          <a:p>
            <a:pPr lvl="0"/>
            <a:r>
              <a:rPr lang="fi-FI" sz="1400" dirty="0"/>
              <a:t>masentuneisuuden yhteys muihin mielenterveyshäiriöihin: ahdistuneisuus, päihteiden</a:t>
            </a:r>
          </a:p>
          <a:p>
            <a:pPr lvl="0"/>
            <a:r>
              <a:rPr lang="fi-FI" sz="1400" dirty="0"/>
              <a:t>väärinkäyttö, anoreksia</a:t>
            </a:r>
          </a:p>
          <a:p>
            <a:pPr marL="0" indent="0">
              <a:buNone/>
            </a:pPr>
            <a:r>
              <a:rPr lang="fi-FI" sz="1400" b="1" dirty="0"/>
              <a:t>Biologiset tekijät</a:t>
            </a:r>
            <a:endParaRPr lang="fi-FI" sz="1400" dirty="0"/>
          </a:p>
          <a:p>
            <a:pPr lvl="0"/>
            <a:r>
              <a:rPr lang="fi-FI" sz="1400" dirty="0"/>
              <a:t>nuorten väsymys ja arkirytmin katoaminen ovat lisääntyneet ja yhteydessä masentuneisuuteen</a:t>
            </a:r>
          </a:p>
          <a:p>
            <a:pPr lvl="0"/>
            <a:r>
              <a:rPr lang="fi-FI" sz="1400" dirty="0"/>
              <a:t>masennuksen esiintyminen lähisukulaisilla lisää alttiutta sairauteen</a:t>
            </a:r>
          </a:p>
          <a:p>
            <a:pPr marL="0" indent="0">
              <a:buNone/>
            </a:pPr>
            <a:r>
              <a:rPr lang="fi-FI" sz="1400" b="1" dirty="0"/>
              <a:t>Yhteiskunnalliset tekijät</a:t>
            </a:r>
            <a:endParaRPr lang="fi-FI" sz="1400" dirty="0"/>
          </a:p>
          <a:p>
            <a:pPr lvl="0"/>
            <a:r>
              <a:rPr lang="fi-FI" sz="1400" dirty="0"/>
              <a:t>yleinen ilmapiiri ja mediassa depressiolle kasvot antaneet julkisuuden henkilöt ovat saattaneet vaikuttaa siihen, että mielialaan liittyvistä asioista on lupa ja avointa puhua ja oireisiin osataan hakea apua.</a:t>
            </a:r>
          </a:p>
          <a:p>
            <a:pPr lvl="0"/>
            <a:r>
              <a:rPr lang="fi-FI" sz="1400" dirty="0"/>
              <a:t>”Depis” on nuorten arkikieltä, jota käytetään myös huonompien päivien kuvaamisessa ilman että käsitteen tarkkaa tarkoitusta tiedetään tai pohditaan.</a:t>
            </a:r>
          </a:p>
          <a:p>
            <a:pPr lvl="0"/>
            <a:r>
              <a:rPr lang="fi-FI" sz="1400" dirty="0"/>
              <a:t>uusien mielialalääkkeiden markkinoille tuleminen ja niiden voimakas mainostaminen (onnellisuuspillerit) ovat mahdollistaneet avun saannin, mutta ehkä myös sen helpomman hakemisen ja tiedostamisen.</a:t>
            </a:r>
          </a:p>
          <a:p>
            <a:pPr lvl="0"/>
            <a:r>
              <a:rPr lang="fi-FI" sz="1400" dirty="0"/>
              <a:t>Onko arvojen moninaisuus, juurettomuus, kiire ja kilpailuyhteiskunta johtamassa heikompien oireiluun</a:t>
            </a:r>
            <a:r>
              <a:rPr lang="fi-FI" sz="1400" dirty="0" smtClean="0"/>
              <a:t>?</a:t>
            </a:r>
            <a:r>
              <a:rPr lang="fi-FI" sz="1400" dirty="0"/>
              <a:t> </a:t>
            </a:r>
          </a:p>
          <a:p>
            <a:pPr marL="0" indent="0">
              <a:buNone/>
            </a:pPr>
            <a:r>
              <a:rPr lang="fi-FI" sz="1400" dirty="0"/>
              <a:t> 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94753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632</Words>
  <Application>Microsoft Office PowerPoint</Application>
  <PresentationFormat>Näytössä katseltava diaesitys (4:3)</PresentationFormat>
  <Paragraphs>204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Mielenterveys</vt:lpstr>
      <vt:lpstr>Mielenterveys kokonaisuudessa</vt:lpstr>
      <vt:lpstr>Käsitteet</vt:lpstr>
      <vt:lpstr>Tunnetaidot</vt:lpstr>
      <vt:lpstr>PowerPoint-esitys</vt:lpstr>
      <vt:lpstr>Mielenterveyteen vaikuttavat tekijät (2) </vt:lpstr>
      <vt:lpstr>Mielenterveyteen vaikuttavat tekijät</vt:lpstr>
      <vt:lpstr> Usein esitetty väittämä on, että kuoroharrastus edistää terveyttä. Mihin kuoroharrastuksen mahdolliset terveyttä edistävät vaikutukset perustuvat?    Yo s.2012/8  </vt:lpstr>
      <vt:lpstr>  Kouluterveystutkimuksen tulokset ovat kertoneet nuorten masentuneisuuden lisääntymisestä.  Mitkä tekijät voivat selittää tätä ilmiötä? (Kouluterveystutkimuksen perusteella keskivaikeaa tai vaikeaa masentuneisuutta koki v. 2006 yläasteikäisistä 13 %:a ja lukiolaisista 10 %:a, tytöt yleisemmin kuin pojat. ) YO s.2007  </vt:lpstr>
      <vt:lpstr>PowerPoint-esitys</vt:lpstr>
    </vt:vector>
  </TitlesOfParts>
  <Company>PKMKV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Mielenterveys</dc:title>
  <dc:creator>Pinterova Zuzana</dc:creator>
  <cp:lastModifiedBy>Pinterova Zuzana</cp:lastModifiedBy>
  <cp:revision>14</cp:revision>
  <dcterms:created xsi:type="dcterms:W3CDTF">2014-08-20T07:36:12Z</dcterms:created>
  <dcterms:modified xsi:type="dcterms:W3CDTF">2014-08-21T10:58:16Z</dcterms:modified>
</cp:coreProperties>
</file>