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0" r:id="rId4"/>
    <p:sldId id="266" r:id="rId5"/>
    <p:sldId id="264" r:id="rId6"/>
    <p:sldId id="263" r:id="rId7"/>
    <p:sldId id="258" r:id="rId8"/>
    <p:sldId id="270" r:id="rId9"/>
    <p:sldId id="272" r:id="rId10"/>
    <p:sldId id="269" r:id="rId11"/>
    <p:sldId id="261" r:id="rId12"/>
    <p:sldId id="262" r:id="rId13"/>
    <p:sldId id="271" r:id="rId14"/>
    <p:sldId id="268" r:id="rId15"/>
    <p:sldId id="274" r:id="rId16"/>
    <p:sldId id="275" r:id="rId17"/>
    <p:sldId id="276" r:id="rId18"/>
    <p:sldId id="277" r:id="rId19"/>
    <p:sldId id="278" r:id="rId2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41" d="100"/>
          <a:sy n="41" d="100"/>
        </p:scale>
        <p:origin x="84" y="8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5813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7664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6256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01600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0608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27499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34287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10445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1377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0750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1777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2714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5149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1559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160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7044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3414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73F3B2F-87F4-4037-A0A6-1929403938BD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9789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G"/><Relationship Id="rId3" Type="http://schemas.openxmlformats.org/officeDocument/2006/relationships/image" Target="../media/image12.JPG"/><Relationship Id="rId7" Type="http://schemas.openxmlformats.org/officeDocument/2006/relationships/image" Target="../media/image16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G"/><Relationship Id="rId11" Type="http://schemas.openxmlformats.org/officeDocument/2006/relationships/image" Target="../media/image20.JPG"/><Relationship Id="rId5" Type="http://schemas.openxmlformats.org/officeDocument/2006/relationships/image" Target="../media/image14.JPG"/><Relationship Id="rId10" Type="http://schemas.openxmlformats.org/officeDocument/2006/relationships/image" Target="../media/image19.JPG"/><Relationship Id="rId4" Type="http://schemas.openxmlformats.org/officeDocument/2006/relationships/image" Target="../media/image13.JPG"/><Relationship Id="rId9" Type="http://schemas.openxmlformats.org/officeDocument/2006/relationships/image" Target="../media/image18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928400" y="-407168"/>
            <a:ext cx="8574622" cy="2616199"/>
          </a:xfrm>
        </p:spPr>
        <p:txBody>
          <a:bodyPr/>
          <a:lstStyle/>
          <a:p>
            <a:r>
              <a:rPr lang="fi-FI" dirty="0" smtClean="0"/>
              <a:t>Riippuvuus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904509" y="2763982"/>
            <a:ext cx="6598513" cy="2620819"/>
          </a:xfrm>
        </p:spPr>
        <p:txBody>
          <a:bodyPr>
            <a:normAutofit lnSpcReduction="10000"/>
          </a:bodyPr>
          <a:lstStyle/>
          <a:p>
            <a:pPr algn="l"/>
            <a:r>
              <a:rPr lang="fi-FI" dirty="0" smtClean="0"/>
              <a:t>     1. Riippuvuuden </a:t>
            </a:r>
            <a:r>
              <a:rPr lang="fi-FI" dirty="0"/>
              <a:t>ominaispiirteitä   </a:t>
            </a:r>
          </a:p>
          <a:p>
            <a:pPr algn="l"/>
            <a:r>
              <a:rPr lang="fi-FI" dirty="0"/>
              <a:t>    2. Mielihyväjärjestelmä</a:t>
            </a:r>
          </a:p>
          <a:p>
            <a:pPr algn="l"/>
            <a:r>
              <a:rPr lang="fi-FI" dirty="0"/>
              <a:t>    3. Selitysmalleja riippuvuuteen</a:t>
            </a:r>
          </a:p>
          <a:p>
            <a:pPr algn="l"/>
            <a:r>
              <a:rPr lang="fi-FI" dirty="0"/>
              <a:t>    4. Riippuvuuden muodot </a:t>
            </a:r>
          </a:p>
          <a:p>
            <a:pPr algn="l"/>
            <a:r>
              <a:rPr lang="fi-FI" dirty="0"/>
              <a:t>    5. Riippuvuuden ulottuvuudet </a:t>
            </a:r>
            <a:endParaRPr lang="fi-FI" dirty="0" smtClean="0"/>
          </a:p>
          <a:p>
            <a:pPr algn="l"/>
            <a:r>
              <a:rPr lang="fi-FI" dirty="0"/>
              <a:t> </a:t>
            </a:r>
            <a:r>
              <a:rPr lang="fi-FI" dirty="0" smtClean="0"/>
              <a:t>   6</a:t>
            </a:r>
            <a:r>
              <a:rPr lang="fi-FI" dirty="0"/>
              <a:t>. Riippuvuudesta </a:t>
            </a:r>
            <a:r>
              <a:rPr lang="fi-FI" dirty="0" smtClean="0"/>
              <a:t>toipuminen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5449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84311" y="353291"/>
            <a:ext cx="10018713" cy="1752599"/>
          </a:xfrm>
        </p:spPr>
        <p:txBody>
          <a:bodyPr/>
          <a:lstStyle/>
          <a:p>
            <a:r>
              <a:rPr lang="fi-FI" dirty="0" smtClean="0"/>
              <a:t>Psykologiset – ja sosiaaliset syyt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84311" y="2105890"/>
            <a:ext cx="10018713" cy="3124201"/>
          </a:xfrm>
        </p:spPr>
        <p:txBody>
          <a:bodyPr/>
          <a:lstStyle/>
          <a:p>
            <a:r>
              <a:rPr lang="fi-FI" dirty="0" smtClean="0"/>
              <a:t>Ihminen oppii miten tuottaa äärimmäisen voimakasta mielihyvää, yksilö ehdollistuu riippuvuutta ylläpitäville ja edistäville käyttäytymismalleille </a:t>
            </a:r>
          </a:p>
          <a:p>
            <a:endParaRPr lang="fi-FI" dirty="0"/>
          </a:p>
          <a:p>
            <a:r>
              <a:rPr lang="fi-FI" dirty="0" smtClean="0"/>
              <a:t>Lähiyhteisö ja perhe vahvistavat tai ehkäisevät käyttäytymismalleja esim. tupakoinnin hyväksyttävyys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932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xfrm>
            <a:off x="1981200" y="704851"/>
            <a:ext cx="8229600" cy="708025"/>
          </a:xfrm>
        </p:spPr>
        <p:txBody>
          <a:bodyPr/>
          <a:lstStyle/>
          <a:p>
            <a:pPr algn="ctr" eaLnBrk="1" hangingPunct="1"/>
            <a:r>
              <a:rPr lang="fi-FI" altLang="fi-FI" sz="3600"/>
              <a:t>Mielihyvähormoneja</a:t>
            </a:r>
          </a:p>
        </p:txBody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>
          <a:xfrm>
            <a:off x="1981200" y="1628776"/>
            <a:ext cx="8229600" cy="46958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fi-FI" altLang="fi-FI" sz="2200" b="1">
                <a:solidFill>
                  <a:schemeClr val="accent1"/>
                </a:solidFill>
              </a:rPr>
              <a:t>Dopamiini</a:t>
            </a:r>
            <a:endParaRPr lang="fi-FI" altLang="fi-FI" sz="2200">
              <a:solidFill>
                <a:schemeClr val="accent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fi-FI" altLang="fi-FI" sz="2200"/>
              <a:t>stimuloi aivojen hyvänolonkeskusta, ja saa olon tuntumaan miellyttävältä, onnelliselta ja tyytyväiseltä. 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200"/>
              <a:t>dopamiinia on myös niillä aivojen alueilla, jotka osallistuvat ajatteluprosesseihin ja muistamiseen, ja se vaikuttaa myös kehon liikkeisiin. </a:t>
            </a:r>
          </a:p>
          <a:p>
            <a:pPr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fi-FI" altLang="fi-FI" sz="2200" b="1">
                <a:solidFill>
                  <a:schemeClr val="accent1"/>
                </a:solidFill>
              </a:rPr>
              <a:t>Endorfiini</a:t>
            </a:r>
            <a:endParaRPr lang="fi-FI" altLang="fi-FI" sz="2200"/>
          </a:p>
          <a:p>
            <a:pPr eaLnBrk="1" hangingPunct="1">
              <a:lnSpc>
                <a:spcPct val="80000"/>
              </a:lnSpc>
            </a:pPr>
            <a:r>
              <a:rPr lang="fi-FI" altLang="fi-FI" sz="2200"/>
              <a:t>endorfiinihumala (pitkäkestoinen fyysinen rasitus)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200"/>
              <a:t>elimistön itse tuottama morfiini (helpottaa kipua)</a:t>
            </a:r>
            <a:endParaRPr lang="fi-FI" altLang="fi-FI" sz="2200" b="1"/>
          </a:p>
          <a:p>
            <a:pPr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fi-FI" altLang="fi-FI" sz="2200" b="1">
                <a:solidFill>
                  <a:schemeClr val="accent1"/>
                </a:solidFill>
              </a:rPr>
              <a:t>Serotoniini</a:t>
            </a:r>
            <a:endParaRPr lang="fi-FI" altLang="fi-FI" sz="2200">
              <a:solidFill>
                <a:schemeClr val="accent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fi-FI" altLang="fi-FI" sz="2200"/>
              <a:t>vaikuttaa mielialaan, oppimiseen ja muistiin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200"/>
              <a:t>sen puute voi aiheuttaa masennusta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200"/>
              <a:t>vaikuttaa myös unirytmiin, ruokahaluun ja kehon lämpötilan säätelyyn.</a:t>
            </a:r>
          </a:p>
        </p:txBody>
      </p:sp>
    </p:spTree>
    <p:extLst>
      <p:ext uri="{BB962C8B-B14F-4D97-AF65-F5344CB8AC3E}">
        <p14:creationId xmlns:p14="http://schemas.microsoft.com/office/powerpoint/2010/main" val="80339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xfrm>
            <a:off x="2018071" y="138359"/>
            <a:ext cx="8229600" cy="1341438"/>
          </a:xfrm>
        </p:spPr>
        <p:txBody>
          <a:bodyPr/>
          <a:lstStyle/>
          <a:p>
            <a:pPr eaLnBrk="1" hangingPunct="1"/>
            <a:r>
              <a:rPr lang="fi-FI" altLang="fi-FI" sz="3200" dirty="0"/>
              <a:t>Miksi himo tulee herkemmin päihteisiin kuin luomu mielihyviin?</a:t>
            </a:r>
          </a:p>
        </p:txBody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>
          <a:xfrm>
            <a:off x="1925123" y="1479797"/>
            <a:ext cx="8820150" cy="4581525"/>
          </a:xfrm>
        </p:spPr>
        <p:txBody>
          <a:bodyPr/>
          <a:lstStyle/>
          <a:p>
            <a:pPr eaLnBrk="1" hangingPunct="1"/>
            <a:r>
              <a:rPr lang="fi-FI" altLang="fi-FI" dirty="0"/>
              <a:t>molemmat aktivoivat samoja aivoalueita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fi-FI" altLang="fi-FI" dirty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fi-FI" altLang="fi-FI" dirty="0"/>
              <a:t>Päihteet voivat huijata</a:t>
            </a:r>
          </a:p>
          <a:p>
            <a:pPr eaLnBrk="1" hangingPunct="1"/>
            <a:r>
              <a:rPr lang="fi-FI" altLang="fi-FI" dirty="0"/>
              <a:t>aivot eivät kykene erottamaan milloin mielihyvä on seuraus luomu viettien tyydyttämisestä ja milloin keinotekoista</a:t>
            </a:r>
          </a:p>
          <a:p>
            <a:pPr eaLnBrk="1" hangingPunct="1"/>
            <a:r>
              <a:rPr lang="fi-FI" altLang="fi-FI" dirty="0"/>
              <a:t>p</a:t>
            </a:r>
            <a:r>
              <a:rPr lang="fi-FI" altLang="fi-FI" dirty="0" smtClean="0"/>
              <a:t>äihteiden käytöstä </a:t>
            </a:r>
            <a:r>
              <a:rPr lang="fi-FI" altLang="fi-FI" dirty="0"/>
              <a:t>mielihyväkeskus häiriintyy </a:t>
            </a:r>
            <a:r>
              <a:rPr lang="fi-FI" altLang="fi-FI" sz="1800" dirty="0" smtClean="0"/>
              <a:t>(vaikutus on vahvempi)</a:t>
            </a:r>
            <a:endParaRPr lang="fi-FI" altLang="fi-FI" sz="1800" dirty="0"/>
          </a:p>
          <a:p>
            <a:pPr lvl="1" eaLnBrk="1" hangingPunct="1"/>
            <a:r>
              <a:rPr lang="fi-FI" altLang="fi-FI" dirty="0" smtClean="0"/>
              <a:t>→ siitä tulee trimmatummaksi (toleranssi kasvaa)</a:t>
            </a:r>
          </a:p>
          <a:p>
            <a:pPr lvl="1" eaLnBrk="1" hangingPunct="1"/>
            <a:r>
              <a:rPr lang="fi-FI" altLang="fi-FI" dirty="0" smtClean="0"/>
              <a:t>→ antaa </a:t>
            </a:r>
            <a:r>
              <a:rPr lang="fi-FI" altLang="fi-FI" dirty="0" err="1" smtClean="0"/>
              <a:t>tietystä</a:t>
            </a:r>
            <a:r>
              <a:rPr lang="fi-FI" altLang="fi-FI" dirty="0" smtClean="0"/>
              <a:t> tapahtumasta liioittelun paljon nautintoa ja altistaa ihmisen kohtuuttomalle mielihyvän haulle</a:t>
            </a:r>
          </a:p>
          <a:p>
            <a:pPr eaLnBrk="1" hangingPunct="1"/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134456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84309" y="0"/>
            <a:ext cx="10018713" cy="1267691"/>
          </a:xfrm>
        </p:spPr>
        <p:txBody>
          <a:bodyPr/>
          <a:lstStyle/>
          <a:p>
            <a:r>
              <a:rPr lang="fi-FI" dirty="0" smtClean="0"/>
              <a:t>Riippuvuuden muodot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6564" y="1539297"/>
            <a:ext cx="9788161" cy="933739"/>
          </a:xfrm>
        </p:spPr>
      </p:pic>
      <p:pic>
        <p:nvPicPr>
          <p:cNvPr id="5" name="Sisällön paikkamerkki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964" y="3034145"/>
            <a:ext cx="3979711" cy="2352968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9727" y="3034145"/>
            <a:ext cx="3481081" cy="2182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309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527580" cy="1752599"/>
          </a:xfrm>
        </p:spPr>
        <p:txBody>
          <a:bodyPr>
            <a:normAutofit/>
          </a:bodyPr>
          <a:lstStyle/>
          <a:p>
            <a:r>
              <a:rPr lang="fi-FI" dirty="0" smtClean="0"/>
              <a:t>Himo, hurmio , häpeä</a:t>
            </a:r>
            <a:br>
              <a:rPr lang="fi-FI" dirty="0" smtClean="0"/>
            </a:br>
            <a:r>
              <a:rPr lang="fi-FI" dirty="0" smtClean="0"/>
              <a:t>”</a:t>
            </a:r>
            <a:r>
              <a:rPr lang="fi-FI" sz="2700" dirty="0" smtClean="0"/>
              <a:t>Miten </a:t>
            </a:r>
            <a:r>
              <a:rPr lang="fi-FI" sz="2700" dirty="0"/>
              <a:t>sanat liittyvät erilaisiin riippuvuuksiin, esim. </a:t>
            </a:r>
            <a:r>
              <a:rPr lang="fi-FI" sz="2700" dirty="0" smtClean="0"/>
              <a:t>peliriippuvuuteen?”</a:t>
            </a:r>
            <a:endParaRPr lang="fi-FI" sz="27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14146" y="2438399"/>
            <a:ext cx="10363961" cy="3124201"/>
          </a:xfrm>
        </p:spPr>
        <p:txBody>
          <a:bodyPr>
            <a:normAutofit fontScale="85000" lnSpcReduction="20000"/>
          </a:bodyPr>
          <a:lstStyle/>
          <a:p>
            <a:r>
              <a:rPr lang="fi-FI" b="1" dirty="0"/>
              <a:t>Himo</a:t>
            </a:r>
            <a:r>
              <a:rPr lang="fi-FI" dirty="0"/>
              <a:t>: 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pakko </a:t>
            </a:r>
            <a:r>
              <a:rPr lang="fi-FI" dirty="0"/>
              <a:t>saada jonkun pelin uusi </a:t>
            </a:r>
            <a:r>
              <a:rPr lang="fi-FI" dirty="0" smtClean="0"/>
              <a:t>jatko-osa</a:t>
            </a:r>
            <a:r>
              <a:rPr lang="fi-FI" dirty="0"/>
              <a:t>, pakko pelata jotakin peliä tuntikausia</a:t>
            </a:r>
            <a:endParaRPr lang="fi-FI" dirty="0" smtClean="0"/>
          </a:p>
          <a:p>
            <a:r>
              <a:rPr lang="fi-FI" b="1" dirty="0"/>
              <a:t>Hurmio</a:t>
            </a:r>
            <a:r>
              <a:rPr lang="fi-FI" dirty="0"/>
              <a:t>: 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voitokas </a:t>
            </a:r>
            <a:r>
              <a:rPr lang="fi-FI" dirty="0"/>
              <a:t>tunne kun on edennyt vaikeasta kohdasta eteenpäin, pelaaja etenee </a:t>
            </a:r>
            <a:r>
              <a:rPr lang="fi-FI" dirty="0" smtClean="0"/>
              <a:t> 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yhteisöllisessä </a:t>
            </a:r>
            <a:r>
              <a:rPr lang="fi-FI" dirty="0"/>
              <a:t>pelissä pidemmälle kuin kaverit </a:t>
            </a:r>
            <a:endParaRPr lang="fi-FI" dirty="0" smtClean="0"/>
          </a:p>
          <a:p>
            <a:r>
              <a:rPr lang="fi-FI" b="1" dirty="0"/>
              <a:t>Häpeä</a:t>
            </a:r>
            <a:r>
              <a:rPr lang="fi-FI" dirty="0"/>
              <a:t>: 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peliin </a:t>
            </a:r>
            <a:r>
              <a:rPr lang="fi-FI" dirty="0"/>
              <a:t>kulutettu aika saattaa aiheuttaa häpeää pelaamiseen liittyen, pelaaja voi häpeän </a:t>
            </a:r>
            <a:r>
              <a:rPr lang="fi-FI" dirty="0" smtClean="0"/>
              <a:t> 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vuoksi </a:t>
            </a:r>
            <a:r>
              <a:rPr lang="fi-FI" dirty="0"/>
              <a:t>peitellä tai vähätellä pelaamiseen käytettyä aikaa</a:t>
            </a:r>
          </a:p>
        </p:txBody>
      </p:sp>
    </p:spTree>
    <p:extLst>
      <p:ext uri="{BB962C8B-B14F-4D97-AF65-F5344CB8AC3E}">
        <p14:creationId xmlns:p14="http://schemas.microsoft.com/office/powerpoint/2010/main" val="984062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24732" y="187038"/>
            <a:ext cx="9737871" cy="914400"/>
          </a:xfrm>
        </p:spPr>
        <p:txBody>
          <a:bodyPr/>
          <a:lstStyle/>
          <a:p>
            <a:r>
              <a:rPr lang="fi-FI" dirty="0" smtClean="0"/>
              <a:t>Riippuvuuden ulottuvuudet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4732" y="1101438"/>
            <a:ext cx="10429484" cy="1188853"/>
          </a:xfrm>
        </p:spPr>
      </p:pic>
      <p:pic>
        <p:nvPicPr>
          <p:cNvPr id="5" name="Sisällön paikkamerkki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418" y="2290291"/>
            <a:ext cx="3553691" cy="4525811"/>
          </a:xfrm>
          <a:prstGeom prst="rect">
            <a:avLst/>
          </a:prstGeom>
        </p:spPr>
      </p:pic>
      <p:pic>
        <p:nvPicPr>
          <p:cNvPr id="6" name="Sisällön paikkamerkki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4732" y="2250456"/>
            <a:ext cx="3383685" cy="4565646"/>
          </a:xfrm>
          <a:prstGeom prst="rect">
            <a:avLst/>
          </a:prstGeom>
        </p:spPr>
      </p:pic>
      <p:pic>
        <p:nvPicPr>
          <p:cNvPr id="7" name="Sisällön paikkamerkki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2110" y="2250456"/>
            <a:ext cx="3455298" cy="4565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20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Sisällön paikkamerkki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3735">
            <a:off x="6187369" y="5937312"/>
            <a:ext cx="1953274" cy="717529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15374" y="0"/>
            <a:ext cx="7118777" cy="846785"/>
          </a:xfrm>
        </p:spPr>
        <p:txBody>
          <a:bodyPr/>
          <a:lstStyle/>
          <a:p>
            <a:r>
              <a:rPr lang="fi-FI" dirty="0" smtClean="0"/>
              <a:t>Riippuvuuskierre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4471" y="951235"/>
            <a:ext cx="2875662" cy="1643569"/>
          </a:xfrm>
        </p:spPr>
      </p:pic>
      <p:pic>
        <p:nvPicPr>
          <p:cNvPr id="5" name="Sisällön paikkamerkki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7623" y="918367"/>
            <a:ext cx="2462212" cy="854652"/>
          </a:xfrm>
          <a:prstGeom prst="rect">
            <a:avLst/>
          </a:prstGeom>
        </p:spPr>
      </p:pic>
      <p:pic>
        <p:nvPicPr>
          <p:cNvPr id="6" name="Sisällön paikkamerkki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9301" y="1712906"/>
            <a:ext cx="3302742" cy="1814469"/>
          </a:xfrm>
          <a:prstGeom prst="rect">
            <a:avLst/>
          </a:prstGeom>
        </p:spPr>
      </p:pic>
      <p:pic>
        <p:nvPicPr>
          <p:cNvPr id="7" name="Sisällön paikkamerkki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6933" y="2722034"/>
            <a:ext cx="869520" cy="1967503"/>
          </a:xfrm>
          <a:prstGeom prst="rect">
            <a:avLst/>
          </a:prstGeom>
        </p:spPr>
      </p:pic>
      <p:pic>
        <p:nvPicPr>
          <p:cNvPr id="8" name="Sisällön paikkamerkki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519" y="4537376"/>
            <a:ext cx="3162278" cy="1758700"/>
          </a:xfrm>
          <a:prstGeom prst="rect">
            <a:avLst/>
          </a:prstGeom>
        </p:spPr>
      </p:pic>
      <p:pic>
        <p:nvPicPr>
          <p:cNvPr id="9" name="Sisällön paikkamerkki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7356" y="4940655"/>
            <a:ext cx="3102376" cy="1733681"/>
          </a:xfrm>
          <a:prstGeom prst="rect">
            <a:avLst/>
          </a:prstGeom>
        </p:spPr>
      </p:pic>
      <p:pic>
        <p:nvPicPr>
          <p:cNvPr id="10" name="Sisällön paikkamerkki 1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581" y="4535380"/>
            <a:ext cx="1384775" cy="1620187"/>
          </a:xfrm>
          <a:prstGeom prst="rect">
            <a:avLst/>
          </a:prstGeom>
        </p:spPr>
      </p:pic>
      <p:pic>
        <p:nvPicPr>
          <p:cNvPr id="11" name="Sisällön paikkamerkki 1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80" y="2743271"/>
            <a:ext cx="3372300" cy="1643642"/>
          </a:xfrm>
          <a:prstGeom prst="rect">
            <a:avLst/>
          </a:prstGeom>
        </p:spPr>
      </p:pic>
      <p:pic>
        <p:nvPicPr>
          <p:cNvPr id="12" name="Sisällön paikkamerkki 1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9515">
            <a:off x="2242850" y="948135"/>
            <a:ext cx="1664131" cy="182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79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Riippuvuudet vs. yhteiskunta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/>
              <a:t>merkittävä kansanterveydellinen ja </a:t>
            </a:r>
            <a:r>
              <a:rPr lang="fi-FI" dirty="0" smtClean="0"/>
              <a:t>-taloudellinen </a:t>
            </a:r>
            <a:r>
              <a:rPr lang="fi-FI" dirty="0"/>
              <a:t>ongelma</a:t>
            </a:r>
          </a:p>
          <a:p>
            <a:r>
              <a:rPr lang="fi-FI" dirty="0" smtClean="0"/>
              <a:t>hoidosta </a:t>
            </a:r>
            <a:r>
              <a:rPr lang="fi-FI" dirty="0"/>
              <a:t>aiheutuvien sosiaali- ja terveyspalvelujen </a:t>
            </a:r>
            <a:r>
              <a:rPr lang="fi-FI" dirty="0" smtClean="0"/>
              <a:t>käytön kasvu</a:t>
            </a:r>
          </a:p>
          <a:p>
            <a:pPr lvl="1"/>
            <a:r>
              <a:rPr lang="fi-FI" dirty="0" smtClean="0"/>
              <a:t>riippuvuudesta </a:t>
            </a:r>
            <a:r>
              <a:rPr lang="fi-FI" dirty="0"/>
              <a:t>irtaantuminen vaatii pitkäjänteistä työtä ja </a:t>
            </a:r>
            <a:r>
              <a:rPr lang="fi-FI" dirty="0" smtClean="0"/>
              <a:t>hoitoajat </a:t>
            </a:r>
            <a:r>
              <a:rPr lang="fi-FI" dirty="0"/>
              <a:t>ovat pitkiä </a:t>
            </a: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 yhteiskunnan </a:t>
            </a:r>
            <a:r>
              <a:rPr lang="fi-FI" dirty="0" smtClean="0"/>
              <a:t>kustannusten kasvu</a:t>
            </a:r>
          </a:p>
          <a:p>
            <a:r>
              <a:rPr lang="fi-FI" dirty="0" smtClean="0"/>
              <a:t>alentunut työkyky</a:t>
            </a:r>
          </a:p>
          <a:p>
            <a:r>
              <a:rPr lang="fi-FI" dirty="0" smtClean="0"/>
              <a:t>velkajärjestelyt ja taloudelliset vaikeudet</a:t>
            </a:r>
          </a:p>
          <a:p>
            <a:pPr lvl="1"/>
            <a:r>
              <a:rPr lang="fi-FI" dirty="0"/>
              <a:t>r</a:t>
            </a:r>
            <a:r>
              <a:rPr lang="fi-FI" dirty="0" smtClean="0"/>
              <a:t>iippuvuuksien </a:t>
            </a:r>
            <a:r>
              <a:rPr lang="fi-FI" dirty="0"/>
              <a:t>aiheuttamat menot </a:t>
            </a:r>
            <a:r>
              <a:rPr lang="fi-FI" dirty="0" smtClean="0"/>
              <a:t>rahoitetaan </a:t>
            </a:r>
            <a:r>
              <a:rPr lang="fi-FI" dirty="0"/>
              <a:t>usein aluksi kulutusluottojen </a:t>
            </a:r>
            <a:r>
              <a:rPr lang="fi-FI" dirty="0" smtClean="0"/>
              <a:t>avulla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smtClean="0"/>
              <a:t>velkoja </a:t>
            </a:r>
            <a:r>
              <a:rPr lang="fi-FI" dirty="0"/>
              <a:t>ei </a:t>
            </a:r>
            <a:r>
              <a:rPr lang="fi-FI" dirty="0" smtClean="0"/>
              <a:t>pystytä maksamaan </a:t>
            </a:r>
            <a:r>
              <a:rPr lang="fi-FI" dirty="0" smtClean="0">
                <a:sym typeface="Wingdings" panose="05000000000000000000" pitchFamily="2" charset="2"/>
              </a:rPr>
              <a:t></a:t>
            </a:r>
            <a:r>
              <a:rPr lang="fi-FI" dirty="0" smtClean="0"/>
              <a:t> luottotietojen menetys </a:t>
            </a:r>
          </a:p>
          <a:p>
            <a:pPr lvl="1"/>
            <a:r>
              <a:rPr lang="fi-FI" dirty="0" smtClean="0"/>
              <a:t>rahapelien </a:t>
            </a:r>
            <a:r>
              <a:rPr lang="fi-FI" dirty="0"/>
              <a:t>ongelmapelaaminen </a:t>
            </a:r>
            <a:r>
              <a:rPr lang="fi-FI" dirty="0" smtClean="0"/>
              <a:t>voi </a:t>
            </a:r>
            <a:r>
              <a:rPr lang="fi-FI" dirty="0"/>
              <a:t>johtaa myös </a:t>
            </a:r>
            <a:r>
              <a:rPr lang="fi-FI" dirty="0" smtClean="0"/>
              <a:t>rikollisuuteen</a:t>
            </a:r>
          </a:p>
          <a:p>
            <a:pPr lvl="1"/>
            <a:r>
              <a:rPr lang="fi-FI" dirty="0" smtClean="0"/>
              <a:t>heijastuvat </a:t>
            </a:r>
            <a:r>
              <a:rPr lang="fi-FI" dirty="0"/>
              <a:t>helposti myös läheisten luottamuksen </a:t>
            </a:r>
            <a:r>
              <a:rPr lang="fi-FI" dirty="0" smtClean="0"/>
              <a:t>menettämiseen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smtClean="0"/>
              <a:t>vakavia ihmissuhdeongelmia</a:t>
            </a:r>
          </a:p>
          <a:p>
            <a:r>
              <a:rPr lang="fi-FI" dirty="0" smtClean="0"/>
              <a:t>voi </a:t>
            </a:r>
            <a:r>
              <a:rPr lang="fi-FI" dirty="0"/>
              <a:t>altistaa </a:t>
            </a:r>
            <a:r>
              <a:rPr lang="fi-FI" dirty="0" smtClean="0"/>
              <a:t>myös väkivaltarikoksille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062244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Riippuvuuden ennaltaehkäisy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r</a:t>
            </a:r>
            <a:r>
              <a:rPr lang="fi-FI" dirty="0" smtClean="0"/>
              <a:t>iippuvuutta aiheuttavien aineiden tai toimintojen saatavuuden säännöstely</a:t>
            </a:r>
          </a:p>
          <a:p>
            <a:pPr lvl="1"/>
            <a:r>
              <a:rPr lang="fi-FI" dirty="0"/>
              <a:t>l</a:t>
            </a:r>
            <a:r>
              <a:rPr lang="fi-FI" dirty="0" smtClean="0"/>
              <a:t>ainsäädännölliset rajoitukset, ikärajat</a:t>
            </a:r>
          </a:p>
          <a:p>
            <a:r>
              <a:rPr lang="fi-FI" dirty="0"/>
              <a:t>r</a:t>
            </a:r>
            <a:r>
              <a:rPr lang="fi-FI" dirty="0" smtClean="0"/>
              <a:t>iippuvuuksista tiedottaminen</a:t>
            </a:r>
          </a:p>
          <a:p>
            <a:pPr lvl="1"/>
            <a:r>
              <a:rPr lang="fi-FI" dirty="0"/>
              <a:t>j</a:t>
            </a:r>
            <a:r>
              <a:rPr lang="fi-FI" dirty="0" smtClean="0"/>
              <a:t>ulkaisut, kampanjat, terveysopetus ym.</a:t>
            </a:r>
          </a:p>
          <a:p>
            <a:r>
              <a:rPr lang="fi-FI" dirty="0" smtClean="0"/>
              <a:t>vaikuttaminen </a:t>
            </a:r>
            <a:r>
              <a:rPr lang="fi-FI" dirty="0"/>
              <a:t>olosuhteisiin ja tilanteisiin, joissa riippuvuus saattaa </a:t>
            </a:r>
            <a:r>
              <a:rPr lang="fi-FI" dirty="0" smtClean="0"/>
              <a:t>kehittyä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sim. läheisten riskikäyttäytymisen havaitseminen ja siihen puuttuminen</a:t>
            </a:r>
          </a:p>
          <a:p>
            <a:endParaRPr lang="fi-FI" dirty="0" smtClean="0"/>
          </a:p>
          <a:p>
            <a:pPr lvl="1"/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026868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Riippuvuuden hoito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useat </a:t>
            </a:r>
            <a:r>
              <a:rPr lang="fi-FI" dirty="0"/>
              <a:t>henkilökohtaiset tekijät vaikuttavat siihen, kuinka helppoa tai </a:t>
            </a:r>
            <a:r>
              <a:rPr lang="fi-FI" dirty="0" smtClean="0"/>
              <a:t>vaikeaa </a:t>
            </a:r>
            <a:r>
              <a:rPr lang="fi-FI" dirty="0"/>
              <a:t>riippuvuuksista irrottautuminen </a:t>
            </a:r>
            <a:r>
              <a:rPr lang="fi-FI" dirty="0" smtClean="0"/>
              <a:t>on</a:t>
            </a:r>
          </a:p>
          <a:p>
            <a:r>
              <a:rPr lang="fi-FI" dirty="0" smtClean="0"/>
              <a:t>ensisijaista ongelman </a:t>
            </a:r>
            <a:r>
              <a:rPr lang="fi-FI" dirty="0"/>
              <a:t>tunnustaminen </a:t>
            </a:r>
            <a:r>
              <a:rPr lang="fi-FI" dirty="0" smtClean="0"/>
              <a:t>ja </a:t>
            </a:r>
            <a:r>
              <a:rPr lang="fi-FI" dirty="0"/>
              <a:t>motivoituminen </a:t>
            </a:r>
            <a:r>
              <a:rPr lang="fi-FI" dirty="0" smtClean="0"/>
              <a:t>muutokseen</a:t>
            </a:r>
          </a:p>
          <a:p>
            <a:r>
              <a:rPr lang="fi-FI" dirty="0"/>
              <a:t>k</a:t>
            </a:r>
            <a:r>
              <a:rPr lang="fi-FI" dirty="0" smtClean="0"/>
              <a:t>eskustelutuki, vertaisryhmät (myös internet ja puhelinpalvelut), läheisten tuki</a:t>
            </a:r>
          </a:p>
          <a:p>
            <a:r>
              <a:rPr lang="fi-FI" dirty="0"/>
              <a:t>v</a:t>
            </a:r>
            <a:r>
              <a:rPr lang="fi-FI" dirty="0" smtClean="0"/>
              <a:t>akavissa riippuvuuksissa tehdään hoitosuunnitelma</a:t>
            </a:r>
          </a:p>
          <a:p>
            <a:pPr lvl="1"/>
            <a:r>
              <a:rPr lang="fi-FI" dirty="0"/>
              <a:t>y</a:t>
            </a:r>
            <a:r>
              <a:rPr lang="fi-FI" dirty="0" smtClean="0"/>
              <a:t>ksilöllinen </a:t>
            </a:r>
            <a:r>
              <a:rPr lang="fi-FI" b="1" dirty="0" smtClean="0"/>
              <a:t>psykososiaalinen hoito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(kognitiivinen käyttäytymisterapia)</a:t>
            </a:r>
          </a:p>
          <a:p>
            <a:pPr lvl="1"/>
            <a:r>
              <a:rPr lang="fi-FI" b="1" dirty="0"/>
              <a:t>l</a:t>
            </a:r>
            <a:r>
              <a:rPr lang="fi-FI" b="1" dirty="0" smtClean="0"/>
              <a:t>ääkehoito</a:t>
            </a:r>
            <a:r>
              <a:rPr lang="fi-FI" dirty="0" smtClean="0"/>
              <a:t> etenkin alkuvaiheessa</a:t>
            </a:r>
          </a:p>
          <a:p>
            <a:pPr lvl="1"/>
            <a:endParaRPr lang="fi-FI" dirty="0" smtClean="0"/>
          </a:p>
          <a:p>
            <a:pPr lvl="1"/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0401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Riippuvuus on pakonomaista käyttäytymistä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84310" y="1981199"/>
            <a:ext cx="10018713" cy="3124201"/>
          </a:xfrm>
        </p:spPr>
        <p:txBody>
          <a:bodyPr/>
          <a:lstStyle/>
          <a:p>
            <a:r>
              <a:rPr lang="fi-FI" dirty="0" smtClean="0"/>
              <a:t>Ihminen luontaisesti hakeutuu sen äärelle, mikä tuottaa hänelle mielihyvää ja nautintoa sekä välttää sellaisia asioita jotka tuottavat henkistä tai ruumiillista kipua.</a:t>
            </a:r>
          </a:p>
          <a:p>
            <a:pPr marL="0" indent="0">
              <a:buNone/>
            </a:pPr>
            <a:r>
              <a:rPr lang="fi-FI" i="1" dirty="0" smtClean="0"/>
              <a:t>    Sigmund Freud</a:t>
            </a:r>
            <a:endParaRPr lang="fi-FI" i="1" dirty="0"/>
          </a:p>
        </p:txBody>
      </p:sp>
    </p:spTree>
    <p:extLst>
      <p:ext uri="{BB962C8B-B14F-4D97-AF65-F5344CB8AC3E}">
        <p14:creationId xmlns:p14="http://schemas.microsoft.com/office/powerpoint/2010/main" val="364843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Otsikko 1"/>
          <p:cNvSpPr>
            <a:spLocks noGrp="1"/>
          </p:cNvSpPr>
          <p:nvPr>
            <p:ph type="title"/>
          </p:nvPr>
        </p:nvSpPr>
        <p:spPr>
          <a:xfrm>
            <a:off x="1835728" y="621724"/>
            <a:ext cx="8229600" cy="708025"/>
          </a:xfrm>
        </p:spPr>
        <p:txBody>
          <a:bodyPr/>
          <a:lstStyle/>
          <a:p>
            <a:pPr eaLnBrk="1" hangingPunct="1"/>
            <a:r>
              <a:rPr lang="fi-FI" altLang="fi-FI" sz="3600"/>
              <a:t>Mielihyvä</a:t>
            </a:r>
          </a:p>
        </p:txBody>
      </p:sp>
      <p:sp>
        <p:nvSpPr>
          <p:cNvPr id="23555" name="Sisällön paikkamerkki 2"/>
          <p:cNvSpPr>
            <a:spLocks noGrp="1"/>
          </p:cNvSpPr>
          <p:nvPr>
            <p:ph idx="1"/>
          </p:nvPr>
        </p:nvSpPr>
        <p:spPr>
          <a:xfrm>
            <a:off x="2459182" y="2667867"/>
            <a:ext cx="8229600" cy="4695825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fi-FI" altLang="fi-FI" dirty="0"/>
              <a:t>mielihyvä, tunteet ja riippuvuudet  ovat sidoksissa aistimuksiin ja keskushermoston säätelyyn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2200" dirty="0"/>
              <a:t>mielihyvää tuottavat tunteet muistetaan parhaiten ja ne </a:t>
            </a:r>
            <a:r>
              <a:rPr lang="fi-FI" altLang="fi-FI" sz="2200" dirty="0">
                <a:solidFill>
                  <a:srgbClr val="0070C0"/>
                </a:solidFill>
              </a:rPr>
              <a:t>stimuloivat</a:t>
            </a:r>
            <a:r>
              <a:rPr lang="fi-FI" altLang="fi-FI" sz="2200" dirty="0"/>
              <a:t> ihmistä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mielihyvähakuisuus ohjaa eläintä (ja ihmistä) toistamaan erilaisia toimintoja, jotka ovat sille hyödyllisiä sekä biologisesti että evolutiivisesti ja tuottavat sille välitöntä mielihyvää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dirty="0" smtClean="0">
                <a:solidFill>
                  <a:schemeClr val="accent1"/>
                </a:solidFill>
              </a:rPr>
              <a:t>Luomu lähteet</a:t>
            </a:r>
          </a:p>
          <a:p>
            <a:pPr marL="1143000" lvl="2" indent="-228600">
              <a:lnSpc>
                <a:spcPct val="90000"/>
              </a:lnSpc>
            </a:pPr>
            <a:r>
              <a:rPr lang="fi-FI" altLang="fi-FI" sz="2000" dirty="0"/>
              <a:t>ruoka, nukkuminen, seksi</a:t>
            </a:r>
          </a:p>
          <a:p>
            <a:pPr marL="1143000" lvl="2" indent="-228600">
              <a:lnSpc>
                <a:spcPct val="90000"/>
              </a:lnSpc>
            </a:pPr>
            <a:r>
              <a:rPr lang="fi-FI" altLang="fi-FI" sz="2000" dirty="0"/>
              <a:t>ihmissuhteet, luonto, mielekkäät harrastukset</a:t>
            </a:r>
            <a:r>
              <a:rPr lang="fi-FI" altLang="fi-FI" sz="2400" dirty="0"/>
              <a:t>   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dirty="0" smtClean="0">
                <a:solidFill>
                  <a:schemeClr val="accent1"/>
                </a:solidFill>
              </a:rPr>
              <a:t>Keinotekoiset</a:t>
            </a:r>
            <a:r>
              <a:rPr lang="fi-FI" altLang="fi-FI" dirty="0" smtClean="0"/>
              <a:t> </a:t>
            </a:r>
            <a:r>
              <a:rPr lang="fi-FI" altLang="fi-FI" dirty="0" smtClean="0">
                <a:solidFill>
                  <a:schemeClr val="accent1"/>
                </a:solidFill>
              </a:rPr>
              <a:t>lähteet</a:t>
            </a:r>
          </a:p>
          <a:p>
            <a:pPr marL="1143000" lvl="2" indent="-228600">
              <a:lnSpc>
                <a:spcPct val="90000"/>
              </a:lnSpc>
            </a:pPr>
            <a:r>
              <a:rPr lang="fi-FI" altLang="fi-FI" sz="2000" dirty="0"/>
              <a:t>päihteet, </a:t>
            </a:r>
            <a:r>
              <a:rPr lang="fi-FI" altLang="fi-FI" sz="2000" dirty="0" err="1"/>
              <a:t>shoppailu</a:t>
            </a:r>
            <a:r>
              <a:rPr lang="fi-FI" altLang="fi-FI" sz="2000" dirty="0"/>
              <a:t>, </a:t>
            </a:r>
            <a:r>
              <a:rPr lang="fi-FI" altLang="fi-FI" sz="2000" dirty="0" err="1"/>
              <a:t>chattailu</a:t>
            </a:r>
            <a:endParaRPr lang="fi-FI" altLang="fi-FI" sz="2000" dirty="0"/>
          </a:p>
          <a:p>
            <a:pPr eaLnBrk="1" hangingPunct="1">
              <a:lnSpc>
                <a:spcPct val="90000"/>
              </a:lnSpc>
            </a:pPr>
            <a:endParaRPr lang="fi-FI" altLang="fi-FI" sz="2000" b="1" dirty="0">
              <a:solidFill>
                <a:schemeClr val="folHlink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fi-FI" altLang="fi-FI" b="1" dirty="0"/>
          </a:p>
          <a:p>
            <a:pPr eaLnBrk="1" hangingPunct="1">
              <a:lnSpc>
                <a:spcPct val="90000"/>
              </a:lnSpc>
            </a:pPr>
            <a:endParaRPr lang="fi-FI" altLang="fi-FI" dirty="0">
              <a:solidFill>
                <a:srgbClr val="0BD0D9"/>
              </a:solidFill>
            </a:endParaRPr>
          </a:p>
          <a:p>
            <a:pPr eaLnBrk="1" hangingPunct="1"/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2851038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Riippuvuus on pakonomaista käyttäytymistä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84310" y="2319270"/>
            <a:ext cx="10018713" cy="3124201"/>
          </a:xfrm>
        </p:spPr>
        <p:txBody>
          <a:bodyPr/>
          <a:lstStyle/>
          <a:p>
            <a:r>
              <a:rPr lang="fi-FI" b="1" dirty="0" smtClean="0"/>
              <a:t>Mielihyvä</a:t>
            </a:r>
            <a:r>
              <a:rPr lang="fi-FI" dirty="0" smtClean="0"/>
              <a:t> ohjaa meitä perustarpeiden tyydyttämiseen</a:t>
            </a:r>
          </a:p>
          <a:p>
            <a:r>
              <a:rPr lang="fi-FI" dirty="0" smtClean="0"/>
              <a:t>Etenkin voimakasta mielihyvää tuottavat asiat muodostua</a:t>
            </a:r>
          </a:p>
          <a:p>
            <a:pPr marL="0" indent="0">
              <a:buNone/>
            </a:pPr>
            <a:r>
              <a:rPr lang="fi-FI" b="1" dirty="0"/>
              <a:t> </a:t>
            </a:r>
            <a:r>
              <a:rPr lang="fi-FI" b="1" dirty="0" smtClean="0"/>
              <a:t>    riippuvuudeksi </a:t>
            </a:r>
            <a:r>
              <a:rPr lang="fi-FI" dirty="0" smtClean="0"/>
              <a:t>eli </a:t>
            </a:r>
            <a:r>
              <a:rPr lang="fi-FI" b="1" dirty="0" err="1" smtClean="0"/>
              <a:t>addiktioksi</a:t>
            </a:r>
            <a:endParaRPr lang="fi-FI" b="1" dirty="0" smtClean="0"/>
          </a:p>
          <a:p>
            <a:r>
              <a:rPr lang="fi-FI" dirty="0" smtClean="0"/>
              <a:t>Tällöin riippuvuuden aiheuttaja alkaa hallita elämää ja siihen liittyvien toimintojen suorittaminen muodostuu pakonomaiseksi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106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39612" y="188890"/>
            <a:ext cx="10018713" cy="949817"/>
          </a:xfrm>
        </p:spPr>
        <p:txBody>
          <a:bodyPr>
            <a:normAutofit/>
          </a:bodyPr>
          <a:lstStyle/>
          <a:p>
            <a:r>
              <a:rPr lang="fi-FI" altLang="fi-FI" sz="2800" dirty="0"/>
              <a:t>RIIPPUVUUS (</a:t>
            </a:r>
            <a:r>
              <a:rPr lang="fi-FI" altLang="fi-FI" sz="2800" dirty="0" err="1"/>
              <a:t>Addiktio</a:t>
            </a:r>
            <a:r>
              <a:rPr lang="fi-FI" altLang="fi-FI" sz="2800" dirty="0"/>
              <a:t>) lat. </a:t>
            </a:r>
            <a:r>
              <a:rPr lang="fi-FI" altLang="fi-FI" sz="2800" dirty="0" err="1"/>
              <a:t>ad-dictus</a:t>
            </a:r>
            <a:r>
              <a:rPr lang="fi-FI" altLang="fi-FI" sz="2800" dirty="0"/>
              <a:t> = kuulua jollekin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854558" y="2343955"/>
            <a:ext cx="10150741" cy="4514045"/>
          </a:xfrm>
        </p:spPr>
        <p:txBody>
          <a:bodyPr>
            <a:normAutofit fontScale="92500" lnSpcReduction="20000"/>
          </a:bodyPr>
          <a:lstStyle/>
          <a:p>
            <a:r>
              <a:rPr lang="fi-FI" altLang="fi-FI" dirty="0"/>
              <a:t>syntyy yleensä useamman kerran koetusta mielihyvästä, jonkin aineen käytöstä tai jonkin toiminnan </a:t>
            </a:r>
            <a:r>
              <a:rPr lang="fi-FI" altLang="fi-FI" dirty="0" smtClean="0"/>
              <a:t>harjoittamisesta</a:t>
            </a:r>
          </a:p>
          <a:p>
            <a:pPr marL="0" indent="0">
              <a:buNone/>
            </a:pPr>
            <a:endParaRPr lang="fi-FI" altLang="fi-FI" dirty="0" smtClean="0"/>
          </a:p>
          <a:p>
            <a:r>
              <a:rPr lang="fi-FI" altLang="fi-FI" dirty="0" err="1" smtClean="0"/>
              <a:t>addiktiivisen</a:t>
            </a:r>
            <a:r>
              <a:rPr lang="fi-FI" altLang="fi-FI" dirty="0" smtClean="0"/>
              <a:t> </a:t>
            </a:r>
            <a:r>
              <a:rPr lang="fi-FI" altLang="fi-FI" dirty="0"/>
              <a:t>käyttäytymisen </a:t>
            </a:r>
            <a:r>
              <a:rPr lang="fi-FI" altLang="fi-FI" dirty="0" smtClean="0"/>
              <a:t>ominaisuuksia</a:t>
            </a:r>
          </a:p>
          <a:p>
            <a:pPr lvl="1"/>
            <a:r>
              <a:rPr lang="fi-FI" altLang="fi-FI" dirty="0"/>
              <a:t>elämänhallinta katoaa</a:t>
            </a:r>
          </a:p>
          <a:p>
            <a:pPr lvl="1"/>
            <a:r>
              <a:rPr lang="fi-FI" altLang="fi-FI" dirty="0" smtClean="0"/>
              <a:t>pakonomainen </a:t>
            </a:r>
            <a:r>
              <a:rPr lang="fi-FI" altLang="fi-FI" dirty="0"/>
              <a:t>toiminta</a:t>
            </a:r>
          </a:p>
          <a:p>
            <a:pPr lvl="1"/>
            <a:r>
              <a:rPr lang="fi-FI" altLang="fi-FI" dirty="0" smtClean="0"/>
              <a:t>välitön tyydytys</a:t>
            </a:r>
          </a:p>
          <a:p>
            <a:pPr lvl="1"/>
            <a:r>
              <a:rPr lang="fi-FI" altLang="fi-FI" dirty="0" smtClean="0"/>
              <a:t>toistuvuus</a:t>
            </a:r>
          </a:p>
          <a:p>
            <a:pPr lvl="1"/>
            <a:r>
              <a:rPr lang="fi-FI" altLang="fi-FI" dirty="0" smtClean="0"/>
              <a:t>vaikeus </a:t>
            </a:r>
            <a:r>
              <a:rPr lang="fi-FI" altLang="fi-FI" dirty="0"/>
              <a:t>päästä eroon</a:t>
            </a:r>
          </a:p>
          <a:p>
            <a:pPr lvl="1"/>
            <a:r>
              <a:rPr lang="fi-FI" altLang="fi-FI" dirty="0" smtClean="0"/>
              <a:t>kyky </a:t>
            </a:r>
            <a:r>
              <a:rPr lang="fi-FI" altLang="fi-FI" dirty="0"/>
              <a:t>hallita riippuvuutta on heikentynyt</a:t>
            </a:r>
          </a:p>
          <a:p>
            <a:pPr lvl="1"/>
            <a:r>
              <a:rPr lang="fi-FI" altLang="fi-FI" dirty="0"/>
              <a:t>salailu ja haittojen kiistämistä </a:t>
            </a:r>
            <a:endParaRPr lang="fi-FI" altLang="fi-FI" dirty="0" smtClean="0"/>
          </a:p>
          <a:p>
            <a:pPr lvl="1"/>
            <a:r>
              <a:rPr lang="fi-FI" altLang="fi-FI" dirty="0" smtClean="0"/>
              <a:t>uusiutuu </a:t>
            </a:r>
            <a:r>
              <a:rPr lang="fi-FI" altLang="fi-FI" dirty="0"/>
              <a:t>helposti</a:t>
            </a:r>
          </a:p>
          <a:p>
            <a:endParaRPr lang="fi-FI" altLang="fi-FI" dirty="0"/>
          </a:p>
          <a:p>
            <a:endParaRPr lang="fi-FI" altLang="fi-FI" dirty="0" smtClean="0"/>
          </a:p>
          <a:p>
            <a:endParaRPr lang="fi-FI" altLang="fi-FI" dirty="0"/>
          </a:p>
          <a:p>
            <a:endParaRPr lang="fi-FI" altLang="fi-FI" dirty="0" smtClean="0"/>
          </a:p>
          <a:p>
            <a:endParaRPr lang="fi-FI" altLang="fi-FI" dirty="0"/>
          </a:p>
          <a:p>
            <a:endParaRPr lang="fi-FI" dirty="0"/>
          </a:p>
        </p:txBody>
      </p:sp>
      <p:sp>
        <p:nvSpPr>
          <p:cNvPr id="4" name="Rectangle 2"/>
          <p:cNvSpPr txBox="1">
            <a:spLocks/>
          </p:cNvSpPr>
          <p:nvPr/>
        </p:nvSpPr>
        <p:spPr>
          <a:xfrm>
            <a:off x="2114325" y="3901583"/>
            <a:ext cx="9144000" cy="5588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fi-FI" altLang="fi-FI" sz="3200" dirty="0"/>
          </a:p>
        </p:txBody>
      </p:sp>
    </p:spTree>
    <p:extLst>
      <p:ext uri="{BB962C8B-B14F-4D97-AF65-F5344CB8AC3E}">
        <p14:creationId xmlns:p14="http://schemas.microsoft.com/office/powerpoint/2010/main" val="1771213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Selitysmalleja riippuvuuteen</a:t>
            </a:r>
            <a:endParaRPr lang="fi-FI" dirty="0"/>
          </a:p>
        </p:txBody>
      </p:sp>
      <p:sp>
        <p:nvSpPr>
          <p:cNvPr id="4" name="Pyöristetty suorakulmio 3"/>
          <p:cNvSpPr/>
          <p:nvPr/>
        </p:nvSpPr>
        <p:spPr>
          <a:xfrm>
            <a:off x="8014952" y="3026535"/>
            <a:ext cx="2859110" cy="10303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Sosiaalinen näkemys</a:t>
            </a:r>
            <a:endParaRPr lang="fi-FI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Pyöristetty suorakulmio 6"/>
          <p:cNvSpPr/>
          <p:nvPr/>
        </p:nvSpPr>
        <p:spPr>
          <a:xfrm>
            <a:off x="3052293" y="2227978"/>
            <a:ext cx="2859110" cy="10303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Neurologinen</a:t>
            </a:r>
            <a:endParaRPr lang="fi-FI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Pyöristetty suorakulmio 8"/>
          <p:cNvSpPr/>
          <p:nvPr/>
        </p:nvSpPr>
        <p:spPr>
          <a:xfrm>
            <a:off x="3341988" y="5195081"/>
            <a:ext cx="2859110" cy="10303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Psykologinen</a:t>
            </a:r>
            <a:endParaRPr lang="fi-FI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Ellipsi 9"/>
          <p:cNvSpPr/>
          <p:nvPr/>
        </p:nvSpPr>
        <p:spPr>
          <a:xfrm>
            <a:off x="5911403" y="3298065"/>
            <a:ext cx="1571222" cy="1182710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i-FI" b="1" dirty="0" smtClean="0">
                <a:ln/>
                <a:solidFill>
                  <a:schemeClr val="accent4"/>
                </a:solidFill>
              </a:rPr>
              <a:t>Geenit</a:t>
            </a:r>
            <a:endParaRPr lang="fi-FI" b="1" dirty="0">
              <a:ln/>
              <a:solidFill>
                <a:schemeClr val="accent4"/>
              </a:solidFill>
            </a:endParaRPr>
          </a:p>
        </p:txBody>
      </p:sp>
      <p:sp>
        <p:nvSpPr>
          <p:cNvPr id="14" name="Nuoli vasemmalle ja oikealle 13"/>
          <p:cNvSpPr/>
          <p:nvPr/>
        </p:nvSpPr>
        <p:spPr>
          <a:xfrm rot="5400000">
            <a:off x="4494727" y="4039404"/>
            <a:ext cx="1159098" cy="306947"/>
          </a:xfrm>
          <a:prstGeom prst="left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Nuoli vasemmalle ja oikealle 14"/>
          <p:cNvSpPr/>
          <p:nvPr/>
        </p:nvSpPr>
        <p:spPr>
          <a:xfrm rot="666056">
            <a:off x="6280597" y="2725490"/>
            <a:ext cx="1159098" cy="285482"/>
          </a:xfrm>
          <a:prstGeom prst="left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Nuoli vasemmalle ja oikealle 15"/>
          <p:cNvSpPr/>
          <p:nvPr/>
        </p:nvSpPr>
        <p:spPr>
          <a:xfrm rot="19949140">
            <a:off x="6854174" y="4893232"/>
            <a:ext cx="1159098" cy="344510"/>
          </a:xfrm>
          <a:prstGeom prst="left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97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xfrm>
            <a:off x="1363287" y="94129"/>
            <a:ext cx="10018713" cy="1443725"/>
          </a:xfrm>
        </p:spPr>
        <p:txBody>
          <a:bodyPr/>
          <a:lstStyle/>
          <a:p>
            <a:pPr eaLnBrk="1" hangingPunct="1"/>
            <a:r>
              <a:rPr lang="fi-FI" altLang="fi-FI" dirty="0" smtClean="0"/>
              <a:t>Geneettiset syyt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body" idx="1"/>
          </p:nvPr>
        </p:nvSpPr>
        <p:spPr>
          <a:xfrm>
            <a:off x="1766454" y="1537854"/>
            <a:ext cx="10120746" cy="4821382"/>
          </a:xfrm>
        </p:spPr>
        <p:txBody>
          <a:bodyPr>
            <a:normAutofit/>
          </a:bodyPr>
          <a:lstStyle/>
          <a:p>
            <a:pPr eaLnBrk="1" hangingPunct="1"/>
            <a:r>
              <a:rPr lang="fi-FI" altLang="fi-FI" dirty="0"/>
              <a:t>g</a:t>
            </a:r>
            <a:r>
              <a:rPr lang="fi-FI" altLang="fi-FI" dirty="0" smtClean="0"/>
              <a:t>eneettinen näkökulma korostaa, että herkkyysriippuvuuden syntymiseen periytyy</a:t>
            </a:r>
          </a:p>
          <a:p>
            <a:pPr eaLnBrk="1" hangingPunct="1"/>
            <a:r>
              <a:rPr lang="fi-FI" altLang="fi-FI" dirty="0" smtClean="0"/>
              <a:t>”riippuvuusgeeniä” ei liene olemassa</a:t>
            </a:r>
          </a:p>
          <a:p>
            <a:pPr eaLnBrk="1" hangingPunct="1"/>
            <a:r>
              <a:rPr lang="fi-FI" altLang="fi-FI" dirty="0"/>
              <a:t>E</a:t>
            </a:r>
            <a:r>
              <a:rPr lang="fi-FI" altLang="fi-FI" dirty="0" smtClean="0"/>
              <a:t>sim. päihteiden käytön aloittamista ohjaavat yleensä erilaiset ympäristötekijät </a:t>
            </a:r>
            <a:r>
              <a:rPr lang="fi-FI" altLang="fi-FI" dirty="0"/>
              <a:t>(</a:t>
            </a:r>
            <a:r>
              <a:rPr lang="fi-FI" altLang="fi-FI" dirty="0" smtClean="0"/>
              <a:t>ystävät). Kun päihteiden käyttö on aloitettu, perintötekijät ohjaavat käyttäytymistä ja saattavat altistaa riippuvuudelle </a:t>
            </a:r>
          </a:p>
          <a:p>
            <a:pPr eaLnBrk="1" hangingPunct="1"/>
            <a:r>
              <a:rPr lang="fi-FI" altLang="fi-FI" dirty="0" smtClean="0"/>
              <a:t>Esim. alkoholiriippuvuudelle altistavien perintötekijöiden arvioidaan lisäävän alkoholismin riskiä noin 50%</a:t>
            </a:r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384616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532" y="685801"/>
            <a:ext cx="9597468" cy="5421354"/>
          </a:xfrm>
        </p:spPr>
      </p:pic>
    </p:spTree>
    <p:extLst>
      <p:ext uri="{BB962C8B-B14F-4D97-AF65-F5344CB8AC3E}">
        <p14:creationId xmlns:p14="http://schemas.microsoft.com/office/powerpoint/2010/main" val="403071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126" y="1"/>
            <a:ext cx="6156688" cy="5552180"/>
          </a:xfrm>
        </p:spPr>
      </p:pic>
    </p:spTree>
    <p:extLst>
      <p:ext uri="{BB962C8B-B14F-4D97-AF65-F5344CB8AC3E}">
        <p14:creationId xmlns:p14="http://schemas.microsoft.com/office/powerpoint/2010/main" val="298671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ksi">
  <a:themeElements>
    <a:clrScheme name="Parallaksi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ksi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ks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TM03457496[[fn=Parallaksi]]</Template>
  <TotalTime>389</TotalTime>
  <Words>646</Words>
  <Application>Microsoft Office PowerPoint</Application>
  <PresentationFormat>Laajakuva</PresentationFormat>
  <Paragraphs>114</Paragraphs>
  <Slides>19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19</vt:i4>
      </vt:variant>
    </vt:vector>
  </HeadingPairs>
  <TitlesOfParts>
    <vt:vector size="24" baseType="lpstr">
      <vt:lpstr>Arial</vt:lpstr>
      <vt:lpstr>Corbel</vt:lpstr>
      <vt:lpstr>Wingdings</vt:lpstr>
      <vt:lpstr>Wingdings 2</vt:lpstr>
      <vt:lpstr>Parallaksi</vt:lpstr>
      <vt:lpstr>Riippuvuus</vt:lpstr>
      <vt:lpstr>Riippuvuus on pakonomaista käyttäytymistä</vt:lpstr>
      <vt:lpstr>Mielihyvä</vt:lpstr>
      <vt:lpstr>Riippuvuus on pakonomaista käyttäytymistä</vt:lpstr>
      <vt:lpstr>RIIPPUVUUS (Addiktio) lat. ad-dictus = kuulua jollekin</vt:lpstr>
      <vt:lpstr>Selitysmalleja riippuvuuteen</vt:lpstr>
      <vt:lpstr>Geneettiset syyt</vt:lpstr>
      <vt:lpstr>PowerPoint-esitys</vt:lpstr>
      <vt:lpstr>PowerPoint-esitys</vt:lpstr>
      <vt:lpstr>Psykologiset – ja sosiaaliset syyt</vt:lpstr>
      <vt:lpstr>Mielihyvähormoneja</vt:lpstr>
      <vt:lpstr>Miksi himo tulee herkemmin päihteisiin kuin luomu mielihyviin?</vt:lpstr>
      <vt:lpstr>Riippuvuuden muodot</vt:lpstr>
      <vt:lpstr>Himo, hurmio , häpeä ”Miten sanat liittyvät erilaisiin riippuvuuksiin, esim. peliriippuvuuteen?”</vt:lpstr>
      <vt:lpstr>Riippuvuuden ulottuvuudet</vt:lpstr>
      <vt:lpstr>Riippuvuuskierre</vt:lpstr>
      <vt:lpstr>Riippuvuudet vs. yhteiskunta</vt:lpstr>
      <vt:lpstr>Riippuvuuden ennaltaehkäisy</vt:lpstr>
      <vt:lpstr>Riippuvuuden hoito</vt:lpstr>
    </vt:vector>
  </TitlesOfParts>
  <Company>PKMKV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Riippuvuus</dc:title>
  <dc:creator>Pinterova Zuzana</dc:creator>
  <cp:lastModifiedBy>oppilas lukio</cp:lastModifiedBy>
  <cp:revision>34</cp:revision>
  <dcterms:created xsi:type="dcterms:W3CDTF">2017-03-23T09:08:24Z</dcterms:created>
  <dcterms:modified xsi:type="dcterms:W3CDTF">2018-09-12T17:20:43Z</dcterms:modified>
</cp:coreProperties>
</file>