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CA5-2603-464C-BE8E-7D0E212AC21A}" type="datetimeFigureOut">
              <a:rPr lang="fi-FI" smtClean="0"/>
              <a:t>11.9.2018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3578-DEA3-4476-9896-1503C23976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0600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CA5-2603-464C-BE8E-7D0E212AC21A}" type="datetimeFigureOut">
              <a:rPr lang="fi-FI" smtClean="0"/>
              <a:t>11.9.2018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3578-DEA3-4476-9896-1503C23976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570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CA5-2603-464C-BE8E-7D0E212AC21A}" type="datetimeFigureOut">
              <a:rPr lang="fi-FI" smtClean="0"/>
              <a:t>11.9.2018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3578-DEA3-4476-9896-1503C23976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0838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Otsikko, sisältö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3716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41148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384800" cy="41148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418F2-7783-45A6-882B-38FCC499D390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172463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Otsikko ja taulu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3716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aulukon paikkamerkki 2"/>
          <p:cNvSpPr>
            <a:spLocks noGrp="1"/>
          </p:cNvSpPr>
          <p:nvPr>
            <p:ph type="tbl" idx="1"/>
          </p:nvPr>
        </p:nvSpPr>
        <p:spPr>
          <a:xfrm>
            <a:off x="609600" y="1981200"/>
            <a:ext cx="10972800" cy="4114800"/>
          </a:xfrm>
        </p:spPr>
        <p:txBody>
          <a:bodyPr/>
          <a:lstStyle/>
          <a:p>
            <a:pPr lvl="0"/>
            <a:endParaRPr lang="fi-FI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79927-AFD5-4A6C-AB96-E3A0BA1EA22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140831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CA5-2603-464C-BE8E-7D0E212AC21A}" type="datetimeFigureOut">
              <a:rPr lang="fi-FI" smtClean="0"/>
              <a:t>11.9.2018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3578-DEA3-4476-9896-1503C23976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1697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CA5-2603-464C-BE8E-7D0E212AC21A}" type="datetimeFigureOut">
              <a:rPr lang="fi-FI" smtClean="0"/>
              <a:t>11.9.2018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3578-DEA3-4476-9896-1503C23976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9387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CA5-2603-464C-BE8E-7D0E212AC21A}" type="datetimeFigureOut">
              <a:rPr lang="fi-FI" smtClean="0"/>
              <a:t>11.9.2018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3578-DEA3-4476-9896-1503C23976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6671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CA5-2603-464C-BE8E-7D0E212AC21A}" type="datetimeFigureOut">
              <a:rPr lang="fi-FI" smtClean="0"/>
              <a:t>11.9.2018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3578-DEA3-4476-9896-1503C23976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2954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CA5-2603-464C-BE8E-7D0E212AC21A}" type="datetimeFigureOut">
              <a:rPr lang="fi-FI" smtClean="0"/>
              <a:t>11.9.2018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3578-DEA3-4476-9896-1503C23976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0510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CA5-2603-464C-BE8E-7D0E212AC21A}" type="datetimeFigureOut">
              <a:rPr lang="fi-FI" smtClean="0"/>
              <a:t>11.9.2018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3578-DEA3-4476-9896-1503C23976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124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CA5-2603-464C-BE8E-7D0E212AC21A}" type="datetimeFigureOut">
              <a:rPr lang="fi-FI" smtClean="0"/>
              <a:t>11.9.2018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3578-DEA3-4476-9896-1503C23976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8840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CA5-2603-464C-BE8E-7D0E212AC21A}" type="datetimeFigureOut">
              <a:rPr lang="fi-FI" smtClean="0"/>
              <a:t>11.9.2018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43578-DEA3-4476-9896-1503C23976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0055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38CA5-2603-464C-BE8E-7D0E212AC21A}" type="datetimeFigureOut">
              <a:rPr lang="fi-FI" smtClean="0"/>
              <a:t>11.9.2018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43578-DEA3-4476-9896-1503C23976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276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Päihteet ja riippuvuus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Tupakka</a:t>
            </a:r>
          </a:p>
          <a:p>
            <a:r>
              <a:rPr lang="fi-FI" dirty="0" smtClean="0"/>
              <a:t>Alkoholi</a:t>
            </a:r>
          </a:p>
          <a:p>
            <a:r>
              <a:rPr lang="fi-FI" dirty="0" smtClean="0"/>
              <a:t>Huumeet</a:t>
            </a:r>
          </a:p>
          <a:p>
            <a:r>
              <a:rPr lang="fi-FI" dirty="0" smtClean="0"/>
              <a:t>Syömishäiriöt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1054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063750" y="-39688"/>
            <a:ext cx="6554788" cy="1524001"/>
          </a:xfrm>
        </p:spPr>
        <p:txBody>
          <a:bodyPr/>
          <a:lstStyle/>
          <a:p>
            <a:pPr eaLnBrk="1" hangingPunct="1">
              <a:defRPr/>
            </a:pPr>
            <a:r>
              <a:rPr lang="fi-FI" dirty="0"/>
              <a:t>Huumausainelain 5§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625725" y="1916114"/>
            <a:ext cx="8070850" cy="3768725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fi-FI" altLang="fi-FI"/>
              <a:t>Huumausaineen </a:t>
            </a:r>
          </a:p>
          <a:p>
            <a:pPr lvl="1" eaLnBrk="1" hangingPunct="1">
              <a:spcBef>
                <a:spcPct val="0"/>
              </a:spcBef>
              <a:spcAft>
                <a:spcPct val="0"/>
              </a:spcAft>
            </a:pPr>
            <a:r>
              <a:rPr lang="fi-FI" altLang="fi-FI" sz="2600"/>
              <a:t>tuotanto, </a:t>
            </a:r>
          </a:p>
          <a:p>
            <a:pPr lvl="1" eaLnBrk="1" hangingPunct="1">
              <a:spcBef>
                <a:spcPct val="0"/>
              </a:spcBef>
              <a:spcAft>
                <a:spcPct val="0"/>
              </a:spcAft>
            </a:pPr>
            <a:r>
              <a:rPr lang="fi-FI" altLang="fi-FI" sz="2600"/>
              <a:t>valmistus, </a:t>
            </a:r>
          </a:p>
          <a:p>
            <a:pPr lvl="1" eaLnBrk="1" hangingPunct="1">
              <a:spcBef>
                <a:spcPct val="0"/>
              </a:spcBef>
              <a:spcAft>
                <a:spcPct val="0"/>
              </a:spcAft>
            </a:pPr>
            <a:r>
              <a:rPr lang="fi-FI" altLang="fi-FI" sz="2600"/>
              <a:t>tuonti Suomen alueelle, </a:t>
            </a:r>
          </a:p>
          <a:p>
            <a:pPr lvl="1" eaLnBrk="1" hangingPunct="1">
              <a:spcBef>
                <a:spcPct val="0"/>
              </a:spcBef>
              <a:spcAft>
                <a:spcPct val="0"/>
              </a:spcAft>
            </a:pPr>
            <a:r>
              <a:rPr lang="fi-FI" altLang="fi-FI" sz="2600"/>
              <a:t>vienti Suomen alueelta, </a:t>
            </a:r>
          </a:p>
          <a:p>
            <a:pPr lvl="1" eaLnBrk="1" hangingPunct="1">
              <a:spcBef>
                <a:spcPct val="0"/>
              </a:spcBef>
              <a:spcAft>
                <a:spcPct val="0"/>
              </a:spcAft>
            </a:pPr>
            <a:r>
              <a:rPr lang="fi-FI" altLang="fi-FI" sz="2600"/>
              <a:t>kuljetus, </a:t>
            </a:r>
          </a:p>
          <a:p>
            <a:pPr lvl="1" eaLnBrk="1" hangingPunct="1">
              <a:spcBef>
                <a:spcPct val="0"/>
              </a:spcBef>
              <a:spcAft>
                <a:spcPct val="0"/>
              </a:spcAft>
            </a:pPr>
            <a:r>
              <a:rPr lang="fi-FI" altLang="fi-FI" sz="2600"/>
              <a:t>kauttakuljetus, </a:t>
            </a:r>
          </a:p>
          <a:p>
            <a:pPr lvl="1" eaLnBrk="1" hangingPunct="1">
              <a:spcBef>
                <a:spcPct val="0"/>
              </a:spcBef>
              <a:spcAft>
                <a:spcPct val="0"/>
              </a:spcAft>
            </a:pPr>
            <a:r>
              <a:rPr lang="fi-FI" altLang="fi-FI" sz="2600"/>
              <a:t>jakelu, </a:t>
            </a:r>
          </a:p>
          <a:p>
            <a:pPr lvl="1" eaLnBrk="1" hangingPunct="1">
              <a:spcBef>
                <a:spcPct val="0"/>
              </a:spcBef>
              <a:spcAft>
                <a:spcPct val="0"/>
              </a:spcAft>
            </a:pPr>
            <a:r>
              <a:rPr lang="fi-FI" altLang="fi-FI" sz="2600"/>
              <a:t>kauppa, </a:t>
            </a:r>
          </a:p>
          <a:p>
            <a:pPr lvl="1" eaLnBrk="1" hangingPunct="1">
              <a:spcBef>
                <a:spcPct val="0"/>
              </a:spcBef>
              <a:spcAft>
                <a:spcPct val="0"/>
              </a:spcAft>
            </a:pPr>
            <a:r>
              <a:rPr lang="fi-FI" altLang="fi-FI" sz="2600"/>
              <a:t>käsittely, </a:t>
            </a:r>
          </a:p>
          <a:p>
            <a:pPr lvl="1" eaLnBrk="1" hangingPunct="1">
              <a:spcBef>
                <a:spcPct val="0"/>
              </a:spcBef>
              <a:spcAft>
                <a:spcPct val="0"/>
              </a:spcAft>
            </a:pPr>
            <a:r>
              <a:rPr lang="fi-FI" altLang="fi-FI" sz="2600"/>
              <a:t>hallussapito ja </a:t>
            </a:r>
          </a:p>
          <a:p>
            <a:pPr lvl="1" eaLnBrk="1" hangingPunct="1">
              <a:spcBef>
                <a:spcPct val="0"/>
              </a:spcBef>
              <a:spcAft>
                <a:spcPct val="0"/>
              </a:spcAft>
            </a:pPr>
            <a:r>
              <a:rPr lang="fi-FI" altLang="fi-FI" sz="2600"/>
              <a:t>käyttö </a:t>
            </a: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fi-FI" altLang="fi-FI"/>
              <a:t>on kielletty!!!</a:t>
            </a:r>
          </a:p>
        </p:txBody>
      </p:sp>
      <p:pic>
        <p:nvPicPr>
          <p:cNvPr id="16388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0" y="3429000"/>
            <a:ext cx="3111500" cy="311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167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063750" y="0"/>
            <a:ext cx="6554788" cy="1524000"/>
          </a:xfrm>
        </p:spPr>
        <p:txBody>
          <a:bodyPr/>
          <a:lstStyle/>
          <a:p>
            <a:pPr eaLnBrk="1" hangingPunct="1">
              <a:defRPr/>
            </a:pPr>
            <a:r>
              <a:rPr lang="fi-FI" dirty="0" smtClean="0"/>
              <a:t>Huumausainelainsäädäntö Suomessa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>
          <a:xfrm>
            <a:off x="2006600" y="2349500"/>
            <a:ext cx="8193088" cy="3767138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fi-FI" altLang="fi-FI" smtClean="0">
                <a:solidFill>
                  <a:schemeClr val="tx1"/>
                </a:solidFill>
              </a:rPr>
              <a:t>Huumausainepolitiikkaa koordinoi terveys- ja sosiaaliministeriö ja tämän alaisuudessa toimiva FIMEA (finnish medicines agency)</a:t>
            </a:r>
          </a:p>
          <a:p>
            <a:pPr eaLnBrk="1" hangingPunct="1"/>
            <a:r>
              <a:rPr lang="fi-FI" altLang="fi-FI" smtClean="0">
                <a:solidFill>
                  <a:schemeClr val="tx1"/>
                </a:solidFill>
              </a:rPr>
              <a:t>Huumausainelainsäädännön tavoitteena on ehkäistä huumeiden käyttöä ja levittämistä siten, että niistä aiheutuvat fyysiset, psyykkiset ja sosiaaliset haitat jäävät mahdollisimman pieneksi</a:t>
            </a:r>
          </a:p>
          <a:p>
            <a:pPr eaLnBrk="1" hangingPunct="1"/>
            <a:r>
              <a:rPr lang="fi-FI" altLang="fi-FI" smtClean="0">
                <a:solidFill>
                  <a:schemeClr val="tx1"/>
                </a:solidFill>
              </a:rPr>
              <a:t>Politiikkaa toteutetaan:</a:t>
            </a:r>
          </a:p>
          <a:p>
            <a:pPr lvl="1" eaLnBrk="1" hangingPunct="1"/>
            <a:r>
              <a:rPr lang="fi-FI" altLang="fi-FI" smtClean="0">
                <a:solidFill>
                  <a:schemeClr val="tx1"/>
                </a:solidFill>
              </a:rPr>
              <a:t>Saattamalla huumausainelakia rikkoneet rikosoikeudelliseen vastuuseen</a:t>
            </a:r>
          </a:p>
          <a:p>
            <a:pPr lvl="1" eaLnBrk="1" hangingPunct="1"/>
            <a:r>
              <a:rPr lang="fi-FI" altLang="fi-FI" smtClean="0">
                <a:solidFill>
                  <a:schemeClr val="tx1"/>
                </a:solidFill>
              </a:rPr>
              <a:t>Ehkäisemällä huumausaineiden kysyntää ja tarjontaa</a:t>
            </a:r>
          </a:p>
          <a:p>
            <a:pPr lvl="1" eaLnBrk="1" hangingPunct="1"/>
            <a:r>
              <a:rPr lang="fi-FI" altLang="fi-FI" smtClean="0">
                <a:solidFill>
                  <a:schemeClr val="tx1"/>
                </a:solidFill>
              </a:rPr>
              <a:t>Vähentämällä huumausaineiden aiheuttamia haittoja</a:t>
            </a:r>
          </a:p>
          <a:p>
            <a:pPr lvl="1" eaLnBrk="1" hangingPunct="1"/>
            <a:r>
              <a:rPr lang="fi-FI" altLang="fi-FI" smtClean="0">
                <a:solidFill>
                  <a:schemeClr val="tx1"/>
                </a:solidFill>
              </a:rPr>
              <a:t>Edistämällä huumeongelmista kärsivien mahdollisimman varhaista hoitoa</a:t>
            </a:r>
          </a:p>
          <a:p>
            <a:pPr eaLnBrk="1" hangingPunct="1"/>
            <a:endParaRPr lang="fi-FI" altLang="fi-FI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37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74825" y="1"/>
            <a:ext cx="8642350" cy="987425"/>
          </a:xfrm>
        </p:spPr>
        <p:txBody>
          <a:bodyPr/>
          <a:lstStyle/>
          <a:p>
            <a:pPr eaLnBrk="1" hangingPunct="1">
              <a:defRPr/>
            </a:pPr>
            <a:r>
              <a:rPr lang="fi-FI" altLang="fi-FI" sz="4000" dirty="0" smtClean="0"/>
              <a:t>Syömishäiriöiden </a:t>
            </a:r>
            <a:r>
              <a:rPr lang="fi-FI" altLang="fi-FI" sz="4000" dirty="0"/>
              <a:t>vertailua</a:t>
            </a:r>
          </a:p>
        </p:txBody>
      </p:sp>
      <p:graphicFrame>
        <p:nvGraphicFramePr>
          <p:cNvPr id="11267" name="Group 3"/>
          <p:cNvGraphicFramePr>
            <a:graphicFrameLocks noGrp="1"/>
          </p:cNvGraphicFramePr>
          <p:nvPr>
            <p:ph idx="1"/>
          </p:nvPr>
        </p:nvGraphicFramePr>
        <p:xfrm>
          <a:off x="1703389" y="1484314"/>
          <a:ext cx="8785225" cy="4886341"/>
        </p:xfrm>
        <a:graphic>
          <a:graphicData uri="http://schemas.openxmlformats.org/drawingml/2006/table">
            <a:tbl>
              <a:tblPr/>
              <a:tblGrid>
                <a:gridCol w="1223962"/>
                <a:gridCol w="1873250"/>
                <a:gridCol w="1943100"/>
                <a:gridCol w="1873250"/>
                <a:gridCol w="1871663"/>
              </a:tblGrid>
              <a:tr h="415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fi-FI" alt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795" marB="467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Anoreksia</a:t>
                      </a:r>
                    </a:p>
                  </a:txBody>
                  <a:tcPr marL="90000" marR="90000" marT="46795" marB="467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Bulimia</a:t>
                      </a:r>
                    </a:p>
                  </a:txBody>
                  <a:tcPr marL="90000" marR="90000" marT="46795" marB="467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Ahmintahäiriö</a:t>
                      </a:r>
                    </a:p>
                  </a:txBody>
                  <a:tcPr marL="90000" marR="90000" marT="46795" marB="467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Ortoreksia</a:t>
                      </a:r>
                    </a:p>
                  </a:txBody>
                  <a:tcPr marL="90000" marR="90000" marT="46795" marB="467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11682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Kuvaus</a:t>
                      </a:r>
                    </a:p>
                  </a:txBody>
                  <a:tcPr marL="90000" marR="90000" marT="46795" marB="467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fi-FI" alt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795" marB="467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fi-FI" alt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795" marB="467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fi-FI" alt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795" marB="467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fi-FI" alt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795" marB="467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629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Paino/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lihavuus</a:t>
                      </a:r>
                    </a:p>
                  </a:txBody>
                  <a:tcPr marL="90000" marR="90000" marT="46795" marB="467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fi-FI" alt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795" marB="467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fi-FI" alt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795" marB="467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fi-FI" alt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795" marB="467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fi-FI" alt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795" marB="467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444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Seuraukset</a:t>
                      </a:r>
                    </a:p>
                  </a:txBody>
                  <a:tcPr marL="90000" marR="90000" marT="46795" marB="467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fi-FI" alt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795" marB="467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fi-FI" alt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795" marB="467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fi-FI" alt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795" marB="467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fi-FI" alt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795" marB="467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17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Yleisyys</a:t>
                      </a:r>
                    </a:p>
                  </a:txBody>
                  <a:tcPr marL="90000" marR="90000" marT="46795" marB="467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fi-FI" alt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795" marB="467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fi-FI" alt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795" marB="467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fi-FI" alt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795" marB="467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fi-FI" alt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795" marB="467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629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Hoito-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motivaatio</a:t>
                      </a:r>
                    </a:p>
                  </a:txBody>
                  <a:tcPr marL="90000" marR="90000" marT="46795" marB="467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fi-FI" alt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795" marB="467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fi-FI" alt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795" marB="467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fi-FI" alt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795" marB="467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fi-FI" alt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795" marB="467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1311" name="Text Box 47"/>
          <p:cNvSpPr txBox="1">
            <a:spLocks noChangeArrowheads="1"/>
          </p:cNvSpPr>
          <p:nvPr/>
        </p:nvSpPr>
        <p:spPr bwMode="auto">
          <a:xfrm>
            <a:off x="2927350" y="1916114"/>
            <a:ext cx="194468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/>
              <a:t>Laihduttaminen kaikin keinoin.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/>
              <a:t>Moni tyhjentää mahansa oksentamalla.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/>
              <a:t>Syödään säännöllisesti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1200"/>
              <a:t>hyvin vähän.</a:t>
            </a:r>
          </a:p>
        </p:txBody>
      </p:sp>
      <p:sp>
        <p:nvSpPr>
          <p:cNvPr id="11312" name="Text Box 48"/>
          <p:cNvSpPr txBox="1">
            <a:spLocks noChangeArrowheads="1"/>
          </p:cNvSpPr>
          <p:nvPr/>
        </p:nvSpPr>
        <p:spPr bwMode="auto">
          <a:xfrm>
            <a:off x="4872039" y="1916114"/>
            <a:ext cx="1944687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/>
              <a:t>Säännöll. suurten ruokamäärien ahmimista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/>
              <a:t>Tästä seuraa yleensä tyhjentämistä oksentamalla tms.</a:t>
            </a:r>
          </a:p>
        </p:txBody>
      </p:sp>
      <p:sp>
        <p:nvSpPr>
          <p:cNvPr id="11313" name="Text Box 49"/>
          <p:cNvSpPr txBox="1">
            <a:spLocks noChangeArrowheads="1"/>
          </p:cNvSpPr>
          <p:nvPr/>
        </p:nvSpPr>
        <p:spPr bwMode="auto">
          <a:xfrm>
            <a:off x="6816725" y="1916114"/>
            <a:ext cx="19446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/>
              <a:t>Säännöll. suurten ruokamäärien ahmimista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/>
              <a:t>Ei yleensä ahmimista seuraavaa tyhjentämistä</a:t>
            </a:r>
          </a:p>
        </p:txBody>
      </p:sp>
      <p:sp>
        <p:nvSpPr>
          <p:cNvPr id="11314" name="Text Box 50"/>
          <p:cNvSpPr txBox="1">
            <a:spLocks noChangeArrowheads="1"/>
          </p:cNvSpPr>
          <p:nvPr/>
        </p:nvSpPr>
        <p:spPr bwMode="auto">
          <a:xfrm>
            <a:off x="8723314" y="1916114"/>
            <a:ext cx="194468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/>
              <a:t>Pakkomielteinen terveellisen ruoan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1200"/>
              <a:t>syönti</a:t>
            </a:r>
          </a:p>
        </p:txBody>
      </p:sp>
      <p:sp>
        <p:nvSpPr>
          <p:cNvPr id="11315" name="Text Box 51"/>
          <p:cNvSpPr txBox="1">
            <a:spLocks noChangeArrowheads="1"/>
          </p:cNvSpPr>
          <p:nvPr/>
        </p:nvSpPr>
        <p:spPr bwMode="auto">
          <a:xfrm>
            <a:off x="2927350" y="3068638"/>
            <a:ext cx="1944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/>
              <a:t>Huomattavan alipainoinen</a:t>
            </a:r>
          </a:p>
        </p:txBody>
      </p:sp>
      <p:sp>
        <p:nvSpPr>
          <p:cNvPr id="11316" name="Text Box 52"/>
          <p:cNvSpPr txBox="1">
            <a:spLocks noChangeArrowheads="1"/>
          </p:cNvSpPr>
          <p:nvPr/>
        </p:nvSpPr>
        <p:spPr bwMode="auto">
          <a:xfrm>
            <a:off x="4800600" y="3068639"/>
            <a:ext cx="19446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/>
              <a:t>Usein normaalipainoinen</a:t>
            </a:r>
          </a:p>
        </p:txBody>
      </p:sp>
      <p:sp>
        <p:nvSpPr>
          <p:cNvPr id="11317" name="Text Box 53"/>
          <p:cNvSpPr txBox="1">
            <a:spLocks noChangeArrowheads="1"/>
          </p:cNvSpPr>
          <p:nvPr/>
        </p:nvSpPr>
        <p:spPr bwMode="auto">
          <a:xfrm>
            <a:off x="6743700" y="3068639"/>
            <a:ext cx="19446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/>
              <a:t>Usein lihava</a:t>
            </a:r>
          </a:p>
        </p:txBody>
      </p:sp>
      <p:sp>
        <p:nvSpPr>
          <p:cNvPr id="11318" name="Text Box 54"/>
          <p:cNvSpPr txBox="1">
            <a:spLocks noChangeArrowheads="1"/>
          </p:cNvSpPr>
          <p:nvPr/>
        </p:nvSpPr>
        <p:spPr bwMode="auto">
          <a:xfrm>
            <a:off x="8616950" y="3068638"/>
            <a:ext cx="1944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/>
              <a:t>Normaalipainoinen tai hieman alipainoinen </a:t>
            </a:r>
          </a:p>
        </p:txBody>
      </p:sp>
      <p:sp>
        <p:nvSpPr>
          <p:cNvPr id="11319" name="Text Box 55"/>
          <p:cNvSpPr txBox="1">
            <a:spLocks noChangeArrowheads="1"/>
          </p:cNvSpPr>
          <p:nvPr/>
        </p:nvSpPr>
        <p:spPr bwMode="auto">
          <a:xfrm>
            <a:off x="2927350" y="3644900"/>
            <a:ext cx="1944688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/>
              <a:t>Lihasten menetys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/>
              <a:t>Vastustuskyky heikkenee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/>
              <a:t>Elektrolyyttien epätasa-paino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/>
              <a:t>Sydämen rytmihäiriöt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/>
              <a:t>Kuukautishäiriöt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/>
              <a:t>Osteoporoosi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/>
              <a:t>Masennus, ahdistuneisuus</a:t>
            </a:r>
          </a:p>
        </p:txBody>
      </p:sp>
      <p:sp>
        <p:nvSpPr>
          <p:cNvPr id="11320" name="Text Box 56"/>
          <p:cNvSpPr txBox="1">
            <a:spLocks noChangeArrowheads="1"/>
          </p:cNvSpPr>
          <p:nvPr/>
        </p:nvSpPr>
        <p:spPr bwMode="auto">
          <a:xfrm>
            <a:off x="4800600" y="3644901"/>
            <a:ext cx="194468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/>
              <a:t>Hammasvauriot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/>
              <a:t>Elektrolyyttien epätasapaino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/>
              <a:t>Sydämen rytmihäiriöt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/>
              <a:t>Ummetus, vatsavaivat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/>
              <a:t>Masennus, ahdistuneisuus</a:t>
            </a:r>
          </a:p>
        </p:txBody>
      </p:sp>
      <p:sp>
        <p:nvSpPr>
          <p:cNvPr id="11321" name="Text Box 57"/>
          <p:cNvSpPr txBox="1">
            <a:spLocks noChangeArrowheads="1"/>
          </p:cNvSpPr>
          <p:nvPr/>
        </p:nvSpPr>
        <p:spPr bwMode="auto">
          <a:xfrm>
            <a:off x="6743700" y="3644901"/>
            <a:ext cx="194468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/>
              <a:t>Lihavuuteen liittyvät terveysongelmat: 2T diabetes, SV-sairaudet, rintasyöpä, paksusuolensyöpä, jne.</a:t>
            </a:r>
          </a:p>
        </p:txBody>
      </p:sp>
      <p:sp>
        <p:nvSpPr>
          <p:cNvPr id="11322" name="Text Box 58"/>
          <p:cNvSpPr txBox="1">
            <a:spLocks noChangeArrowheads="1"/>
          </p:cNvSpPr>
          <p:nvPr/>
        </p:nvSpPr>
        <p:spPr bwMode="auto">
          <a:xfrm>
            <a:off x="8616950" y="3644901"/>
            <a:ext cx="194468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/>
              <a:t>Joskus yksipuolisesta ruoasta johtuvat (esim. anemia)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/>
              <a:t>Voi kehittyä vakavaksi syömishäiriöksi esim. anoreksiaksi</a:t>
            </a:r>
          </a:p>
        </p:txBody>
      </p:sp>
      <p:sp>
        <p:nvSpPr>
          <p:cNvPr id="11323" name="Text Box 59"/>
          <p:cNvSpPr txBox="1">
            <a:spLocks noChangeArrowheads="1"/>
          </p:cNvSpPr>
          <p:nvPr/>
        </p:nvSpPr>
        <p:spPr bwMode="auto">
          <a:xfrm>
            <a:off x="2927350" y="5373689"/>
            <a:ext cx="19446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/>
              <a:t>1-2% nuorista naisista</a:t>
            </a:r>
          </a:p>
        </p:txBody>
      </p:sp>
      <p:sp>
        <p:nvSpPr>
          <p:cNvPr id="11324" name="Text Box 60"/>
          <p:cNvSpPr txBox="1">
            <a:spLocks noChangeArrowheads="1"/>
          </p:cNvSpPr>
          <p:nvPr/>
        </p:nvSpPr>
        <p:spPr bwMode="auto">
          <a:xfrm>
            <a:off x="4800600" y="5373689"/>
            <a:ext cx="19446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/>
              <a:t>2-3% nuorista naisista</a:t>
            </a:r>
          </a:p>
        </p:txBody>
      </p:sp>
      <p:sp>
        <p:nvSpPr>
          <p:cNvPr id="11325" name="Text Box 61"/>
          <p:cNvSpPr txBox="1">
            <a:spLocks noChangeArrowheads="1"/>
          </p:cNvSpPr>
          <p:nvPr/>
        </p:nvSpPr>
        <p:spPr bwMode="auto">
          <a:xfrm>
            <a:off x="6743700" y="5373688"/>
            <a:ext cx="1944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/>
              <a:t>Alle 5% väestöstä, mutta n. 20% lihavista</a:t>
            </a:r>
          </a:p>
        </p:txBody>
      </p:sp>
      <p:sp>
        <p:nvSpPr>
          <p:cNvPr id="11326" name="Text Box 62"/>
          <p:cNvSpPr txBox="1">
            <a:spLocks noChangeArrowheads="1"/>
          </p:cNvSpPr>
          <p:nvPr/>
        </p:nvSpPr>
        <p:spPr bwMode="auto">
          <a:xfrm>
            <a:off x="8616950" y="5373689"/>
            <a:ext cx="19446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/>
              <a:t>Ei tarkkaa tietoa</a:t>
            </a:r>
          </a:p>
        </p:txBody>
      </p:sp>
      <p:sp>
        <p:nvSpPr>
          <p:cNvPr id="11327" name="Text Box 63"/>
          <p:cNvSpPr txBox="1">
            <a:spLocks noChangeArrowheads="1"/>
          </p:cNvSpPr>
          <p:nvPr/>
        </p:nvSpPr>
        <p:spPr bwMode="auto">
          <a:xfrm>
            <a:off x="2927350" y="5805489"/>
            <a:ext cx="19446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/>
              <a:t>Huono</a:t>
            </a:r>
          </a:p>
        </p:txBody>
      </p:sp>
      <p:sp>
        <p:nvSpPr>
          <p:cNvPr id="11328" name="Text Box 64"/>
          <p:cNvSpPr txBox="1">
            <a:spLocks noChangeArrowheads="1"/>
          </p:cNvSpPr>
          <p:nvPr/>
        </p:nvSpPr>
        <p:spPr bwMode="auto">
          <a:xfrm>
            <a:off x="4800600" y="5805489"/>
            <a:ext cx="19446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/>
              <a:t>Yleensä hyvä</a:t>
            </a:r>
          </a:p>
        </p:txBody>
      </p:sp>
      <p:sp>
        <p:nvSpPr>
          <p:cNvPr id="11329" name="Text Box 65"/>
          <p:cNvSpPr txBox="1">
            <a:spLocks noChangeArrowheads="1"/>
          </p:cNvSpPr>
          <p:nvPr/>
        </p:nvSpPr>
        <p:spPr bwMode="auto">
          <a:xfrm>
            <a:off x="6743700" y="5805489"/>
            <a:ext cx="19446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/>
              <a:t>Yleensä hyvä</a:t>
            </a:r>
          </a:p>
        </p:txBody>
      </p:sp>
      <p:sp>
        <p:nvSpPr>
          <p:cNvPr id="11330" name="Text Box 66"/>
          <p:cNvSpPr txBox="1">
            <a:spLocks noChangeArrowheads="1"/>
          </p:cNvSpPr>
          <p:nvPr/>
        </p:nvSpPr>
        <p:spPr bwMode="auto">
          <a:xfrm>
            <a:off x="8616950" y="5805489"/>
            <a:ext cx="19446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/>
              <a:t>Ei tarkkaa tietoa</a:t>
            </a:r>
          </a:p>
        </p:txBody>
      </p:sp>
    </p:spTree>
    <p:extLst>
      <p:ext uri="{BB962C8B-B14F-4D97-AF65-F5344CB8AC3E}">
        <p14:creationId xmlns:p14="http://schemas.microsoft.com/office/powerpoint/2010/main" val="297154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1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1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11" grpId="0"/>
      <p:bldP spid="11313" grpId="0"/>
      <p:bldP spid="11314" grpId="0"/>
      <p:bldP spid="11315" grpId="0"/>
      <p:bldP spid="11316" grpId="0"/>
      <p:bldP spid="11317" grpId="0"/>
      <p:bldP spid="11319" grpId="0"/>
      <p:bldP spid="11320" grpId="0"/>
      <p:bldP spid="11322" grpId="0"/>
      <p:bldP spid="11323" grpId="0"/>
      <p:bldP spid="11324" grpId="0"/>
      <p:bldP spid="11327" grpId="0"/>
      <p:bldP spid="113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8" descr="tupakointi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lum bright="6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700214"/>
            <a:ext cx="9144000" cy="51577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0"/>
            <a:ext cx="8229600" cy="966788"/>
          </a:xfrm>
        </p:spPr>
        <p:txBody>
          <a:bodyPr/>
          <a:lstStyle/>
          <a:p>
            <a:pPr eaLnBrk="1" hangingPunct="1">
              <a:defRPr/>
            </a:pPr>
            <a:r>
              <a:rPr lang="fi-FI" altLang="fi-FI" smtClean="0"/>
              <a:t>Tupakan myrkyt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888163" y="2565401"/>
            <a:ext cx="3529012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fi-FI" altLang="fi-FI" sz="14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</a:rPr>
              <a:t>Nikotiini:</a:t>
            </a:r>
            <a:r>
              <a:rPr lang="fi-FI" altLang="fi-FI" sz="1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</a:rPr>
              <a:t> aiheuttaa voimakasta riippuvuutta; supistaa verisuonia sekä aiheuttaa adrenaliinin ja noradrenaliinin eritystä, mikä nostaa sykettä ja verenpainetta ja rasittaa sydäntä; heikentää pintaverenkiertoa; aiheuttaa valtimoiden ahtautumista, kovettumista ja jäykistymistä; aiheuttaa päänsärkyä ja väsymystä keskittymisvaikeuksia; heikentää tarkkuutta vaativia toimintoja, laskee fyysistä suorituskykyä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782888" y="2438400"/>
            <a:ext cx="309721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1400" b="1">
                <a:latin typeface="Arial" panose="020B0604020202020204" pitchFamily="34" charset="0"/>
              </a:rPr>
              <a:t>60 karsinogeenista yhdistettä:</a:t>
            </a:r>
            <a:r>
              <a:rPr lang="fi-FI" altLang="fi-FI" sz="1400">
                <a:latin typeface="Arial" panose="020B0604020202020204" pitchFamily="34" charset="0"/>
              </a:rPr>
              <a:t> terva, bentsoapyreeni, nitrosoamiini, formaldehydi ja muita hiilivetyjä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776413" y="1692275"/>
            <a:ext cx="295275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1400" b="1">
                <a:latin typeface="Arial" panose="020B0604020202020204" pitchFamily="34" charset="0"/>
              </a:rPr>
              <a:t>4000 erilaista kemikaalia:</a:t>
            </a:r>
            <a:r>
              <a:rPr lang="fi-FI" altLang="fi-FI" sz="1400">
                <a:latin typeface="Arial" panose="020B0604020202020204" pitchFamily="34" charset="0"/>
              </a:rPr>
              <a:t> mm. elohopea, kromi, syanidi, tolueeni, DDT, radioaktiivinen polonium-210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774826" y="3141663"/>
            <a:ext cx="288131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1400" b="1">
                <a:latin typeface="Arial" panose="020B0604020202020204" pitchFamily="34" charset="0"/>
              </a:rPr>
              <a:t>Häkä:</a:t>
            </a:r>
            <a:r>
              <a:rPr lang="fi-FI" altLang="fi-FI" sz="1400">
                <a:latin typeface="Arial" panose="020B0604020202020204" pitchFamily="34" charset="0"/>
              </a:rPr>
              <a:t> heikentää hapenkuljetusta, häkä sitoutuu punasoluun happea tehokkaammin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2782888" y="3800475"/>
            <a:ext cx="3529012" cy="2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1400" b="1">
                <a:latin typeface="Arial" panose="020B0604020202020204" pitchFamily="34" charset="0"/>
              </a:rPr>
              <a:t>Terva:</a:t>
            </a:r>
            <a:r>
              <a:rPr lang="fi-FI" altLang="fi-FI" sz="1400">
                <a:latin typeface="Arial" panose="020B0604020202020204" pitchFamily="34" charset="0"/>
              </a:rPr>
              <a:t> tuhoaa keuhkoputkien värekarvat (suojaavat hengitysteitä ilman epäpuhtauksilta), aiheuttaa kroonista keuhkoputkentulehdusta, lisää yskimistä ja limaneritystä, heikentää keuhkokudoksen kimmoisuutta ja ahtauttaa keuhkoputkia, lisää keuhkoputkien seinämien pahanlaatuisia solumuutoksia, aiheuttaa keuhkosyöpää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6743700" y="5761039"/>
            <a:ext cx="3924300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fi-FI" altLang="fi-FI" sz="14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</a:rPr>
              <a:t>KAT = COPD = keuhkoahtaumatauti:</a:t>
            </a:r>
          </a:p>
          <a:p>
            <a:pPr eaLnBrk="1" hangingPunct="1">
              <a:defRPr/>
            </a:pPr>
            <a:r>
              <a:rPr lang="fi-FI" altLang="fi-FI" sz="1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</a:rPr>
              <a:t>keuhkoputket ahtautuneet pysyvästi, tuhoaa keuhkokudosta, vaikeuttaa hapen saantia, lisää liman eritystä ja yskimistä, hidas tukehtuminen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1774825" y="5821364"/>
            <a:ext cx="4249738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1400" b="1">
                <a:latin typeface="Arial" panose="020B0604020202020204" pitchFamily="34" charset="0"/>
              </a:rPr>
              <a:t>Syöpä:</a:t>
            </a:r>
            <a:r>
              <a:rPr lang="fi-FI" altLang="fi-FI" sz="1400">
                <a:latin typeface="Arial" panose="020B0604020202020204" pitchFamily="34" charset="0"/>
              </a:rPr>
              <a:t> keuhkosyöpä, suuontelon syöpä, kurkunpään syöpä, ruokatorvisyöpä, mahalaukun syöpä, haimasyöpä, kohdunkaulan syöpä, virtsarakkosyöpä, munuaissyöpä, maksasyöpä</a:t>
            </a:r>
          </a:p>
        </p:txBody>
      </p:sp>
      <p:sp>
        <p:nvSpPr>
          <p:cNvPr id="5131" name="Text Box 13"/>
          <p:cNvSpPr txBox="1">
            <a:spLocks noChangeArrowheads="1"/>
          </p:cNvSpPr>
          <p:nvPr/>
        </p:nvSpPr>
        <p:spPr bwMode="auto">
          <a:xfrm>
            <a:off x="1774825" y="908050"/>
            <a:ext cx="86423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1600" b="1">
                <a:solidFill>
                  <a:srgbClr val="FF0000"/>
                </a:solidFill>
                <a:latin typeface="Arial" panose="020B0604020202020204" pitchFamily="34" charset="0"/>
              </a:rPr>
              <a:t>Teollisuusmaissa joka viides kuolema aiheutuu tupakoinnista. Joka vuosi 5000-6000 suomalaista kuolee tupakoinnista aiheutuneisiin sairauksiin. Puolet tupakoitsijoista kuolee ennenaikaisesti.</a:t>
            </a:r>
          </a:p>
        </p:txBody>
      </p:sp>
    </p:spTree>
    <p:extLst>
      <p:ext uri="{BB962C8B-B14F-4D97-AF65-F5344CB8AC3E}">
        <p14:creationId xmlns:p14="http://schemas.microsoft.com/office/powerpoint/2010/main" val="116702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  <p:bldP spid="4102" grpId="0"/>
      <p:bldP spid="4105" grpId="0"/>
      <p:bldP spid="4106" grpId="0"/>
      <p:bldP spid="4107" grpId="0"/>
      <p:bldP spid="410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7" descr="20141127_18524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DFF"/>
              </a:clrFrom>
              <a:clrTo>
                <a:srgbClr val="FFFD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52975" y="1268414"/>
            <a:ext cx="2755900" cy="5400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016125" y="-87313"/>
            <a:ext cx="8229600" cy="1182688"/>
          </a:xfrm>
        </p:spPr>
        <p:txBody>
          <a:bodyPr/>
          <a:lstStyle/>
          <a:p>
            <a:pPr eaLnBrk="1" hangingPunct="1">
              <a:defRPr/>
            </a:pPr>
            <a:r>
              <a:rPr lang="fi-FI" altLang="fi-FI" sz="4000" dirty="0"/>
              <a:t>Tupakoinnin vaikutukset elimistöön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159375" y="822325"/>
            <a:ext cx="12969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fi-FI" altLang="fi-FI" sz="1400">
                <a:latin typeface="Arial" panose="020B0604020202020204" pitchFamily="34" charset="0"/>
              </a:rPr>
              <a:t>riippuvuus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fi-FI" altLang="fi-FI" sz="1400">
                <a:latin typeface="Arial" panose="020B0604020202020204" pitchFamily="34" charset="0"/>
              </a:rPr>
              <a:t>aivohalvaus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279650" y="1700213"/>
            <a:ext cx="30241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fi-FI" altLang="fi-FI" sz="1400">
                <a:latin typeface="Arial" panose="020B0604020202020204" pitchFamily="34" charset="0"/>
              </a:rPr>
              <a:t>Ihon ennenaikainen vanheneminen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711451" y="2276475"/>
            <a:ext cx="288131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fi-FI" altLang="fi-FI" sz="1400">
                <a:latin typeface="Arial" panose="020B0604020202020204" pitchFamily="34" charset="0"/>
              </a:rPr>
              <a:t>krooninen keuhkoputkentulehdus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fi-FI" altLang="fi-FI" sz="1400">
                <a:latin typeface="Arial" panose="020B0604020202020204" pitchFamily="34" charset="0"/>
              </a:rPr>
              <a:t>keuhkoahtaumatauti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fi-FI" altLang="fi-FI" sz="1400">
                <a:latin typeface="Arial" panose="020B0604020202020204" pitchFamily="34" charset="0"/>
              </a:rPr>
              <a:t>keuhkosyöpä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3719514" y="2997200"/>
            <a:ext cx="19446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fi-FI" altLang="fi-FI" sz="1400">
                <a:latin typeface="Arial" panose="020B0604020202020204" pitchFamily="34" charset="0"/>
              </a:rPr>
              <a:t>kohonnut verenpaine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008439" y="3429000"/>
            <a:ext cx="12969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fi-FI" altLang="fi-FI" sz="1400">
                <a:latin typeface="Arial" panose="020B0604020202020204" pitchFamily="34" charset="0"/>
              </a:rPr>
              <a:t>maksasyöpä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3287713" y="3860800"/>
            <a:ext cx="1655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fi-FI" altLang="fi-FI" sz="1400">
                <a:latin typeface="Arial" panose="020B0604020202020204" pitchFamily="34" charset="0"/>
              </a:rPr>
              <a:t>haiman sairaudet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863975" y="4365625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fi-FI" altLang="fi-FI" sz="1400">
                <a:latin typeface="Arial" panose="020B0604020202020204" pitchFamily="34" charset="0"/>
              </a:rPr>
              <a:t>osteoporoosi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3000376" y="6092825"/>
            <a:ext cx="23034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fi-FI" altLang="fi-FI" sz="1400">
                <a:latin typeface="Arial" panose="020B0604020202020204" pitchFamily="34" charset="0"/>
              </a:rPr>
              <a:t>ääreisverenkierron häiriöt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fi-FI" altLang="fi-FI" sz="1400">
                <a:latin typeface="Arial" panose="020B0604020202020204" pitchFamily="34" charset="0"/>
              </a:rPr>
              <a:t>kuoliot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6816726" y="5949950"/>
            <a:ext cx="22320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fi-FI" altLang="fi-FI" sz="1400">
                <a:latin typeface="Arial" panose="020B0604020202020204" pitchFamily="34" charset="0"/>
              </a:rPr>
              <a:t>vastustuskyky heikkenee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6816726" y="1557338"/>
            <a:ext cx="2232025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fi-FI" altLang="fi-FI" sz="1300">
                <a:latin typeface="Arial" panose="020B0604020202020204" pitchFamily="34" charset="0"/>
              </a:rPr>
              <a:t>hajuaistin heikentyminen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6816725" y="1916114"/>
            <a:ext cx="295275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fi-FI" altLang="fi-FI" sz="1300">
                <a:latin typeface="Arial" panose="020B0604020202020204" pitchFamily="34" charset="0"/>
              </a:rPr>
              <a:t>hammasterveyden heikentyminen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fi-FI" altLang="fi-FI" sz="1300">
                <a:latin typeface="Arial" panose="020B0604020202020204" pitchFamily="34" charset="0"/>
              </a:rPr>
              <a:t>makuaistin huonontuminen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fi-FI" altLang="fi-FI" sz="1300">
                <a:latin typeface="Arial" panose="020B0604020202020204" pitchFamily="34" charset="0"/>
              </a:rPr>
              <a:t>pahanhajuinen hengitys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fi-FI" altLang="fi-FI" sz="1300">
                <a:latin typeface="Arial" panose="020B0604020202020204" pitchFamily="34" charset="0"/>
              </a:rPr>
              <a:t>suun ja kurkun alueen syövät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6816725" y="2781301"/>
            <a:ext cx="1728788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fi-FI" altLang="fi-FI" sz="1300">
                <a:latin typeface="Arial" panose="020B0604020202020204" pitchFamily="34" charset="0"/>
              </a:rPr>
              <a:t>ruokatorven syöpä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6816726" y="3068638"/>
            <a:ext cx="15843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fi-FI" altLang="fi-FI" sz="1300">
                <a:latin typeface="Arial" panose="020B0604020202020204" pitchFamily="34" charset="0"/>
              </a:rPr>
              <a:t>sepelvaltimotauti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fi-FI" altLang="fi-FI" sz="1300">
                <a:latin typeface="Arial" panose="020B0604020202020204" pitchFamily="34" charset="0"/>
              </a:rPr>
              <a:t>sydänkohtaus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6816725" y="3573463"/>
            <a:ext cx="1657350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fi-FI" altLang="fi-FI" sz="1300">
                <a:latin typeface="Arial" panose="020B0604020202020204" pitchFamily="34" charset="0"/>
              </a:rPr>
              <a:t>virtsarakon syöpä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6816726" y="3789363"/>
            <a:ext cx="28797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fi-FI" altLang="fi-FI" sz="1400">
                <a:latin typeface="Arial" panose="020B0604020202020204" pitchFamily="34" charset="0"/>
              </a:rPr>
              <a:t>hedelmällisyyden heikkeneminen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fi-FI" altLang="fi-FI" sz="1400">
                <a:latin typeface="Arial" panose="020B0604020202020204" pitchFamily="34" charset="0"/>
              </a:rPr>
              <a:t>kuukautishäiriöt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6816725" y="4292601"/>
            <a:ext cx="1943100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fi-FI" altLang="fi-FI" sz="1300">
                <a:latin typeface="Arial" panose="020B0604020202020204" pitchFamily="34" charset="0"/>
              </a:rPr>
              <a:t>kohdunkaulan syöpä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6816726" y="4581525"/>
            <a:ext cx="12239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fi-FI" altLang="fi-FI" sz="1400">
                <a:latin typeface="Arial" panose="020B0604020202020204" pitchFamily="34" charset="0"/>
              </a:rPr>
              <a:t>impotenssi</a:t>
            </a: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6816726" y="5229225"/>
            <a:ext cx="23034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fi-FI" altLang="fi-FI" sz="1400">
                <a:latin typeface="Arial" panose="020B0604020202020204" pitchFamily="34" charset="0"/>
              </a:rPr>
              <a:t>haavojen ja arpikudosten paraneminen hidastuu</a:t>
            </a:r>
          </a:p>
        </p:txBody>
      </p:sp>
    </p:spTree>
    <p:extLst>
      <p:ext uri="{BB962C8B-B14F-4D97-AF65-F5344CB8AC3E}">
        <p14:creationId xmlns:p14="http://schemas.microsoft.com/office/powerpoint/2010/main" val="280588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  <p:bldP spid="3081" grpId="0"/>
      <p:bldP spid="3082" grpId="0"/>
      <p:bldP spid="3083" grpId="0"/>
      <p:bldP spid="3084" grpId="0"/>
      <p:bldP spid="3085" grpId="0"/>
      <p:bldP spid="3086" grpId="0"/>
      <p:bldP spid="3087" grpId="0"/>
      <p:bldP spid="3089" grpId="0"/>
      <p:bldP spid="3090" grpId="0"/>
      <p:bldP spid="3091" grpId="0"/>
      <p:bldP spid="3092" grpId="0"/>
      <p:bldP spid="3093" grpId="0"/>
      <p:bldP spid="3094" grpId="0"/>
      <p:bldP spid="3095" grpId="0"/>
      <p:bldP spid="3096" grpId="0"/>
      <p:bldP spid="3097" grpId="0"/>
      <p:bldP spid="3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4445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fi-FI" altLang="fi-FI" smtClean="0"/>
              <a:t>Tupakkalain kehitys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774826" y="4076700"/>
            <a:ext cx="1152525" cy="9525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i-FI" altLang="fi-FI" sz="1400"/>
              <a:t>Eduskunta hyväksyi tupakkalain 1976.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774825" y="5373689"/>
            <a:ext cx="2376488" cy="95408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i-FI" altLang="fi-FI" sz="1400">
                <a:solidFill>
                  <a:srgbClr val="FF0000"/>
                </a:solidFill>
              </a:rPr>
              <a:t>Tupakointi kiellettiin 1977 yleisissä tiloissa ja julkisissa kulkuneuvoissa. Tupakkamainonta kiellettiin</a:t>
            </a:r>
            <a:r>
              <a:rPr lang="fi-FI" altLang="fi-FI" sz="1400"/>
              <a:t>.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440239" y="4076700"/>
            <a:ext cx="1584325" cy="9525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i-FI" altLang="fi-FI" sz="1400">
                <a:solidFill>
                  <a:srgbClr val="FF0000"/>
                </a:solidFill>
              </a:rPr>
              <a:t>Nuuskan myynti kiellettiin </a:t>
            </a:r>
            <a:r>
              <a:rPr lang="fi-FI" altLang="fi-FI" sz="1400"/>
              <a:t>Suomen liittyessä EU:n jäseneksi 1995.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440239" y="5589588"/>
            <a:ext cx="2376487" cy="9525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i-FI" altLang="fi-FI" sz="1400"/>
              <a:t>Ravintolatupakointia rajoitettiin ja tupakansavu luokiteltiin syöpävaaralliseksi.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7032626" y="3716339"/>
            <a:ext cx="1222375" cy="116522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i-FI" altLang="fi-FI" sz="1400">
                <a:solidFill>
                  <a:srgbClr val="FF0000"/>
                </a:solidFill>
              </a:rPr>
              <a:t>Ravintola-tupakointi kiellettiin sisätiloissa 2007.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7032625" y="4941889"/>
            <a:ext cx="3384550" cy="159067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1400">
                <a:solidFill>
                  <a:srgbClr val="FF0000"/>
                </a:solidFill>
              </a:rPr>
              <a:t>Suomi on 1. maailmassa, jonka tupakkalain tavoitteena on tupakoinnin loppuminen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fi-FI" altLang="fi-FI" sz="1400">
                <a:solidFill>
                  <a:srgbClr val="FF0000"/>
                </a:solidFill>
              </a:rPr>
              <a:t>yhdenkin savukkeen välittäminen alle 18-vuotiaalle on rikos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fi-FI" altLang="fi-FI" sz="1400">
                <a:solidFill>
                  <a:srgbClr val="FF0000"/>
                </a:solidFill>
              </a:rPr>
              <a:t>nuuskan tilaaminen internetin kautta kiellettiin.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640013" y="1989139"/>
            <a:ext cx="3384550" cy="95408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i-FI" altLang="fi-FI" sz="1400">
                <a:solidFill>
                  <a:srgbClr val="FF0000"/>
                </a:solidFill>
              </a:rPr>
              <a:t>Tupakkalain uudistus 1995: tupakoinnin rajoittaminen työpaikoilla alkoi. Tupakoinnin alaikäraja 18-vuoteen, myynti alle 18-vuotiaille kiellettiin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648075" y="1341438"/>
            <a:ext cx="3455988" cy="5270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i-FI" altLang="fi-FI" sz="1400"/>
              <a:t>Varoitusmerkinnät tupakka-askeihin 2002.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7248526" y="1341438"/>
            <a:ext cx="1008063" cy="13779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i-FI" altLang="fi-FI" sz="1400"/>
              <a:t>Tupakan myynti edellyttää lupaa 2009 alkaen.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8688388" y="1557339"/>
            <a:ext cx="1655762" cy="116522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i-FI" altLang="fi-FI" sz="1400">
                <a:solidFill>
                  <a:srgbClr val="FF0000"/>
                </a:solidFill>
              </a:rPr>
              <a:t>Tupakkatuotteet eivät saa olla myymälöissä esillä vuodesta 2012 alkaen.</a:t>
            </a:r>
          </a:p>
        </p:txBody>
      </p:sp>
      <p:sp>
        <p:nvSpPr>
          <p:cNvPr id="2" name="Line 15"/>
          <p:cNvSpPr>
            <a:spLocks noChangeShapeType="1"/>
          </p:cNvSpPr>
          <p:nvPr/>
        </p:nvSpPr>
        <p:spPr bwMode="auto">
          <a:xfrm>
            <a:off x="1774825" y="3429000"/>
            <a:ext cx="8642350" cy="0"/>
          </a:xfrm>
          <a:prstGeom prst="line">
            <a:avLst/>
          </a:prstGeom>
          <a:noFill/>
          <a:ln w="254000">
            <a:solidFill>
              <a:srgbClr val="99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7182" name="Line 16"/>
          <p:cNvSpPr>
            <a:spLocks noChangeShapeType="1"/>
          </p:cNvSpPr>
          <p:nvPr/>
        </p:nvSpPr>
        <p:spPr bwMode="auto">
          <a:xfrm>
            <a:off x="8401050" y="3284539"/>
            <a:ext cx="0" cy="2889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7183" name="Line 17"/>
          <p:cNvSpPr>
            <a:spLocks noChangeShapeType="1"/>
          </p:cNvSpPr>
          <p:nvPr/>
        </p:nvSpPr>
        <p:spPr bwMode="auto">
          <a:xfrm>
            <a:off x="6816725" y="3284539"/>
            <a:ext cx="0" cy="2889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7184" name="Line 18"/>
          <p:cNvSpPr>
            <a:spLocks noChangeShapeType="1"/>
          </p:cNvSpPr>
          <p:nvPr/>
        </p:nvSpPr>
        <p:spPr bwMode="auto">
          <a:xfrm>
            <a:off x="5232400" y="3284539"/>
            <a:ext cx="0" cy="2889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7185" name="Line 19"/>
          <p:cNvSpPr>
            <a:spLocks noChangeShapeType="1"/>
          </p:cNvSpPr>
          <p:nvPr/>
        </p:nvSpPr>
        <p:spPr bwMode="auto">
          <a:xfrm>
            <a:off x="3648075" y="3284539"/>
            <a:ext cx="0" cy="2889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7186" name="Line 20"/>
          <p:cNvSpPr>
            <a:spLocks noChangeShapeType="1"/>
          </p:cNvSpPr>
          <p:nvPr/>
        </p:nvSpPr>
        <p:spPr bwMode="auto">
          <a:xfrm>
            <a:off x="2135188" y="3284539"/>
            <a:ext cx="0" cy="2889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>
            <a:off x="2927350" y="34290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>
            <a:off x="3071813" y="3429000"/>
            <a:ext cx="0" cy="1944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6024563" y="34290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>
            <a:off x="6816725" y="3429000"/>
            <a:ext cx="0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>
            <a:off x="7896225" y="34290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>
            <a:off x="8401050" y="3429000"/>
            <a:ext cx="0" cy="151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7198" name="Line 30"/>
          <p:cNvSpPr>
            <a:spLocks noChangeShapeType="1"/>
          </p:cNvSpPr>
          <p:nvPr/>
        </p:nvSpPr>
        <p:spPr bwMode="auto">
          <a:xfrm>
            <a:off x="6024563" y="2492376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7199" name="Line 31"/>
          <p:cNvSpPr>
            <a:spLocks noChangeShapeType="1"/>
          </p:cNvSpPr>
          <p:nvPr/>
        </p:nvSpPr>
        <p:spPr bwMode="auto">
          <a:xfrm>
            <a:off x="7104063" y="1844676"/>
            <a:ext cx="0" cy="1585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7200" name="Line 32"/>
          <p:cNvSpPr>
            <a:spLocks noChangeShapeType="1"/>
          </p:cNvSpPr>
          <p:nvPr/>
        </p:nvSpPr>
        <p:spPr bwMode="auto">
          <a:xfrm>
            <a:off x="8256588" y="2708276"/>
            <a:ext cx="0" cy="722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>
            <a:off x="8688388" y="2708276"/>
            <a:ext cx="0" cy="722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3" name="Text Box 34"/>
          <p:cNvSpPr txBox="1">
            <a:spLocks noChangeArrowheads="1"/>
          </p:cNvSpPr>
          <p:nvPr/>
        </p:nvSpPr>
        <p:spPr bwMode="auto">
          <a:xfrm>
            <a:off x="1703388" y="2852738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i-FI" altLang="fi-FI" sz="2400">
                <a:solidFill>
                  <a:schemeClr val="hlink"/>
                </a:solidFill>
              </a:rPr>
              <a:t>1970</a:t>
            </a:r>
          </a:p>
        </p:txBody>
      </p:sp>
      <p:sp>
        <p:nvSpPr>
          <p:cNvPr id="4" name="Text Box 35"/>
          <p:cNvSpPr txBox="1">
            <a:spLocks noChangeArrowheads="1"/>
          </p:cNvSpPr>
          <p:nvPr/>
        </p:nvSpPr>
        <p:spPr bwMode="auto">
          <a:xfrm>
            <a:off x="3216275" y="2852738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i-FI" altLang="fi-FI" sz="2400">
                <a:solidFill>
                  <a:schemeClr val="hlink"/>
                </a:solidFill>
              </a:rPr>
              <a:t>1980</a:t>
            </a:r>
          </a:p>
        </p:txBody>
      </p:sp>
      <p:sp>
        <p:nvSpPr>
          <p:cNvPr id="5" name="Text Box 36"/>
          <p:cNvSpPr txBox="1">
            <a:spLocks noChangeArrowheads="1"/>
          </p:cNvSpPr>
          <p:nvPr/>
        </p:nvSpPr>
        <p:spPr bwMode="auto">
          <a:xfrm>
            <a:off x="4800600" y="2852738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i-FI" altLang="fi-FI" sz="2400">
                <a:solidFill>
                  <a:schemeClr val="hlink"/>
                </a:solidFill>
              </a:rPr>
              <a:t>1990</a:t>
            </a:r>
          </a:p>
        </p:txBody>
      </p:sp>
      <p:sp>
        <p:nvSpPr>
          <p:cNvPr id="6" name="Text Box 37"/>
          <p:cNvSpPr txBox="1">
            <a:spLocks noChangeArrowheads="1"/>
          </p:cNvSpPr>
          <p:nvPr/>
        </p:nvSpPr>
        <p:spPr bwMode="auto">
          <a:xfrm>
            <a:off x="6383338" y="2852738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i-FI" altLang="fi-FI" sz="2400">
                <a:solidFill>
                  <a:schemeClr val="hlink"/>
                </a:solidFill>
              </a:rPr>
              <a:t>2000</a:t>
            </a:r>
          </a:p>
        </p:txBody>
      </p:sp>
      <p:sp>
        <p:nvSpPr>
          <p:cNvPr id="7" name="Text Box 38"/>
          <p:cNvSpPr txBox="1">
            <a:spLocks noChangeArrowheads="1"/>
          </p:cNvSpPr>
          <p:nvPr/>
        </p:nvSpPr>
        <p:spPr bwMode="auto">
          <a:xfrm>
            <a:off x="7967663" y="2852738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i-FI" altLang="fi-FI" sz="2400">
                <a:solidFill>
                  <a:schemeClr val="hlink"/>
                </a:solidFill>
              </a:rPr>
              <a:t>2010</a:t>
            </a:r>
          </a:p>
        </p:txBody>
      </p:sp>
    </p:spTree>
    <p:extLst>
      <p:ext uri="{BB962C8B-B14F-4D97-AF65-F5344CB8AC3E}">
        <p14:creationId xmlns:p14="http://schemas.microsoft.com/office/powerpoint/2010/main" val="89431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 animBg="1"/>
      <p:bldP spid="7174" grpId="0" animBg="1"/>
      <p:bldP spid="7175" grpId="0" animBg="1"/>
      <p:bldP spid="7176" grpId="0" animBg="1"/>
      <p:bldP spid="7177" grpId="0" animBg="1"/>
      <p:bldP spid="7178" grpId="0" animBg="1"/>
      <p:bldP spid="7179" grpId="0" animBg="1"/>
      <p:bldP spid="7180" grpId="0" animBg="1"/>
      <p:bldP spid="7181" grpId="0" animBg="1"/>
      <p:bldP spid="7192" grpId="0" animBg="1"/>
      <p:bldP spid="7193" grpId="0" animBg="1"/>
      <p:bldP spid="7194" grpId="0" animBg="1"/>
      <p:bldP spid="7195" grpId="0" animBg="1"/>
      <p:bldP spid="7196" grpId="0" animBg="1"/>
      <p:bldP spid="7197" grpId="0" animBg="1"/>
      <p:bldP spid="7198" grpId="0" animBg="1"/>
      <p:bldP spid="7199" grpId="0" animBg="1"/>
      <p:bldP spid="7200" grpId="0" animBg="1"/>
      <p:bldP spid="720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6" descr="20141128_18014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AF9F5"/>
              </a:clrFrom>
              <a:clrTo>
                <a:srgbClr val="FAF9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1" y="1339851"/>
            <a:ext cx="1884363" cy="5400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5843588" cy="1143000"/>
          </a:xfrm>
        </p:spPr>
        <p:txBody>
          <a:bodyPr/>
          <a:lstStyle/>
          <a:p>
            <a:pPr eaLnBrk="1" hangingPunct="1">
              <a:defRPr/>
            </a:pPr>
            <a:r>
              <a:rPr lang="fi-FI" altLang="fi-FI" sz="3200"/>
              <a:t>Alkoholin liikakäytön vaikutukset terveyteen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295775" y="1412875"/>
            <a:ext cx="2592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>
                <a:latin typeface="Arial" panose="020B0604020202020204" pitchFamily="34" charset="0"/>
              </a:rPr>
              <a:t>alkoholimyrkytys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>
                <a:latin typeface="Arial" panose="020B0604020202020204" pitchFamily="34" charset="0"/>
              </a:rPr>
              <a:t>keskushermosto lamaantuu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727575" y="2132014"/>
            <a:ext cx="15128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>
                <a:latin typeface="Arial" panose="020B0604020202020204" pitchFamily="34" charset="0"/>
              </a:rPr>
              <a:t>ruokatorven syöpä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943475" y="2492375"/>
            <a:ext cx="1512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>
                <a:latin typeface="Arial" panose="020B0604020202020204" pitchFamily="34" charset="0"/>
              </a:rPr>
              <a:t>sepelvaltimotauti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>
                <a:latin typeface="Arial" panose="020B0604020202020204" pitchFamily="34" charset="0"/>
              </a:rPr>
              <a:t>sydänkohtaus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943475" y="2995614"/>
            <a:ext cx="1295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>
                <a:latin typeface="Arial" panose="020B0604020202020204" pitchFamily="34" charset="0"/>
              </a:rPr>
              <a:t>rasvamaksa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>
                <a:latin typeface="Arial" panose="020B0604020202020204" pitchFamily="34" charset="0"/>
              </a:rPr>
              <a:t>maksatulehdus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>
                <a:latin typeface="Arial" panose="020B0604020202020204" pitchFamily="34" charset="0"/>
              </a:rPr>
              <a:t>maksakirroosi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>
                <a:latin typeface="Arial" panose="020B0604020202020204" pitchFamily="34" charset="0"/>
              </a:rPr>
              <a:t>maksasyöpä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4943476" y="3860800"/>
            <a:ext cx="12239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>
                <a:latin typeface="Arial" panose="020B0604020202020204" pitchFamily="34" charset="0"/>
              </a:rPr>
              <a:t>haimatulehdus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4295775" y="5300664"/>
            <a:ext cx="23749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>
                <a:latin typeface="Arial" panose="020B0604020202020204" pitchFamily="34" charset="0"/>
              </a:rPr>
              <a:t>vastustuskyky heikkenee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>
                <a:latin typeface="Arial" panose="020B0604020202020204" pitchFamily="34" charset="0"/>
              </a:rPr>
              <a:t>alkoholin sisältämä liikaenergia lihottaa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7824789" y="763589"/>
            <a:ext cx="2592387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>
                <a:latin typeface="Arial" panose="020B0604020202020204" pitchFamily="34" charset="0"/>
              </a:rPr>
              <a:t>riippuvuus: alkoholismi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>
                <a:latin typeface="Arial" panose="020B0604020202020204" pitchFamily="34" charset="0"/>
              </a:rPr>
              <a:t>aivoinfarkti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>
                <a:latin typeface="Arial" panose="020B0604020202020204" pitchFamily="34" charset="0"/>
              </a:rPr>
              <a:t>aivoverenvuoto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>
                <a:latin typeface="Arial" panose="020B0604020202020204" pitchFamily="34" charset="0"/>
              </a:rPr>
              <a:t>aivojen rappeutuminen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>
                <a:latin typeface="Arial" panose="020B0604020202020204" pitchFamily="34" charset="0"/>
              </a:rPr>
              <a:t>dementia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>
                <a:latin typeface="Arial" panose="020B0604020202020204" pitchFamily="34" charset="0"/>
              </a:rPr>
              <a:t>tasapaino-ongelmat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>
                <a:latin typeface="Arial" panose="020B0604020202020204" pitchFamily="34" charset="0"/>
              </a:rPr>
              <a:t>mielialavaihtelut (aggressiivisuus)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7824789" y="2205039"/>
            <a:ext cx="259238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>
                <a:latin typeface="Arial" panose="020B0604020202020204" pitchFamily="34" charset="0"/>
              </a:rPr>
              <a:t>suun ja ruokatorven limakalvojen vaurioituminen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>
                <a:latin typeface="Arial" panose="020B0604020202020204" pitchFamily="34" charset="0"/>
              </a:rPr>
              <a:t>suun ja kurkunpään syövät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7824789" y="2995613"/>
            <a:ext cx="2592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>
                <a:latin typeface="Arial" panose="020B0604020202020204" pitchFamily="34" charset="0"/>
              </a:rPr>
              <a:t>sepelvaltimotauti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>
                <a:latin typeface="Arial" panose="020B0604020202020204" pitchFamily="34" charset="0"/>
              </a:rPr>
              <a:t>sydänkohtaus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7824789" y="3571875"/>
            <a:ext cx="25923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>
                <a:latin typeface="Arial" panose="020B0604020202020204" pitchFamily="34" charset="0"/>
              </a:rPr>
              <a:t>paksusuolen syöpä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7824789" y="3932239"/>
            <a:ext cx="259238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>
                <a:latin typeface="Arial" panose="020B0604020202020204" pitchFamily="34" charset="0"/>
              </a:rPr>
              <a:t>raskaudenaikaisen keskenmenon riski kasvaa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>
                <a:latin typeface="Arial" panose="020B0604020202020204" pitchFamily="34" charset="0"/>
              </a:rPr>
              <a:t>raskadenaikainen alkoholin käyttö aiheuttaa lapselle fyysisiä ja hermostollisia vaurioita (FAS)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i-FI" altLang="fi-FI" sz="1200">
              <a:latin typeface="Arial" panose="020B0604020202020204" pitchFamily="34" charset="0"/>
            </a:endParaRP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7824789" y="5084764"/>
            <a:ext cx="2592387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>
                <a:latin typeface="Arial" panose="020B0604020202020204" pitchFamily="34" charset="0"/>
              </a:rPr>
              <a:t>lihasten supistumiskyvyn sekä kipu- ja tuntoaistin heikentyminen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200">
                <a:latin typeface="Arial" panose="020B0604020202020204" pitchFamily="34" charset="0"/>
              </a:rPr>
              <a:t>pintaverenkierron häiriintyminen: ihminen ei tunne kuumaa tai kylmää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2063750" y="1989139"/>
            <a:ext cx="2376488" cy="30638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1600" b="1"/>
              <a:t>Akuutit haitat: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600" b="1"/>
              <a:t>F:</a:t>
            </a:r>
            <a:r>
              <a:rPr lang="fi-FI" altLang="fi-FI" sz="1600"/>
              <a:t> pahoinvointi, reaktiokyvyn heikkeneminen ja siitä seuraavat onnettomuudet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600" b="1"/>
              <a:t>P:</a:t>
            </a:r>
            <a:r>
              <a:rPr lang="fi-FI" altLang="fi-FI" sz="1600"/>
              <a:t> havaintokyvyn ja muistin heikkeneminen, estojen vähentyminen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1600" b="1"/>
              <a:t>S:</a:t>
            </a:r>
            <a:r>
              <a:rPr lang="fi-FI" altLang="fi-FI" sz="1600"/>
              <a:t> riidat ja tappelut, perheväkivalta, järjestyshäiriöt</a:t>
            </a:r>
          </a:p>
        </p:txBody>
      </p:sp>
    </p:spTree>
    <p:extLst>
      <p:ext uri="{BB962C8B-B14F-4D97-AF65-F5344CB8AC3E}">
        <p14:creationId xmlns:p14="http://schemas.microsoft.com/office/powerpoint/2010/main" val="3246488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  <p:bldP spid="4102" grpId="0"/>
      <p:bldP spid="4103" grpId="0"/>
      <p:bldP spid="4104" grpId="0"/>
      <p:bldP spid="4105" grpId="0"/>
      <p:bldP spid="4106" grpId="0"/>
      <p:bldP spid="4107" grpId="0"/>
      <p:bldP spid="4108" grpId="0"/>
      <p:bldP spid="4109" grpId="0"/>
      <p:bldP spid="4110" grpId="0"/>
      <p:bldP spid="41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4" name="Oval 18"/>
          <p:cNvSpPr>
            <a:spLocks noChangeArrowheads="1"/>
          </p:cNvSpPr>
          <p:nvPr/>
        </p:nvSpPr>
        <p:spPr bwMode="auto">
          <a:xfrm>
            <a:off x="6816725" y="1412875"/>
            <a:ext cx="3600450" cy="2808288"/>
          </a:xfrm>
          <a:prstGeom prst="ellipse">
            <a:avLst/>
          </a:prstGeom>
          <a:solidFill>
            <a:srgbClr val="FF66CC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i-FI" altLang="fi-FI" sz="1800"/>
          </a:p>
        </p:txBody>
      </p:sp>
      <p:sp>
        <p:nvSpPr>
          <p:cNvPr id="19473" name="Oval 17"/>
          <p:cNvSpPr>
            <a:spLocks noChangeArrowheads="1"/>
          </p:cNvSpPr>
          <p:nvPr/>
        </p:nvSpPr>
        <p:spPr bwMode="auto">
          <a:xfrm>
            <a:off x="1703388" y="1412875"/>
            <a:ext cx="3600450" cy="2808288"/>
          </a:xfrm>
          <a:prstGeom prst="ellipse">
            <a:avLst/>
          </a:prstGeom>
          <a:solidFill>
            <a:srgbClr val="FF66CC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i-FI" altLang="fi-FI" sz="1800"/>
          </a:p>
        </p:txBody>
      </p:sp>
      <p:sp>
        <p:nvSpPr>
          <p:cNvPr id="19472" name="Oval 16"/>
          <p:cNvSpPr>
            <a:spLocks noChangeArrowheads="1"/>
          </p:cNvSpPr>
          <p:nvPr/>
        </p:nvSpPr>
        <p:spPr bwMode="auto">
          <a:xfrm>
            <a:off x="6816725" y="3644900"/>
            <a:ext cx="3600450" cy="2808288"/>
          </a:xfrm>
          <a:prstGeom prst="ellipse">
            <a:avLst/>
          </a:prstGeom>
          <a:solidFill>
            <a:srgbClr val="FF66CC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i-FI" altLang="fi-FI" sz="1800"/>
          </a:p>
        </p:txBody>
      </p:sp>
      <p:sp>
        <p:nvSpPr>
          <p:cNvPr id="19470" name="Oval 14"/>
          <p:cNvSpPr>
            <a:spLocks noChangeArrowheads="1"/>
          </p:cNvSpPr>
          <p:nvPr/>
        </p:nvSpPr>
        <p:spPr bwMode="auto">
          <a:xfrm>
            <a:off x="1774825" y="3644900"/>
            <a:ext cx="3600450" cy="2808288"/>
          </a:xfrm>
          <a:prstGeom prst="ellipse">
            <a:avLst/>
          </a:prstGeom>
          <a:solidFill>
            <a:srgbClr val="FF66CC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i-FI" altLang="fi-FI" sz="1800"/>
          </a:p>
        </p:txBody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4943476" y="2781301"/>
            <a:ext cx="3097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i-FI" altLang="fi-FI" sz="1800"/>
          </a:p>
        </p:txBody>
      </p:sp>
      <p:sp>
        <p:nvSpPr>
          <p:cNvPr id="10247" name="Text Box 6"/>
          <p:cNvSpPr txBox="1">
            <a:spLocks noChangeArrowheads="1"/>
          </p:cNvSpPr>
          <p:nvPr/>
        </p:nvSpPr>
        <p:spPr bwMode="auto">
          <a:xfrm>
            <a:off x="4727576" y="3500438"/>
            <a:ext cx="26638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i-FI" altLang="fi-FI" sz="1600"/>
              <a:t>Mitkä tekijät lisäävät / pitävät ennallaan alkoholin käyttöä Suomessa?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2135188" y="1644651"/>
            <a:ext cx="2736850" cy="203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fi-FI" altLang="fi-FI" sz="1400" b="1" dirty="0"/>
              <a:t>Kulttuurisidonnaisuus</a:t>
            </a:r>
          </a:p>
          <a:p>
            <a:pPr marL="285750" indent="-285750" algn="ctr">
              <a:buFontTx/>
              <a:buChar char="-"/>
              <a:defRPr/>
            </a:pPr>
            <a:r>
              <a:rPr lang="fi-FI" altLang="fi-FI" sz="1400" dirty="0"/>
              <a:t>suomalaisten humalahakuinen tapa käyttää alkoholia</a:t>
            </a:r>
          </a:p>
          <a:p>
            <a:pPr marL="285750" indent="-285750" algn="ctr">
              <a:buFontTx/>
              <a:buChar char="-"/>
              <a:defRPr/>
            </a:pPr>
            <a:r>
              <a:rPr lang="fi-FI" altLang="fi-FI" sz="1400" dirty="0"/>
              <a:t>alkoholi ja yleisötapahtumat (urheilu, </a:t>
            </a:r>
            <a:r>
              <a:rPr lang="fi-FI" altLang="fi-FI" sz="1400" dirty="0" err="1"/>
              <a:t>festarit</a:t>
            </a:r>
            <a:r>
              <a:rPr lang="fi-FI" altLang="fi-FI" sz="1400" dirty="0"/>
              <a:t>)</a:t>
            </a:r>
          </a:p>
          <a:p>
            <a:pPr marL="285750" indent="-285750" algn="ctr">
              <a:buFontTx/>
              <a:buChar char="-"/>
              <a:defRPr/>
            </a:pPr>
            <a:r>
              <a:rPr lang="fi-FI" altLang="fi-FI" sz="1400" dirty="0"/>
              <a:t>juhlaperinteet (vappu, uusivuosi, juhannus…), viikonloppukäyttö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2279651" y="3860801"/>
            <a:ext cx="2663825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1400" b="1"/>
              <a:t>Media ruokkii alkoholikulttuuria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fi-FI" altLang="fi-FI" sz="1400"/>
              <a:t>Big Brother –mentaliteetti, jossa juominen on vain hauska ajanviettotapa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fi-FI" altLang="fi-FI" sz="1400"/>
              <a:t>internetissä päihdeaineistoa, jota lait, asetukset ja säädökset eivät rajoita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fi-FI" altLang="fi-FI" sz="1400"/>
              <a:t>TV-sarjat, joissa päihteet kuuluvat arkipäivään ja rentoutumiseen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7319964" y="4365626"/>
            <a:ext cx="2663825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1400" b="1"/>
              <a:t>Alkoholin käytön arkipäiväistyminen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1400"/>
              <a:t>-vanhemmat juovat kotona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1400"/>
              <a:t>yhä nuoremmat juovat viikonloppuisin päihtyäkseen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7319964" y="2349500"/>
            <a:ext cx="266382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1400" b="1"/>
              <a:t>Helppo saatavuus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1400"/>
              <a:t>-kaupat ja Alko auki aamusta iltaan</a:t>
            </a:r>
          </a:p>
        </p:txBody>
      </p:sp>
      <p:sp>
        <p:nvSpPr>
          <p:cNvPr id="19467" name="Rectangle 1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i-FI" altLang="fi-FI" sz="3200"/>
              <a:t>Tehtäviä: Mitkä tekijät lisäävät / pitävät ennallaan alkoholin käyttöä Suomessa?</a:t>
            </a:r>
            <a:br>
              <a:rPr lang="fi-FI" altLang="fi-FI" sz="3200"/>
            </a:br>
            <a:endParaRPr lang="fi-FI" altLang="fi-FI" sz="3200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 flipH="1" flipV="1">
            <a:off x="5232401" y="3213100"/>
            <a:ext cx="504825" cy="28733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 flipV="1">
            <a:off x="6383339" y="3213100"/>
            <a:ext cx="503237" cy="28733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 flipV="1">
            <a:off x="5303838" y="4292601"/>
            <a:ext cx="431800" cy="28892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 flipH="1" flipV="1">
            <a:off x="6383339" y="4292600"/>
            <a:ext cx="504825" cy="28733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0968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4" grpId="0" animBg="1"/>
      <p:bldP spid="19473" grpId="0" animBg="1"/>
      <p:bldP spid="19472" grpId="0" animBg="1"/>
      <p:bldP spid="19470" grpId="0" animBg="1"/>
      <p:bldP spid="19463" grpId="0"/>
      <p:bldP spid="19464" grpId="0"/>
      <p:bldP spid="19465" grpId="0"/>
      <p:bldP spid="19466" grpId="0"/>
      <p:bldP spid="19475" grpId="0" animBg="1"/>
      <p:bldP spid="19476" grpId="0" animBg="1"/>
      <p:bldP spid="19477" grpId="0" animBg="1"/>
      <p:bldP spid="1947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Suomalaisten alkoholinkäyttöä rajoitetaan alkoholipolitiikalla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981200" y="1981200"/>
            <a:ext cx="8229600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fi-FI" dirty="0"/>
              <a:t>A</a:t>
            </a:r>
            <a:r>
              <a:rPr lang="fi-FI" dirty="0" smtClean="0"/>
              <a:t>lkon alkoholimyynnin monopoliasema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fi-FI" dirty="0" smtClean="0"/>
              <a:t>Alkoholijuomien verotus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fi-FI" dirty="0" smtClean="0"/>
              <a:t>Alkoholijuomien saatavuuden rajoittaminen säätelemällä myyntipaikkojen sijaintia, määrää ja aukioloaikoja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fi-FI" dirty="0" smtClean="0"/>
              <a:t>Alkoholimainonnan säätely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fi-FI" dirty="0" smtClean="0"/>
              <a:t>Valistus (esim. neuvolat, koulut…)</a:t>
            </a:r>
          </a:p>
          <a:p>
            <a:pPr>
              <a:defRPr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4836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1"/>
            <a:ext cx="8229600" cy="1052513"/>
          </a:xfrm>
        </p:spPr>
        <p:txBody>
          <a:bodyPr/>
          <a:lstStyle/>
          <a:p>
            <a:pPr eaLnBrk="1" hangingPunct="1">
              <a:defRPr/>
            </a:pPr>
            <a:r>
              <a:rPr lang="fi-FI" altLang="fi-FI" smtClean="0"/>
              <a:t>Alkoholilain kehitys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992314" y="4149726"/>
            <a:ext cx="1152525" cy="2335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i-FI" altLang="fi-FI" sz="1400">
                <a:solidFill>
                  <a:srgbClr val="FF0000"/>
                </a:solidFill>
              </a:rPr>
              <a:t>Kieltolaki tuli voimaan 1919: </a:t>
            </a:r>
            <a:r>
              <a:rPr lang="fi-FI" altLang="fi-FI" sz="1400"/>
              <a:t>alkoholin valmistus, kuljetus, myynti ja varastointi kiellettiin.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i-FI" altLang="fi-FI" sz="140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436939" y="4148138"/>
            <a:ext cx="1944687" cy="22288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i-FI" altLang="fi-FI" sz="1400">
                <a:solidFill>
                  <a:srgbClr val="FF0000"/>
                </a:solidFill>
              </a:rPr>
              <a:t>Alkoholi ja keskiolutlaki voimaan 1969: </a:t>
            </a:r>
            <a:r>
              <a:rPr lang="fi-FI" altLang="fi-FI" sz="1400"/>
              <a:t>keskiolut vapautui myytäväksi elintarvikeliikkeisiin. Ikärajat: 18-vuotias saa ostaa mietoja juomia ja 20-vuotias kaikkia alkoholijuomia.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8975725" y="4148139"/>
            <a:ext cx="1366838" cy="201612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i-FI" altLang="fi-FI" sz="1400"/>
              <a:t>Kansallinen alkoholi-ohjelma 2004: tavoitteena ehkäistä ja vähentää alkoholin aiheuttamia haittoja.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631950" y="1825626"/>
            <a:ext cx="2160588" cy="73977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i-FI" altLang="fi-FI" sz="1400">
                <a:solidFill>
                  <a:srgbClr val="FF0000"/>
                </a:solidFill>
              </a:rPr>
              <a:t>Kieltolaki kumottiin 1932. </a:t>
            </a:r>
            <a:r>
              <a:rPr lang="fi-FI" altLang="fi-FI" sz="1400"/>
              <a:t>Alko aloitti toimintansa.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5232401" y="1844676"/>
            <a:ext cx="1368425" cy="73977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i-FI" altLang="fi-FI" sz="1400"/>
              <a:t>Viinakortti poistui käytöstä 1971.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4367213" y="1125538"/>
            <a:ext cx="3168650" cy="5270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i-FI" altLang="fi-FI" sz="1400">
                <a:solidFill>
                  <a:srgbClr val="FF0000"/>
                </a:solidFill>
              </a:rPr>
              <a:t>Alkoholijuomien mainonta kiellettiin 1977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7680326" y="1125538"/>
            <a:ext cx="2663825" cy="13779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i-FI" altLang="fi-FI" sz="1400"/>
              <a:t>EU:n matkustajatuontia koskevat säännökset astuivat voimaan 2004 ja samalla Suomen alkoholijuomaverotusta alennettiin.</a:t>
            </a:r>
          </a:p>
        </p:txBody>
      </p:sp>
      <p:sp>
        <p:nvSpPr>
          <p:cNvPr id="13322" name="Line 13"/>
          <p:cNvSpPr>
            <a:spLocks noChangeShapeType="1"/>
          </p:cNvSpPr>
          <p:nvPr/>
        </p:nvSpPr>
        <p:spPr bwMode="auto">
          <a:xfrm>
            <a:off x="1774825" y="3429000"/>
            <a:ext cx="8642350" cy="0"/>
          </a:xfrm>
          <a:prstGeom prst="line">
            <a:avLst/>
          </a:prstGeom>
          <a:noFill/>
          <a:ln w="254000">
            <a:solidFill>
              <a:srgbClr val="99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3323" name="Line 14"/>
          <p:cNvSpPr>
            <a:spLocks noChangeShapeType="1"/>
          </p:cNvSpPr>
          <p:nvPr/>
        </p:nvSpPr>
        <p:spPr bwMode="auto">
          <a:xfrm>
            <a:off x="7967663" y="3284539"/>
            <a:ext cx="0" cy="2889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3324" name="Line 15"/>
          <p:cNvSpPr>
            <a:spLocks noChangeShapeType="1"/>
          </p:cNvSpPr>
          <p:nvPr/>
        </p:nvSpPr>
        <p:spPr bwMode="auto">
          <a:xfrm>
            <a:off x="6527800" y="3284539"/>
            <a:ext cx="0" cy="2889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3325" name="Line 16"/>
          <p:cNvSpPr>
            <a:spLocks noChangeShapeType="1"/>
          </p:cNvSpPr>
          <p:nvPr/>
        </p:nvSpPr>
        <p:spPr bwMode="auto">
          <a:xfrm>
            <a:off x="5087938" y="3284539"/>
            <a:ext cx="0" cy="2889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3326" name="Line 17"/>
          <p:cNvSpPr>
            <a:spLocks noChangeShapeType="1"/>
          </p:cNvSpPr>
          <p:nvPr/>
        </p:nvSpPr>
        <p:spPr bwMode="auto">
          <a:xfrm>
            <a:off x="3648075" y="3284539"/>
            <a:ext cx="0" cy="2889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3327" name="Line 18"/>
          <p:cNvSpPr>
            <a:spLocks noChangeShapeType="1"/>
          </p:cNvSpPr>
          <p:nvPr/>
        </p:nvSpPr>
        <p:spPr bwMode="auto">
          <a:xfrm>
            <a:off x="2208213" y="3284539"/>
            <a:ext cx="0" cy="2889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2855913" y="3429001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flipV="1">
            <a:off x="4583113" y="2889250"/>
            <a:ext cx="0" cy="520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flipH="1">
            <a:off x="6454775" y="3429001"/>
            <a:ext cx="1588" cy="612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9048750" y="3429001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8401050" y="3429000"/>
            <a:ext cx="0" cy="151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>
            <a:off x="6600825" y="2565400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7032625" y="1628776"/>
            <a:ext cx="0" cy="1801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>
            <a:off x="9048750" y="2492375"/>
            <a:ext cx="0" cy="93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3336" name="Text Box 29"/>
          <p:cNvSpPr txBox="1">
            <a:spLocks noChangeArrowheads="1"/>
          </p:cNvSpPr>
          <p:nvPr/>
        </p:nvSpPr>
        <p:spPr bwMode="auto">
          <a:xfrm>
            <a:off x="2495550" y="2852739"/>
            <a:ext cx="86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i-FI" altLang="fi-FI" sz="2000">
                <a:solidFill>
                  <a:schemeClr val="hlink"/>
                </a:solidFill>
              </a:rPr>
              <a:t>1920</a:t>
            </a:r>
          </a:p>
        </p:txBody>
      </p:sp>
      <p:sp>
        <p:nvSpPr>
          <p:cNvPr id="13337" name="Text Box 30"/>
          <p:cNvSpPr txBox="1">
            <a:spLocks noChangeArrowheads="1"/>
          </p:cNvSpPr>
          <p:nvPr/>
        </p:nvSpPr>
        <p:spPr bwMode="auto">
          <a:xfrm>
            <a:off x="6816725" y="2852739"/>
            <a:ext cx="86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i-FI" altLang="fi-FI" sz="2000">
                <a:solidFill>
                  <a:schemeClr val="hlink"/>
                </a:solidFill>
              </a:rPr>
              <a:t>1980</a:t>
            </a:r>
          </a:p>
        </p:txBody>
      </p:sp>
      <p:sp>
        <p:nvSpPr>
          <p:cNvPr id="13338" name="Text Box 31"/>
          <p:cNvSpPr txBox="1">
            <a:spLocks noChangeArrowheads="1"/>
          </p:cNvSpPr>
          <p:nvPr/>
        </p:nvSpPr>
        <p:spPr bwMode="auto">
          <a:xfrm>
            <a:off x="7535863" y="3644901"/>
            <a:ext cx="86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i-FI" altLang="fi-FI" sz="2000">
                <a:solidFill>
                  <a:schemeClr val="hlink"/>
                </a:solidFill>
              </a:rPr>
              <a:t>1990</a:t>
            </a:r>
          </a:p>
        </p:txBody>
      </p:sp>
      <p:sp>
        <p:nvSpPr>
          <p:cNvPr id="13339" name="Text Box 32"/>
          <p:cNvSpPr txBox="1">
            <a:spLocks noChangeArrowheads="1"/>
          </p:cNvSpPr>
          <p:nvPr/>
        </p:nvSpPr>
        <p:spPr bwMode="auto">
          <a:xfrm>
            <a:off x="8256588" y="2852739"/>
            <a:ext cx="86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i-FI" altLang="fi-FI" sz="2000">
                <a:solidFill>
                  <a:schemeClr val="hlink"/>
                </a:solidFill>
              </a:rPr>
              <a:t>2000</a:t>
            </a:r>
          </a:p>
        </p:txBody>
      </p:sp>
      <p:sp>
        <p:nvSpPr>
          <p:cNvPr id="13340" name="Text Box 33"/>
          <p:cNvSpPr txBox="1">
            <a:spLocks noChangeArrowheads="1"/>
          </p:cNvSpPr>
          <p:nvPr/>
        </p:nvSpPr>
        <p:spPr bwMode="auto">
          <a:xfrm>
            <a:off x="8975725" y="3644901"/>
            <a:ext cx="86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i-FI" altLang="fi-FI" sz="2000">
                <a:solidFill>
                  <a:schemeClr val="hlink"/>
                </a:solidFill>
              </a:rPr>
              <a:t>2010</a:t>
            </a:r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3863975" y="1724026"/>
            <a:ext cx="1295400" cy="116522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i-FI" altLang="fi-FI" sz="1400"/>
              <a:t>Alkoholin osto kontrolloitiin viinakortilla vuodesta 1943 alkaen.</a:t>
            </a:r>
          </a:p>
        </p:txBody>
      </p:sp>
      <p:sp>
        <p:nvSpPr>
          <p:cNvPr id="11299" name="Text Box 35"/>
          <p:cNvSpPr txBox="1">
            <a:spLocks noChangeArrowheads="1"/>
          </p:cNvSpPr>
          <p:nvPr/>
        </p:nvSpPr>
        <p:spPr bwMode="auto">
          <a:xfrm>
            <a:off x="5673726" y="4148138"/>
            <a:ext cx="3025775" cy="224631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i-FI" altLang="fi-FI" sz="1400"/>
              <a:t>Suomi EU:hun 1995: </a:t>
            </a:r>
            <a:r>
              <a:rPr lang="fi-FI" altLang="fi-FI" sz="1400">
                <a:solidFill>
                  <a:srgbClr val="FF0000"/>
                </a:solidFill>
              </a:rPr>
              <a:t>Alkon viran-omaistehtävät siirtyivät sosiaali- ja terveyshuollolle, Alkon monopoli purettiin </a:t>
            </a:r>
            <a:r>
              <a:rPr lang="fi-FI" altLang="fi-FI" sz="1400"/>
              <a:t>(juomien valmistus ja tukkumyynti vapautui). </a:t>
            </a:r>
            <a:r>
              <a:rPr lang="fi-FI" altLang="fi-FI" sz="1400">
                <a:solidFill>
                  <a:srgbClr val="FF0000"/>
                </a:solidFill>
              </a:rPr>
              <a:t>Siiderit ja lonkerot kauppoihin.</a:t>
            </a:r>
            <a:r>
              <a:rPr lang="fi-FI" altLang="fi-FI" sz="1400"/>
              <a:t> Yli 4,7 tilavuusprosenttia vahvempien juomien myynti vain Alkossa. </a:t>
            </a:r>
            <a:r>
              <a:rPr lang="fi-FI" altLang="fi-FI" sz="1400">
                <a:solidFill>
                  <a:srgbClr val="FF0000"/>
                </a:solidFill>
              </a:rPr>
              <a:t>Mietojen juomien mainonta sallittiin.</a:t>
            </a:r>
          </a:p>
        </p:txBody>
      </p:sp>
      <p:sp>
        <p:nvSpPr>
          <p:cNvPr id="13343" name="Line 36"/>
          <p:cNvSpPr>
            <a:spLocks noChangeShapeType="1"/>
          </p:cNvSpPr>
          <p:nvPr/>
        </p:nvSpPr>
        <p:spPr bwMode="auto">
          <a:xfrm>
            <a:off x="2927350" y="3284539"/>
            <a:ext cx="0" cy="2889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3344" name="Line 37"/>
          <p:cNvSpPr>
            <a:spLocks noChangeShapeType="1"/>
          </p:cNvSpPr>
          <p:nvPr/>
        </p:nvSpPr>
        <p:spPr bwMode="auto">
          <a:xfrm>
            <a:off x="4367213" y="3284539"/>
            <a:ext cx="0" cy="2889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3345" name="Line 38"/>
          <p:cNvSpPr>
            <a:spLocks noChangeShapeType="1"/>
          </p:cNvSpPr>
          <p:nvPr/>
        </p:nvSpPr>
        <p:spPr bwMode="auto">
          <a:xfrm>
            <a:off x="5808663" y="3284539"/>
            <a:ext cx="0" cy="2889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3346" name="Line 40"/>
          <p:cNvSpPr>
            <a:spLocks noChangeShapeType="1"/>
          </p:cNvSpPr>
          <p:nvPr/>
        </p:nvSpPr>
        <p:spPr bwMode="auto">
          <a:xfrm>
            <a:off x="7248525" y="3284539"/>
            <a:ext cx="0" cy="2889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3347" name="Line 41"/>
          <p:cNvSpPr>
            <a:spLocks noChangeShapeType="1"/>
          </p:cNvSpPr>
          <p:nvPr/>
        </p:nvSpPr>
        <p:spPr bwMode="auto">
          <a:xfrm>
            <a:off x="8688388" y="3284539"/>
            <a:ext cx="0" cy="2889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3348" name="Text Box 43"/>
          <p:cNvSpPr txBox="1">
            <a:spLocks noChangeArrowheads="1"/>
          </p:cNvSpPr>
          <p:nvPr/>
        </p:nvSpPr>
        <p:spPr bwMode="auto">
          <a:xfrm>
            <a:off x="3216275" y="3644901"/>
            <a:ext cx="86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i-FI" altLang="fi-FI" sz="2000">
                <a:solidFill>
                  <a:schemeClr val="hlink"/>
                </a:solidFill>
              </a:rPr>
              <a:t>1930</a:t>
            </a:r>
          </a:p>
        </p:txBody>
      </p:sp>
      <p:sp>
        <p:nvSpPr>
          <p:cNvPr id="13349" name="Text Box 44"/>
          <p:cNvSpPr txBox="1">
            <a:spLocks noChangeArrowheads="1"/>
          </p:cNvSpPr>
          <p:nvPr/>
        </p:nvSpPr>
        <p:spPr bwMode="auto">
          <a:xfrm>
            <a:off x="3935413" y="2852739"/>
            <a:ext cx="86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i-FI" altLang="fi-FI" sz="2000">
                <a:solidFill>
                  <a:schemeClr val="hlink"/>
                </a:solidFill>
              </a:rPr>
              <a:t>1940</a:t>
            </a:r>
          </a:p>
        </p:txBody>
      </p:sp>
      <p:sp>
        <p:nvSpPr>
          <p:cNvPr id="13350" name="Text Box 45"/>
          <p:cNvSpPr txBox="1">
            <a:spLocks noChangeArrowheads="1"/>
          </p:cNvSpPr>
          <p:nvPr/>
        </p:nvSpPr>
        <p:spPr bwMode="auto">
          <a:xfrm>
            <a:off x="4656138" y="3644901"/>
            <a:ext cx="86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i-FI" altLang="fi-FI" sz="2000">
                <a:solidFill>
                  <a:schemeClr val="hlink"/>
                </a:solidFill>
              </a:rPr>
              <a:t>1950</a:t>
            </a:r>
          </a:p>
        </p:txBody>
      </p:sp>
      <p:sp>
        <p:nvSpPr>
          <p:cNvPr id="13351" name="Text Box 46"/>
          <p:cNvSpPr txBox="1">
            <a:spLocks noChangeArrowheads="1"/>
          </p:cNvSpPr>
          <p:nvPr/>
        </p:nvSpPr>
        <p:spPr bwMode="auto">
          <a:xfrm>
            <a:off x="5375275" y="2852739"/>
            <a:ext cx="86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i-FI" altLang="fi-FI" sz="2000">
                <a:solidFill>
                  <a:schemeClr val="hlink"/>
                </a:solidFill>
              </a:rPr>
              <a:t>1960</a:t>
            </a:r>
          </a:p>
        </p:txBody>
      </p:sp>
      <p:sp>
        <p:nvSpPr>
          <p:cNvPr id="13352" name="Text Box 47"/>
          <p:cNvSpPr txBox="1">
            <a:spLocks noChangeArrowheads="1"/>
          </p:cNvSpPr>
          <p:nvPr/>
        </p:nvSpPr>
        <p:spPr bwMode="auto">
          <a:xfrm>
            <a:off x="6096000" y="3644901"/>
            <a:ext cx="86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i-FI" altLang="fi-FI" sz="2000">
                <a:solidFill>
                  <a:schemeClr val="hlink"/>
                </a:solidFill>
              </a:rPr>
              <a:t>1970</a:t>
            </a:r>
          </a:p>
        </p:txBody>
      </p:sp>
      <p:sp>
        <p:nvSpPr>
          <p:cNvPr id="13353" name="Line 48"/>
          <p:cNvSpPr>
            <a:spLocks noChangeShapeType="1"/>
          </p:cNvSpPr>
          <p:nvPr/>
        </p:nvSpPr>
        <p:spPr bwMode="auto">
          <a:xfrm>
            <a:off x="9409113" y="3284539"/>
            <a:ext cx="0" cy="2889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3354" name="Text Box 50"/>
          <p:cNvSpPr txBox="1">
            <a:spLocks noChangeArrowheads="1"/>
          </p:cNvSpPr>
          <p:nvPr/>
        </p:nvSpPr>
        <p:spPr bwMode="auto">
          <a:xfrm>
            <a:off x="1868488" y="3649664"/>
            <a:ext cx="86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i-FI" altLang="fi-FI" sz="2000">
                <a:solidFill>
                  <a:schemeClr val="hlink"/>
                </a:solidFill>
              </a:rPr>
              <a:t>1910</a:t>
            </a:r>
          </a:p>
        </p:txBody>
      </p:sp>
      <p:sp>
        <p:nvSpPr>
          <p:cNvPr id="11315" name="Line 51"/>
          <p:cNvSpPr>
            <a:spLocks noChangeShapeType="1"/>
          </p:cNvSpPr>
          <p:nvPr/>
        </p:nvSpPr>
        <p:spPr bwMode="auto">
          <a:xfrm>
            <a:off x="3792538" y="2565400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cxnSp>
        <p:nvCxnSpPr>
          <p:cNvPr id="31" name="Suora yhdysviiva 30"/>
          <p:cNvCxnSpPr/>
          <p:nvPr/>
        </p:nvCxnSpPr>
        <p:spPr>
          <a:xfrm flipH="1">
            <a:off x="4516439" y="4041775"/>
            <a:ext cx="19462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65" name="Suora yhdysviiva 11264"/>
          <p:cNvCxnSpPr/>
          <p:nvPr/>
        </p:nvCxnSpPr>
        <p:spPr>
          <a:xfrm>
            <a:off x="4516438" y="4041776"/>
            <a:ext cx="0" cy="1063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30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/>
      <p:bldP spid="11269" grpId="0" animBg="1"/>
      <p:bldP spid="11271" grpId="0" animBg="1"/>
      <p:bldP spid="11273" grpId="0" animBg="1"/>
      <p:bldP spid="11274" grpId="0" animBg="1"/>
      <p:bldP spid="11275" grpId="0" animBg="1"/>
      <p:bldP spid="11276" grpId="0" animBg="1"/>
      <p:bldP spid="11283" grpId="0" animBg="1"/>
      <p:bldP spid="11284" grpId="0" animBg="1"/>
      <p:bldP spid="11285" grpId="0" animBg="1"/>
      <p:bldP spid="11287" grpId="0" animBg="1"/>
      <p:bldP spid="11288" grpId="0" animBg="1"/>
      <p:bldP spid="11289" grpId="0" animBg="1"/>
      <p:bldP spid="11290" grpId="0" animBg="1"/>
      <p:bldP spid="11291" grpId="0" animBg="1"/>
      <p:bldP spid="11298" grpId="0" animBg="1"/>
      <p:bldP spid="11299" grpId="0" animBg="1"/>
      <p:bldP spid="113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idx="4294967295"/>
          </p:nvPr>
        </p:nvSpPr>
        <p:spPr>
          <a:xfrm>
            <a:off x="2438400" y="0"/>
            <a:ext cx="8229600" cy="914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i-FI" altLang="fi-FI" sz="2800"/>
              <a:t>Huumausaineiden vaikutukset käyttäjilleen</a:t>
            </a:r>
          </a:p>
        </p:txBody>
      </p:sp>
      <p:graphicFrame>
        <p:nvGraphicFramePr>
          <p:cNvPr id="24579" name="Group 3"/>
          <p:cNvGraphicFramePr>
            <a:graphicFrameLocks noGrp="1"/>
          </p:cNvGraphicFramePr>
          <p:nvPr>
            <p:ph idx="4294967295"/>
          </p:nvPr>
        </p:nvGraphicFramePr>
        <p:xfrm>
          <a:off x="1774825" y="1279525"/>
          <a:ext cx="8642350" cy="5256214"/>
        </p:xfrm>
        <a:graphic>
          <a:graphicData uri="http://schemas.openxmlformats.org/drawingml/2006/table">
            <a:tbl>
              <a:tblPr/>
              <a:tblGrid>
                <a:gridCol w="2160588"/>
                <a:gridCol w="2160587"/>
                <a:gridCol w="2160588"/>
                <a:gridCol w="2160587"/>
              </a:tblGrid>
              <a:tr h="560388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Rauhoittavat huumeet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Piristävät huumeet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Hallusinogeenit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715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Esimerkkihuume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(kasviperäinen = K, synteettinen = S)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9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9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9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9"/>
                    </a:solidFill>
                  </a:tcPr>
                </a:tc>
              </a:tr>
              <a:tr h="1176338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Psyykkiset vaikutukset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D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D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D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D"/>
                    </a:solidFill>
                  </a:tcPr>
                </a:tc>
              </a:tr>
              <a:tr h="1169988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Fyysiset vaikutukset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9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9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9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1D9"/>
                    </a:solidFill>
                  </a:tcPr>
                </a:tc>
              </a:tr>
              <a:tr h="117792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Sosiaaliset vaikutukset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D"/>
                    </a:solidFill>
                  </a:tcPr>
                </a:tc>
                <a:tc gridSpan="3"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D"/>
                    </a:solidFill>
                  </a:tcPr>
                </a:tc>
                <a:tc hMerge="1"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D"/>
                    </a:solidFill>
                  </a:tcPr>
                </a:tc>
                <a:tc hMerge="1"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D"/>
                    </a:solidFill>
                  </a:tcPr>
                </a:tc>
              </a:tr>
            </a:tbl>
          </a:graphicData>
        </a:graphic>
      </p:graphicFrame>
      <p:sp>
        <p:nvSpPr>
          <p:cNvPr id="11299" name="Text Box 35"/>
          <p:cNvSpPr txBox="1">
            <a:spLocks noChangeArrowheads="1"/>
          </p:cNvSpPr>
          <p:nvPr/>
        </p:nvSpPr>
        <p:spPr bwMode="auto">
          <a:xfrm>
            <a:off x="3935414" y="1844675"/>
            <a:ext cx="2160587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fi-FI" altLang="fi-FI" sz="1100">
                <a:solidFill>
                  <a:srgbClr val="000000"/>
                </a:solidFill>
              </a:rPr>
              <a:t>heroiini (K)</a:t>
            </a:r>
          </a:p>
        </p:txBody>
      </p:sp>
      <p:sp>
        <p:nvSpPr>
          <p:cNvPr id="11300" name="Text Box 36"/>
          <p:cNvSpPr txBox="1">
            <a:spLocks noChangeArrowheads="1"/>
          </p:cNvSpPr>
          <p:nvPr/>
        </p:nvSpPr>
        <p:spPr bwMode="auto">
          <a:xfrm>
            <a:off x="3935414" y="2924176"/>
            <a:ext cx="2160587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fi-FI" altLang="fi-FI" sz="1100">
                <a:solidFill>
                  <a:srgbClr val="000000"/>
                </a:solidFill>
              </a:rPr>
              <a:t>rentouttava tunne</a:t>
            </a:r>
          </a:p>
          <a:p>
            <a:pPr eaLnBrk="1" hangingPunct="1">
              <a:buFontTx/>
              <a:buChar char="•"/>
            </a:pPr>
            <a:r>
              <a:rPr lang="fi-FI" altLang="fi-FI" sz="1100">
                <a:solidFill>
                  <a:srgbClr val="000000"/>
                </a:solidFill>
              </a:rPr>
              <a:t>välitön hyvä olo</a:t>
            </a:r>
          </a:p>
          <a:p>
            <a:pPr eaLnBrk="1" hangingPunct="1">
              <a:buFontTx/>
              <a:buChar char="•"/>
            </a:pPr>
            <a:r>
              <a:rPr lang="fi-FI" altLang="fi-FI" sz="1100">
                <a:solidFill>
                  <a:srgbClr val="000000"/>
                </a:solidFill>
              </a:rPr>
              <a:t>kivun ja ahdistuksen tunne poistuvat</a:t>
            </a:r>
          </a:p>
        </p:txBody>
      </p: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3935414" y="4149726"/>
            <a:ext cx="2160587" cy="110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fi-FI" altLang="fi-FI" sz="1100">
                <a:solidFill>
                  <a:srgbClr val="000000"/>
                </a:solidFill>
              </a:rPr>
              <a:t>keskushermosto lamaantuu: hengitys, refleksit ja puhe hidastuvat</a:t>
            </a:r>
          </a:p>
          <a:p>
            <a:pPr eaLnBrk="1" hangingPunct="1">
              <a:buFontTx/>
              <a:buChar char="•"/>
            </a:pPr>
            <a:r>
              <a:rPr lang="fi-FI" altLang="fi-FI" sz="1100">
                <a:solidFill>
                  <a:srgbClr val="000000"/>
                </a:solidFill>
              </a:rPr>
              <a:t>elintoiminnot hidastuvat: vaarana hengityksen pysähdys</a:t>
            </a:r>
          </a:p>
          <a:p>
            <a:pPr eaLnBrk="1" hangingPunct="1">
              <a:buFontTx/>
              <a:buChar char="•"/>
            </a:pPr>
            <a:r>
              <a:rPr lang="fi-FI" altLang="fi-FI" sz="1100">
                <a:solidFill>
                  <a:srgbClr val="000000"/>
                </a:solidFill>
              </a:rPr>
              <a:t>voimakkaat vieroitusoireet</a:t>
            </a:r>
          </a:p>
        </p:txBody>
      </p:sp>
      <p:sp>
        <p:nvSpPr>
          <p:cNvPr id="11302" name="Text Box 38"/>
          <p:cNvSpPr txBox="1">
            <a:spLocks noChangeArrowheads="1"/>
          </p:cNvSpPr>
          <p:nvPr/>
        </p:nvSpPr>
        <p:spPr bwMode="auto">
          <a:xfrm>
            <a:off x="3935413" y="5421314"/>
            <a:ext cx="6481762" cy="110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fi-FI" altLang="fi-FI" sz="1100">
                <a:solidFill>
                  <a:srgbClr val="000000"/>
                </a:solidFill>
              </a:rPr>
              <a:t>läheissuhteet huononevat tai katkeavat</a:t>
            </a:r>
          </a:p>
          <a:p>
            <a:pPr eaLnBrk="1" hangingPunct="1">
              <a:buFontTx/>
              <a:buChar char="•"/>
            </a:pPr>
            <a:r>
              <a:rPr lang="fi-FI" altLang="fi-FI" sz="1100">
                <a:solidFill>
                  <a:srgbClr val="000000"/>
                </a:solidFill>
              </a:rPr>
              <a:t>ystäväpiiri vaihtuu tai kaventuu</a:t>
            </a:r>
          </a:p>
          <a:p>
            <a:pPr eaLnBrk="1" hangingPunct="1">
              <a:buFontTx/>
              <a:buChar char="•"/>
            </a:pPr>
            <a:r>
              <a:rPr lang="fi-FI" altLang="fi-FI" sz="1100">
                <a:solidFill>
                  <a:srgbClr val="000000"/>
                </a:solidFill>
              </a:rPr>
              <a:t>opiskelussa ja työssä selviäminen heikkenee</a:t>
            </a:r>
          </a:p>
          <a:p>
            <a:pPr eaLnBrk="1" hangingPunct="1">
              <a:buFontTx/>
              <a:buChar char="•"/>
            </a:pPr>
            <a:r>
              <a:rPr lang="fi-FI" altLang="fi-FI" sz="1100">
                <a:solidFill>
                  <a:srgbClr val="000000"/>
                </a:solidFill>
              </a:rPr>
              <a:t>poissaolot opiskelusta tai työpaikalta</a:t>
            </a:r>
          </a:p>
          <a:p>
            <a:pPr eaLnBrk="1" hangingPunct="1">
              <a:buFontTx/>
              <a:buChar char="•"/>
            </a:pPr>
            <a:r>
              <a:rPr lang="fi-FI" altLang="fi-FI" sz="1100">
                <a:solidFill>
                  <a:srgbClr val="000000"/>
                </a:solidFill>
              </a:rPr>
              <a:t>rahankäyttö lisääntyy ja käyttökohteet muuttuvat</a:t>
            </a:r>
          </a:p>
          <a:p>
            <a:pPr eaLnBrk="1" hangingPunct="1">
              <a:buFontTx/>
              <a:buChar char="•"/>
            </a:pPr>
            <a:r>
              <a:rPr lang="fi-FI" altLang="fi-FI" sz="1100">
                <a:solidFill>
                  <a:srgbClr val="000000"/>
                </a:solidFill>
              </a:rPr>
              <a:t>elämänarvot ja -tavat muuttuvat</a:t>
            </a:r>
          </a:p>
        </p:txBody>
      </p:sp>
      <p:sp>
        <p:nvSpPr>
          <p:cNvPr id="11303" name="Text Box 39"/>
          <p:cNvSpPr txBox="1">
            <a:spLocks noChangeArrowheads="1"/>
          </p:cNvSpPr>
          <p:nvPr/>
        </p:nvSpPr>
        <p:spPr bwMode="auto">
          <a:xfrm>
            <a:off x="7248525" y="5373689"/>
            <a:ext cx="3168650" cy="110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fi-FI" altLang="fi-FI" sz="1100">
                <a:solidFill>
                  <a:srgbClr val="000000"/>
                </a:solidFill>
              </a:rPr>
              <a:t>valehtelu</a:t>
            </a:r>
          </a:p>
          <a:p>
            <a:pPr eaLnBrk="1" hangingPunct="1">
              <a:buFontTx/>
              <a:buChar char="•"/>
            </a:pPr>
            <a:r>
              <a:rPr lang="fi-FI" altLang="fi-FI" sz="1100">
                <a:solidFill>
                  <a:srgbClr val="000000"/>
                </a:solidFill>
              </a:rPr>
              <a:t>tunne-elämä vaurioituu</a:t>
            </a:r>
          </a:p>
          <a:p>
            <a:pPr eaLnBrk="1" hangingPunct="1">
              <a:buFontTx/>
              <a:buChar char="•"/>
            </a:pPr>
            <a:r>
              <a:rPr lang="fi-FI" altLang="fi-FI" sz="1100">
                <a:solidFill>
                  <a:srgbClr val="000000"/>
                </a:solidFill>
              </a:rPr>
              <a:t>huumeiden käyttäjille muodostuu oma verkosto</a:t>
            </a:r>
          </a:p>
          <a:p>
            <a:pPr eaLnBrk="1" hangingPunct="1">
              <a:buFontTx/>
              <a:buChar char="•"/>
            </a:pPr>
            <a:r>
              <a:rPr lang="fi-FI" altLang="fi-FI" sz="1100">
                <a:solidFill>
                  <a:srgbClr val="000000"/>
                </a:solidFill>
              </a:rPr>
              <a:t>riski rikolliseen käyttäytymiseen</a:t>
            </a:r>
          </a:p>
          <a:p>
            <a:pPr eaLnBrk="1" hangingPunct="1">
              <a:buFontTx/>
              <a:buChar char="•"/>
            </a:pPr>
            <a:r>
              <a:rPr lang="fi-FI" altLang="fi-FI" sz="1100">
                <a:solidFill>
                  <a:srgbClr val="000000"/>
                </a:solidFill>
              </a:rPr>
              <a:t>syrjäytyminen</a:t>
            </a:r>
            <a:endParaRPr lang="fi-FI" altLang="fi-FI" sz="1100"/>
          </a:p>
        </p:txBody>
      </p:sp>
      <p:sp>
        <p:nvSpPr>
          <p:cNvPr id="11304" name="Text Box 40"/>
          <p:cNvSpPr txBox="1">
            <a:spLocks noChangeArrowheads="1"/>
          </p:cNvSpPr>
          <p:nvPr/>
        </p:nvSpPr>
        <p:spPr bwMode="auto">
          <a:xfrm>
            <a:off x="6096001" y="4149725"/>
            <a:ext cx="2232025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fi-FI" altLang="fi-FI" sz="1100">
                <a:solidFill>
                  <a:srgbClr val="000000"/>
                </a:solidFill>
              </a:rPr>
              <a:t>keskushermosto kiihottuu</a:t>
            </a:r>
          </a:p>
          <a:p>
            <a:pPr eaLnBrk="1" hangingPunct="1">
              <a:buFontTx/>
              <a:buChar char="•"/>
            </a:pPr>
            <a:r>
              <a:rPr lang="fi-FI" altLang="fi-FI" sz="1100">
                <a:solidFill>
                  <a:srgbClr val="000000"/>
                </a:solidFill>
              </a:rPr>
              <a:t>pahoinvointi</a:t>
            </a:r>
          </a:p>
          <a:p>
            <a:pPr eaLnBrk="1" hangingPunct="1">
              <a:buFontTx/>
              <a:buChar char="•"/>
            </a:pPr>
            <a:r>
              <a:rPr lang="fi-FI" altLang="fi-FI" sz="1100">
                <a:solidFill>
                  <a:srgbClr val="000000"/>
                </a:solidFill>
              </a:rPr>
              <a:t>syke nopeutuu</a:t>
            </a:r>
          </a:p>
          <a:p>
            <a:pPr eaLnBrk="1" hangingPunct="1">
              <a:buFontTx/>
              <a:buChar char="•"/>
            </a:pPr>
            <a:r>
              <a:rPr lang="fi-FI" altLang="fi-FI" sz="1100">
                <a:solidFill>
                  <a:srgbClr val="000000"/>
                </a:solidFill>
              </a:rPr>
              <a:t>verenpaine kohoaa</a:t>
            </a:r>
          </a:p>
          <a:p>
            <a:pPr eaLnBrk="1" hangingPunct="1">
              <a:buFontTx/>
              <a:buChar char="•"/>
            </a:pPr>
            <a:r>
              <a:rPr lang="fi-FI" altLang="fi-FI" sz="1100">
                <a:solidFill>
                  <a:srgbClr val="000000"/>
                </a:solidFill>
              </a:rPr>
              <a:t>pupillit laajenevat</a:t>
            </a:r>
          </a:p>
          <a:p>
            <a:pPr eaLnBrk="1" hangingPunct="1">
              <a:buFontTx/>
              <a:buChar char="•"/>
            </a:pPr>
            <a:r>
              <a:rPr lang="fi-FI" altLang="fi-FI" sz="1100">
                <a:solidFill>
                  <a:srgbClr val="000000"/>
                </a:solidFill>
              </a:rPr>
              <a:t>ruokahalu vähenee</a:t>
            </a:r>
          </a:p>
          <a:p>
            <a:pPr eaLnBrk="1" hangingPunct="1">
              <a:buFontTx/>
              <a:buChar char="•"/>
            </a:pPr>
            <a:r>
              <a:rPr lang="fi-FI" altLang="fi-FI" sz="1100">
                <a:solidFill>
                  <a:srgbClr val="000000"/>
                </a:solidFill>
              </a:rPr>
              <a:t>aivoverenvuoto ja sydäninfarkti</a:t>
            </a:r>
          </a:p>
        </p:txBody>
      </p:sp>
      <p:sp>
        <p:nvSpPr>
          <p:cNvPr id="11305" name="Text Box 41"/>
          <p:cNvSpPr txBox="1">
            <a:spLocks noChangeArrowheads="1"/>
          </p:cNvSpPr>
          <p:nvPr/>
        </p:nvSpPr>
        <p:spPr bwMode="auto">
          <a:xfrm>
            <a:off x="8256589" y="4149725"/>
            <a:ext cx="2160587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fi-FI" altLang="fi-FI" sz="1100">
                <a:solidFill>
                  <a:srgbClr val="000000"/>
                </a:solidFill>
              </a:rPr>
              <a:t>verenpaine kohoaa</a:t>
            </a:r>
          </a:p>
          <a:p>
            <a:pPr eaLnBrk="1" hangingPunct="1">
              <a:buFontTx/>
              <a:buChar char="•"/>
            </a:pPr>
            <a:r>
              <a:rPr lang="fi-FI" altLang="fi-FI" sz="1100">
                <a:solidFill>
                  <a:srgbClr val="000000"/>
                </a:solidFill>
              </a:rPr>
              <a:t>pupillit laajenevat</a:t>
            </a:r>
          </a:p>
          <a:p>
            <a:pPr eaLnBrk="1" hangingPunct="1">
              <a:buFontTx/>
              <a:buChar char="•"/>
            </a:pPr>
            <a:r>
              <a:rPr lang="fi-FI" altLang="fi-FI" sz="1100">
                <a:solidFill>
                  <a:srgbClr val="000000"/>
                </a:solidFill>
              </a:rPr>
              <a:t>syke nopeutuu</a:t>
            </a:r>
          </a:p>
        </p:txBody>
      </p:sp>
      <p:sp>
        <p:nvSpPr>
          <p:cNvPr id="11306" name="Text Box 42"/>
          <p:cNvSpPr txBox="1">
            <a:spLocks noChangeArrowheads="1"/>
          </p:cNvSpPr>
          <p:nvPr/>
        </p:nvSpPr>
        <p:spPr bwMode="auto">
          <a:xfrm>
            <a:off x="6096000" y="2924175"/>
            <a:ext cx="2160588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fi-FI" altLang="fi-FI" sz="1100">
                <a:solidFill>
                  <a:srgbClr val="000000"/>
                </a:solidFill>
              </a:rPr>
              <a:t>hyvä olo</a:t>
            </a:r>
          </a:p>
          <a:p>
            <a:pPr eaLnBrk="1" hangingPunct="1">
              <a:buFontTx/>
              <a:buChar char="•"/>
            </a:pPr>
            <a:r>
              <a:rPr lang="fi-FI" altLang="fi-FI" sz="1100">
                <a:solidFill>
                  <a:srgbClr val="000000"/>
                </a:solidFill>
              </a:rPr>
              <a:t>energinen tunne</a:t>
            </a:r>
          </a:p>
          <a:p>
            <a:pPr eaLnBrk="1" hangingPunct="1">
              <a:buFontTx/>
              <a:buChar char="•"/>
            </a:pPr>
            <a:r>
              <a:rPr lang="fi-FI" altLang="fi-FI" sz="1100">
                <a:solidFill>
                  <a:srgbClr val="000000"/>
                </a:solidFill>
              </a:rPr>
              <a:t>voimakkuuden tunne</a:t>
            </a:r>
          </a:p>
          <a:p>
            <a:pPr eaLnBrk="1" hangingPunct="1">
              <a:buFontTx/>
              <a:buChar char="•"/>
            </a:pPr>
            <a:r>
              <a:rPr lang="fi-FI" altLang="fi-FI" sz="1100">
                <a:solidFill>
                  <a:srgbClr val="000000"/>
                </a:solidFill>
              </a:rPr>
              <a:t>agressiivisuus </a:t>
            </a:r>
          </a:p>
          <a:p>
            <a:pPr eaLnBrk="1" hangingPunct="1">
              <a:buFontTx/>
              <a:buChar char="•"/>
            </a:pPr>
            <a:r>
              <a:rPr lang="fi-FI" altLang="fi-FI" sz="1100">
                <a:solidFill>
                  <a:srgbClr val="000000"/>
                </a:solidFill>
              </a:rPr>
              <a:t>harkintakyky heikkenee</a:t>
            </a:r>
          </a:p>
          <a:p>
            <a:pPr eaLnBrk="1" hangingPunct="1">
              <a:buFontTx/>
              <a:buChar char="•"/>
            </a:pPr>
            <a:r>
              <a:rPr lang="fi-FI" altLang="fi-FI" sz="1100">
                <a:solidFill>
                  <a:srgbClr val="000000"/>
                </a:solidFill>
              </a:rPr>
              <a:t>skitsofreniaa muistuttavat oireet</a:t>
            </a:r>
          </a:p>
        </p:txBody>
      </p:sp>
      <p:sp>
        <p:nvSpPr>
          <p:cNvPr id="11307" name="Text Box 43"/>
          <p:cNvSpPr txBox="1">
            <a:spLocks noChangeArrowheads="1"/>
          </p:cNvSpPr>
          <p:nvPr/>
        </p:nvSpPr>
        <p:spPr bwMode="auto">
          <a:xfrm>
            <a:off x="8256589" y="2924175"/>
            <a:ext cx="2232025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fi-FI" altLang="fi-FI" sz="1100">
                <a:solidFill>
                  <a:srgbClr val="000000"/>
                </a:solidFill>
              </a:rPr>
              <a:t>vahva tunne-elämys</a:t>
            </a:r>
          </a:p>
          <a:p>
            <a:pPr eaLnBrk="1" hangingPunct="1">
              <a:buFontTx/>
              <a:buChar char="•"/>
            </a:pPr>
            <a:r>
              <a:rPr lang="fi-FI" altLang="fi-FI" sz="1100">
                <a:solidFill>
                  <a:srgbClr val="000000"/>
                </a:solidFill>
              </a:rPr>
              <a:t>aistiharhat</a:t>
            </a:r>
          </a:p>
          <a:p>
            <a:pPr eaLnBrk="1" hangingPunct="1">
              <a:buFontTx/>
              <a:buChar char="•"/>
            </a:pPr>
            <a:r>
              <a:rPr lang="fi-FI" altLang="fi-FI" sz="1100">
                <a:solidFill>
                  <a:srgbClr val="000000"/>
                </a:solidFill>
              </a:rPr>
              <a:t>mieliala muuttuu dramaattisesti</a:t>
            </a:r>
          </a:p>
          <a:p>
            <a:pPr eaLnBrk="1" hangingPunct="1">
              <a:buFontTx/>
              <a:buChar char="•"/>
            </a:pPr>
            <a:r>
              <a:rPr lang="fi-FI" altLang="fi-FI" sz="1100">
                <a:solidFill>
                  <a:srgbClr val="000000"/>
                </a:solidFill>
              </a:rPr>
              <a:t>ahdistus</a:t>
            </a:r>
          </a:p>
          <a:p>
            <a:pPr eaLnBrk="1" hangingPunct="1">
              <a:buFontTx/>
              <a:buChar char="•"/>
            </a:pPr>
            <a:r>
              <a:rPr lang="fi-FI" altLang="fi-FI" sz="1100">
                <a:solidFill>
                  <a:srgbClr val="000000"/>
                </a:solidFill>
              </a:rPr>
              <a:t>harhaluulot</a:t>
            </a:r>
          </a:p>
          <a:p>
            <a:pPr eaLnBrk="1" hangingPunct="1">
              <a:buFontTx/>
              <a:buChar char="•"/>
            </a:pPr>
            <a:r>
              <a:rPr lang="fi-FI" altLang="fi-FI" sz="1100">
                <a:solidFill>
                  <a:srgbClr val="000000"/>
                </a:solidFill>
              </a:rPr>
              <a:t>pelot ja paniikki</a:t>
            </a:r>
          </a:p>
          <a:p>
            <a:pPr eaLnBrk="1" hangingPunct="1">
              <a:buFontTx/>
              <a:buChar char="•"/>
            </a:pPr>
            <a:r>
              <a:rPr lang="fi-FI" altLang="fi-FI" sz="1100">
                <a:solidFill>
                  <a:srgbClr val="000000"/>
                </a:solidFill>
              </a:rPr>
              <a:t>masennus</a:t>
            </a:r>
          </a:p>
        </p:txBody>
      </p:sp>
      <p:sp>
        <p:nvSpPr>
          <p:cNvPr id="11308" name="Text Box 44"/>
          <p:cNvSpPr txBox="1">
            <a:spLocks noChangeArrowheads="1"/>
          </p:cNvSpPr>
          <p:nvPr/>
        </p:nvSpPr>
        <p:spPr bwMode="auto">
          <a:xfrm>
            <a:off x="6096000" y="1844675"/>
            <a:ext cx="2160588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fi-FI" altLang="fi-FI" sz="1100">
                <a:solidFill>
                  <a:srgbClr val="000000"/>
                </a:solidFill>
              </a:rPr>
              <a:t>amfetamiini (S)</a:t>
            </a:r>
          </a:p>
          <a:p>
            <a:pPr eaLnBrk="1" hangingPunct="1">
              <a:buFontTx/>
              <a:buChar char="•"/>
            </a:pPr>
            <a:r>
              <a:rPr lang="fi-FI" altLang="fi-FI" sz="1100">
                <a:solidFill>
                  <a:srgbClr val="000000"/>
                </a:solidFill>
              </a:rPr>
              <a:t>kokaiini (K)</a:t>
            </a:r>
          </a:p>
          <a:p>
            <a:pPr eaLnBrk="1" hangingPunct="1">
              <a:buFontTx/>
              <a:buChar char="•"/>
            </a:pPr>
            <a:r>
              <a:rPr lang="fi-FI" altLang="fi-FI" sz="1100">
                <a:solidFill>
                  <a:srgbClr val="000000"/>
                </a:solidFill>
              </a:rPr>
              <a:t>crack (K)</a:t>
            </a:r>
          </a:p>
        </p:txBody>
      </p:sp>
      <p:sp>
        <p:nvSpPr>
          <p:cNvPr id="11309" name="Text Box 45"/>
          <p:cNvSpPr txBox="1">
            <a:spLocks noChangeArrowheads="1"/>
          </p:cNvSpPr>
          <p:nvPr/>
        </p:nvSpPr>
        <p:spPr bwMode="auto">
          <a:xfrm>
            <a:off x="8256589" y="1844675"/>
            <a:ext cx="2160587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fi-FI" altLang="fi-FI" sz="1100">
                <a:solidFill>
                  <a:srgbClr val="000000"/>
                </a:solidFill>
              </a:rPr>
              <a:t>kannabis (K)</a:t>
            </a:r>
          </a:p>
          <a:p>
            <a:pPr eaLnBrk="1" hangingPunct="1">
              <a:buFontTx/>
              <a:buChar char="•"/>
            </a:pPr>
            <a:r>
              <a:rPr lang="fi-FI" altLang="fi-FI" sz="1100">
                <a:solidFill>
                  <a:srgbClr val="000000"/>
                </a:solidFill>
              </a:rPr>
              <a:t>ekstaasi (S)</a:t>
            </a:r>
          </a:p>
          <a:p>
            <a:pPr eaLnBrk="1" hangingPunct="1">
              <a:buFontTx/>
              <a:buChar char="•"/>
            </a:pPr>
            <a:r>
              <a:rPr lang="fi-FI" altLang="fi-FI" sz="1100">
                <a:solidFill>
                  <a:srgbClr val="000000"/>
                </a:solidFill>
              </a:rPr>
              <a:t>LSD (S)</a:t>
            </a:r>
          </a:p>
        </p:txBody>
      </p:sp>
      <p:sp>
        <p:nvSpPr>
          <p:cNvPr id="3" name="Text Box 46"/>
          <p:cNvSpPr txBox="1">
            <a:spLocks noChangeArrowheads="1"/>
          </p:cNvSpPr>
          <p:nvPr/>
        </p:nvSpPr>
        <p:spPr bwMode="auto">
          <a:xfrm>
            <a:off x="1774825" y="836613"/>
            <a:ext cx="8642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i-FI" altLang="fi-FI" sz="1400"/>
              <a:t>Riippuvuuden ohella huumeiden vaikutukset käyttäjälleen ovat rauhoittavia, piristäviä tai hallusinogeenisia</a:t>
            </a:r>
          </a:p>
        </p:txBody>
      </p:sp>
    </p:spTree>
    <p:extLst>
      <p:ext uri="{BB962C8B-B14F-4D97-AF65-F5344CB8AC3E}">
        <p14:creationId xmlns:p14="http://schemas.microsoft.com/office/powerpoint/2010/main" val="402770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9" grpId="0"/>
      <p:bldP spid="11300" grpId="0"/>
      <p:bldP spid="11301" grpId="0"/>
      <p:bldP spid="11302" grpId="0"/>
      <p:bldP spid="11303" grpId="0"/>
      <p:bldP spid="11304" grpId="0"/>
      <p:bldP spid="11305" grpId="0"/>
      <p:bldP spid="11306" grpId="0"/>
      <p:bldP spid="11307" grpId="0"/>
      <p:bldP spid="11308" grpId="0"/>
      <p:bldP spid="11309" grpId="0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1163</Words>
  <Application>Microsoft Office PowerPoint</Application>
  <PresentationFormat>Laajakuva</PresentationFormat>
  <Paragraphs>264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Tahoma</vt:lpstr>
      <vt:lpstr>Wingdings</vt:lpstr>
      <vt:lpstr>Office-teema</vt:lpstr>
      <vt:lpstr>Päihteet ja riippuvuus</vt:lpstr>
      <vt:lpstr>Tupakan myrkyt</vt:lpstr>
      <vt:lpstr>Tupakoinnin vaikutukset elimistöön</vt:lpstr>
      <vt:lpstr>Tupakkalain kehitys</vt:lpstr>
      <vt:lpstr>Alkoholin liikakäytön vaikutukset terveyteen</vt:lpstr>
      <vt:lpstr>Tehtäviä: Mitkä tekijät lisäävät / pitävät ennallaan alkoholin käyttöä Suomessa? </vt:lpstr>
      <vt:lpstr>Suomalaisten alkoholinkäyttöä rajoitetaan alkoholipolitiikalla</vt:lpstr>
      <vt:lpstr>Alkoholilain kehitys</vt:lpstr>
      <vt:lpstr>Huumausaineiden vaikutukset käyttäjilleen</vt:lpstr>
      <vt:lpstr>Huumausainelain 5§</vt:lpstr>
      <vt:lpstr>Huumausainelainsäädäntö Suomessa</vt:lpstr>
      <vt:lpstr>Syömishäiriöiden vertailua</vt:lpstr>
    </vt:vector>
  </TitlesOfParts>
  <Company>Rauman kaupunki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Leena Gustafsson</dc:creator>
  <cp:lastModifiedBy>oppilas lukio</cp:lastModifiedBy>
  <cp:revision>4</cp:revision>
  <dcterms:created xsi:type="dcterms:W3CDTF">2016-08-26T06:12:01Z</dcterms:created>
  <dcterms:modified xsi:type="dcterms:W3CDTF">2018-09-11T18:09:24Z</dcterms:modified>
</cp:coreProperties>
</file>