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6"/>
  </p:notesMasterIdLst>
  <p:sldIdLst>
    <p:sldId id="256" r:id="rId2"/>
    <p:sldId id="258" r:id="rId3"/>
    <p:sldId id="275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78" r:id="rId12"/>
    <p:sldId id="257" r:id="rId13"/>
    <p:sldId id="279" r:id="rId14"/>
    <p:sldId id="28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5811B-033B-4C1C-B97F-0036E533B10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D7EB-B2E0-45AD-B4AE-4D074219C4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43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0215049-A89E-4E21-8D7B-BAA4C767EE81}" type="slidenum">
              <a:t>2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846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7837D89-2679-44FF-B637-D4BBDC5868C2}" type="slidenum">
              <a:t>5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239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F3736D-C119-4AED-A9F3-E3E1869B6BA2}" type="slidenum">
              <a:t>8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1027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1BA4E6-1598-4A68-B9A4-59EA80F7C776}" type="slidenum">
              <a:t>9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77468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B173CF6-7880-4139-8006-B5D27BBFE7C6}" type="slidenum">
              <a:t>10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7054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76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86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07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6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5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60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39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85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22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66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76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D61A6B-DF52-4B0B-A9A9-CD52C66C6284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54C4EB-A064-4C11-8F7A-49D43F4D590A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44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Terveyden edistäminen ja </a:t>
            </a:r>
            <a:r>
              <a:rPr lang="fi-FI" dirty="0" smtClean="0"/>
              <a:t>sairauksien ehkäisy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7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0" y="242888"/>
            <a:ext cx="8229600" cy="1206500"/>
          </a:xfrm>
        </p:spPr>
        <p:txBody>
          <a:bodyPr>
            <a:normAutofit fontScale="90000"/>
          </a:bodyPr>
          <a:lstStyle/>
          <a:p>
            <a:pPr lvl="0"/>
            <a:r>
              <a:rPr lang="fi-FI"/>
              <a:t>Terveyden edistämisen osa-alueet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1532586" y="1604963"/>
            <a:ext cx="8435662" cy="4525962"/>
          </a:xfrm>
        </p:spPr>
        <p:txBody>
          <a:bodyPr>
            <a:normAutofit/>
          </a:bodyPr>
          <a:lstStyle/>
          <a:p>
            <a:pPr>
              <a:tabLst>
                <a:tab pos="622157" algn="l"/>
              </a:tabLst>
            </a:pPr>
            <a:r>
              <a:rPr lang="fi-FI" sz="2359" b="1" u="sng" dirty="0"/>
              <a:t>5. Terveyspalvelujen kehittäminen ja  uudelleensuuntaaminen</a:t>
            </a:r>
          </a:p>
          <a:p>
            <a:pPr lvl="0"/>
            <a:r>
              <a:rPr lang="fi-FI" sz="2359" dirty="0">
                <a:latin typeface="Comic Sans MS" pitchFamily="66"/>
              </a:rPr>
              <a:t>-äitiys- ja lasten neuvolatoiminnan kautta </a:t>
            </a:r>
            <a:r>
              <a:rPr lang="fi-FI" sz="2359" dirty="0"/>
              <a:t>kuntoneuvoloihin, murkkuneuvoloihin, seniorineuvoloihin</a:t>
            </a:r>
          </a:p>
          <a:p>
            <a:pPr lvl="0"/>
            <a:r>
              <a:rPr lang="fi-FI" sz="2359" dirty="0"/>
              <a:t>-terveyskioski/pysäkkitoiminta</a:t>
            </a:r>
          </a:p>
          <a:p>
            <a:pPr lvl="0"/>
            <a:endParaRPr lang="fi-FI" sz="2359" dirty="0">
              <a:latin typeface="Comic Sans MS" pitchFamily="66"/>
            </a:endParaRPr>
          </a:p>
          <a:p>
            <a:pPr lvl="0"/>
            <a:r>
              <a:rPr lang="fi-FI" sz="2359" b="1" u="sng" dirty="0">
                <a:latin typeface="Comic Sans MS" pitchFamily="66"/>
              </a:rPr>
              <a:t>6. Työturvallisuuden ja -terveyden kehittäminen</a:t>
            </a:r>
          </a:p>
          <a:p>
            <a:pPr lvl="0"/>
            <a:r>
              <a:rPr lang="fi-FI" sz="2359" dirty="0">
                <a:latin typeface="Comic Sans MS" pitchFamily="66"/>
              </a:rPr>
              <a:t>-</a:t>
            </a:r>
            <a:r>
              <a:rPr lang="fi-FI" sz="2359" dirty="0"/>
              <a:t>työpaikkahyvinvointi, TYKY-toiminnan tehostaminen</a:t>
            </a:r>
          </a:p>
          <a:p>
            <a:pPr lvl="0"/>
            <a:r>
              <a:rPr lang="fi-FI" sz="2359" dirty="0"/>
              <a:t>-työterveyshuolto, tarkastukset, seurannat</a:t>
            </a:r>
          </a:p>
          <a:p>
            <a:pPr lvl="0"/>
            <a:r>
              <a:rPr lang="fi-FI" sz="2359" dirty="0"/>
              <a:t>- liikuntatuokiot, -setelit</a:t>
            </a:r>
          </a:p>
        </p:txBody>
      </p:sp>
    </p:spTree>
    <p:extLst>
      <p:ext uri="{BB962C8B-B14F-4D97-AF65-F5344CB8AC3E}">
        <p14:creationId xmlns:p14="http://schemas.microsoft.com/office/powerpoint/2010/main" val="17476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PREVENTIO - Sairauksien ehkäisy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-osa terveyden edistämistä</a:t>
            </a:r>
          </a:p>
          <a:p>
            <a:r>
              <a:rPr lang="fi-FI" sz="1814" b="1" u="sng" dirty="0"/>
              <a:t>PRIMAARIPREVENTIO</a:t>
            </a:r>
          </a:p>
          <a:p>
            <a:r>
              <a:rPr lang="fi-FI" sz="1814" dirty="0"/>
              <a:t>-</a:t>
            </a:r>
            <a:r>
              <a:rPr lang="fi-FI" sz="1633" dirty="0"/>
              <a:t>pyritään ehkäisemään sairautta jo ennen sen ilmaantumista</a:t>
            </a:r>
          </a:p>
          <a:p>
            <a:r>
              <a:rPr lang="fi-FI" sz="1633" dirty="0"/>
              <a:t>-kohteena terveet ihmiset, esim. rokotteet, terveysneuvonta ja –kasvatus</a:t>
            </a:r>
          </a:p>
          <a:p>
            <a:r>
              <a:rPr lang="fi-FI" sz="1814" b="1" u="sng" dirty="0"/>
              <a:t>SEKUNDAARIPREVENTIO</a:t>
            </a:r>
          </a:p>
          <a:p>
            <a:r>
              <a:rPr lang="fi-FI" sz="1814" dirty="0"/>
              <a:t>-</a:t>
            </a:r>
            <a:r>
              <a:rPr lang="fi-FI" sz="1633" dirty="0"/>
              <a:t>estetään jonkin ongelman paheneminen ja sairauden puhkeaminen</a:t>
            </a:r>
          </a:p>
          <a:p>
            <a:r>
              <a:rPr lang="fi-FI" sz="1633" dirty="0"/>
              <a:t>-esim. kohonneen verenpaineen tai rasva-arvojen seuranta, seulonnat</a:t>
            </a:r>
          </a:p>
          <a:p>
            <a:r>
              <a:rPr lang="fi-FI" sz="1814" b="1" u="sng" dirty="0"/>
              <a:t>TERTIAARIPREVENTIO</a:t>
            </a:r>
          </a:p>
          <a:p>
            <a:r>
              <a:rPr lang="fi-FI" sz="1814" dirty="0"/>
              <a:t>-</a:t>
            </a:r>
            <a:r>
              <a:rPr lang="fi-FI" sz="1633" dirty="0"/>
              <a:t>estetään taudin paheneminen ja lisäoireiden kehittyminen</a:t>
            </a:r>
          </a:p>
          <a:p>
            <a:r>
              <a:rPr lang="fi-FI" sz="1633" dirty="0"/>
              <a:t>-esim. pitkäaikaissairaiden hoito ja kuntoutus</a:t>
            </a:r>
          </a:p>
          <a:p>
            <a:endParaRPr lang="fi-FI" sz="1814" dirty="0"/>
          </a:p>
        </p:txBody>
      </p:sp>
    </p:spTree>
    <p:extLst>
      <p:ext uri="{BB962C8B-B14F-4D97-AF65-F5344CB8AC3E}">
        <p14:creationId xmlns:p14="http://schemas.microsoft.com/office/powerpoint/2010/main" val="22853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 2010 kevät - kysymys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600" dirty="0"/>
              <a:t>7. Julkisuudessa on kannettu huolta lasten ja nuorten </a:t>
            </a:r>
            <a:r>
              <a:rPr lang="fi-FI" sz="3600" dirty="0" smtClean="0"/>
              <a:t>makeisten </a:t>
            </a:r>
            <a:r>
              <a:rPr lang="fi-FI" sz="3600" dirty="0"/>
              <a:t>käytön ja jatkuvan </a:t>
            </a:r>
            <a:r>
              <a:rPr lang="fi-FI" sz="3600" dirty="0" smtClean="0"/>
              <a:t>napostelun </a:t>
            </a:r>
            <a:r>
              <a:rPr lang="fi-FI" sz="3600" dirty="0"/>
              <a:t>lisääntymisen aiheuttamista terveyshaitoista. </a:t>
            </a:r>
            <a:r>
              <a:rPr lang="fi-FI" sz="3600" dirty="0" smtClean="0"/>
              <a:t>Elintarviketeollisuusliiton </a:t>
            </a:r>
            <a:r>
              <a:rPr lang="fi-FI" sz="3600" dirty="0"/>
              <a:t>mukaan vuonna </a:t>
            </a:r>
            <a:r>
              <a:rPr lang="fi-FI" sz="3600" dirty="0" smtClean="0"/>
              <a:t>1995 </a:t>
            </a:r>
            <a:r>
              <a:rPr lang="fi-FI" sz="3600" dirty="0"/>
              <a:t>makeisia myytiin noin 28 miljoonaa kiloa, kun vuonna 2007 myynti oli jo </a:t>
            </a:r>
            <a:r>
              <a:rPr lang="fi-FI" sz="3600" dirty="0" smtClean="0"/>
              <a:t>noin </a:t>
            </a:r>
            <a:r>
              <a:rPr lang="fi-FI" sz="3600" dirty="0"/>
              <a:t>40 </a:t>
            </a:r>
            <a:r>
              <a:rPr lang="fi-FI" sz="3600" dirty="0" smtClean="0"/>
              <a:t>miljoonaa </a:t>
            </a:r>
            <a:r>
              <a:rPr lang="fi-FI" sz="3600" dirty="0"/>
              <a:t>kiloa. Kuvaile ja arvioi terveyden edistämisen keinoja </a:t>
            </a:r>
            <a:r>
              <a:rPr lang="fi-FI" sz="3600" dirty="0" smtClean="0"/>
              <a:t>lasten </a:t>
            </a:r>
            <a:r>
              <a:rPr lang="fi-FI" sz="3600" dirty="0"/>
              <a:t>ja nuorten makeisten </a:t>
            </a:r>
            <a:r>
              <a:rPr lang="fi-FI" sz="3600" dirty="0" smtClean="0"/>
              <a:t>kulutuksen </a:t>
            </a:r>
            <a:r>
              <a:rPr lang="fi-FI" sz="3600" dirty="0"/>
              <a:t>vähentämiseksi.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9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476250"/>
            <a:ext cx="7772400" cy="1016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sz="2400" b="1" dirty="0"/>
              <a:t>PREVENTIO  </a:t>
            </a:r>
            <a:r>
              <a:rPr lang="fi-FI" altLang="fi-FI" sz="2400" dirty="0"/>
              <a:t>eli sairauksien ehkäiseminen </a:t>
            </a:r>
            <a:r>
              <a:rPr lang="fi-FI" altLang="fi-FI" sz="2400" b="1" dirty="0"/>
              <a:t/>
            </a:r>
            <a:br>
              <a:rPr lang="fi-FI" altLang="fi-FI" sz="2400" b="1" dirty="0"/>
            </a:br>
            <a:r>
              <a:rPr lang="fi-FI" altLang="fi-FI" sz="2400" b="1" dirty="0"/>
              <a:t/>
            </a:r>
            <a:br>
              <a:rPr lang="fi-FI" altLang="fi-FI" sz="2400" b="1" dirty="0"/>
            </a:br>
            <a:r>
              <a:rPr lang="fi-FI" altLang="fi-FI" sz="1400" dirty="0"/>
              <a:t>jaetaan  kolmeen tasoon sen mukaan, mitä sairauden vaiheita ehkäistään ja mikä on ehkäisyn tavoite:</a:t>
            </a:r>
            <a:br>
              <a:rPr lang="fi-FI" altLang="fi-FI" sz="1400" dirty="0"/>
            </a:br>
            <a:endParaRPr lang="fi-FI" altLang="fi-FI" sz="14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1600201"/>
            <a:ext cx="8281987" cy="453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fi-FI" altLang="fi-FI" b="1" i="1" dirty="0"/>
              <a:t>Primaaripreventio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 dirty="0"/>
              <a:t>      Ehkäistään oireita, vaivoja, tauteja ja tapaturmia  jo ennen sen ilmaantumista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 dirty="0"/>
              <a:t>      - rokotusohjelmat, matkarokotukset, turvavyöpakko, kypäräkäyttö,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 dirty="0" smtClean="0"/>
              <a:t>        ergonomiset olosuhteet</a:t>
            </a:r>
            <a:r>
              <a:rPr lang="fi-FI" altLang="fi-FI" sz="1600" dirty="0"/>
              <a:t>, terveysneuvonta ( käsien pesu, hampaiden harjaus, </a:t>
            </a:r>
            <a:endParaRPr lang="fi-FI" altLang="fi-FI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/>
              <a:t> </a:t>
            </a:r>
            <a:r>
              <a:rPr lang="fi-FI" altLang="fi-FI" sz="1600" smtClean="0"/>
              <a:t>       kondomi</a:t>
            </a:r>
            <a:r>
              <a:rPr lang="fi-FI" altLang="fi-FI" sz="1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altLang="fi-FI" dirty="0"/>
          </a:p>
          <a:p>
            <a:pPr eaLnBrk="1" hangingPunct="1">
              <a:lnSpc>
                <a:spcPct val="80000"/>
              </a:lnSpc>
            </a:pPr>
            <a:r>
              <a:rPr lang="fi-FI" altLang="fi-FI" b="1" i="1" dirty="0"/>
              <a:t>Sekundaaripreventio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dirty="0"/>
              <a:t>      </a:t>
            </a:r>
            <a:r>
              <a:rPr lang="fi-FI" altLang="fi-FI" sz="1600" dirty="0"/>
              <a:t>Pyritään estämään hyvin varhaisessa  vaiheessa olevan taudin etenemistä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 dirty="0"/>
              <a:t>      - mittaamiset (verenpaine), kyselyjä, seulonnat, jotka kohdistuvat taudin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1600" dirty="0"/>
              <a:t>         esiasteisiin (papa-koe, mammografia)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altLang="fi-FI" dirty="0"/>
          </a:p>
          <a:p>
            <a:pPr eaLnBrk="1" hangingPunct="1">
              <a:lnSpc>
                <a:spcPct val="80000"/>
              </a:lnSpc>
            </a:pPr>
            <a:r>
              <a:rPr lang="fi-FI" altLang="fi-FI" b="1" i="1" dirty="0"/>
              <a:t>Tertiääripreventio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dirty="0"/>
              <a:t>      Estetään tilan paheneminen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dirty="0"/>
              <a:t>      - sairaudenhoito, kuntoutus, korjauskeikkaukset</a:t>
            </a:r>
          </a:p>
          <a:p>
            <a:pPr eaLnBrk="1" hangingPunct="1">
              <a:lnSpc>
                <a:spcPct val="80000"/>
              </a:lnSpc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680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Terveyden edistämisen kokonaisuus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                   </a:t>
            </a:r>
          </a:p>
          <a:p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1919536" y="2420888"/>
            <a:ext cx="172819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Mahdollisuuksien luominen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4079776" y="2420888"/>
            <a:ext cx="18722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Riskitekijöiden ehkäisy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6384032" y="2348880"/>
            <a:ext cx="172819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Hoito	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8400256" y="2348880"/>
            <a:ext cx="172819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Kuntoutus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1775520" y="4149080"/>
            <a:ext cx="201622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PROMOOTIO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3935760" y="4149080"/>
            <a:ext cx="201622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Primaari-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PREVENTIO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6240016" y="4149080"/>
            <a:ext cx="201622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Sekundaari-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PREVENTIO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8400256" y="4149080"/>
            <a:ext cx="2016224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Tertiääri-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PREVENTIO</a:t>
            </a:r>
          </a:p>
        </p:txBody>
      </p:sp>
    </p:spTree>
    <p:extLst>
      <p:ext uri="{BB962C8B-B14F-4D97-AF65-F5344CB8AC3E}">
        <p14:creationId xmlns:p14="http://schemas.microsoft.com/office/powerpoint/2010/main" val="15205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6175"/>
          </a:xfrm>
        </p:spPr>
        <p:txBody>
          <a:bodyPr/>
          <a:lstStyle/>
          <a:p>
            <a:pPr lvl="0"/>
            <a:r>
              <a:rPr lang="fi-FI" dirty="0"/>
              <a:t>Terveyden rakennusaineet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0" y="1604963"/>
            <a:ext cx="8229600" cy="4608512"/>
          </a:xfrm>
        </p:spPr>
        <p:txBody>
          <a:bodyPr/>
          <a:lstStyle/>
          <a:p>
            <a:pPr marL="622157" indent="-414772"/>
            <a:r>
              <a:rPr lang="fi-FI" sz="1814" dirty="0">
                <a:latin typeface="Comic Sans MS" pitchFamily="66"/>
              </a:rPr>
              <a:t>1. PERIMÄ (alttius sairauksiin)</a:t>
            </a:r>
          </a:p>
          <a:p>
            <a:pPr marL="622157" indent="-414772"/>
            <a:r>
              <a:rPr lang="fi-FI" sz="1814" dirty="0">
                <a:latin typeface="Comic Sans MS" pitchFamily="66"/>
              </a:rPr>
              <a:t>2. ELINTAVAT, TIEDOT JA TAIDOT, ARVOT JA ASENTEET &gt; OMAT VALINNAT</a:t>
            </a:r>
          </a:p>
          <a:p>
            <a:pPr marL="622157" indent="-414772"/>
            <a:r>
              <a:rPr lang="fi-FI" sz="1814" dirty="0">
                <a:latin typeface="Comic Sans MS" pitchFamily="66"/>
              </a:rPr>
              <a:t>3. YHTEISKUNTA JA ELINYMPÄRISTÖ</a:t>
            </a:r>
          </a:p>
          <a:p>
            <a:pPr marL="207386"/>
            <a:r>
              <a:rPr lang="fi-FI" sz="1814" dirty="0">
                <a:latin typeface="Comic Sans MS" pitchFamily="66"/>
              </a:rPr>
              <a:t>- ravinnon ja elinolojen terveysvalvonta, koulutus, työelämän pelisäännöt, liikennesuunnittelu, rakenteet</a:t>
            </a:r>
          </a:p>
          <a:p>
            <a:pPr indent="207386"/>
            <a:r>
              <a:rPr lang="fi-FI" sz="1814" dirty="0">
                <a:latin typeface="Comic Sans MS" pitchFamily="66"/>
              </a:rPr>
              <a:t>4. TERVEYDENHUOLTO</a:t>
            </a:r>
          </a:p>
          <a:p>
            <a:pPr marL="207386"/>
            <a:r>
              <a:rPr lang="fi-FI" sz="1814" dirty="0">
                <a:latin typeface="Comic Sans MS" pitchFamily="66"/>
              </a:rPr>
              <a:t>-sairauksien ehkäisy ja hoito, rokotukset, terveysolot, sosiaaliturvajärjestelmä</a:t>
            </a:r>
          </a:p>
          <a:p>
            <a:pPr marL="622157" indent="-414772"/>
            <a:r>
              <a:rPr lang="fi-FI" sz="1814" dirty="0">
                <a:latin typeface="Comic Sans MS" pitchFamily="66"/>
              </a:rPr>
              <a:t>5. SATTUMA	</a:t>
            </a:r>
          </a:p>
          <a:p>
            <a:pPr lvl="0"/>
            <a:endParaRPr lang="fi-FI" sz="1814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752" y="4831708"/>
            <a:ext cx="1987409" cy="138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Terveyden (yhteiskunnalliset) taustatekijät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(Ks. TE2 kirja)</a:t>
            </a:r>
            <a:endParaRPr lang="fi-FI" dirty="0"/>
          </a:p>
          <a:p>
            <a:r>
              <a:rPr lang="fi-FI" dirty="0" smtClean="0"/>
              <a:t>1. Ikä, sukupuoli, perimä</a:t>
            </a:r>
          </a:p>
          <a:p>
            <a:r>
              <a:rPr lang="fi-FI" dirty="0" smtClean="0"/>
              <a:t>2. elämäntavat</a:t>
            </a:r>
          </a:p>
          <a:p>
            <a:r>
              <a:rPr lang="fi-FI" dirty="0" smtClean="0"/>
              <a:t>3. Yhteisöt ja sosiaalinen tuki</a:t>
            </a:r>
          </a:p>
          <a:p>
            <a:r>
              <a:rPr lang="fi-FI" dirty="0" smtClean="0"/>
              <a:t>4. Aktiivinen kansalaisuus</a:t>
            </a:r>
          </a:p>
          <a:p>
            <a:r>
              <a:rPr lang="fi-FI" dirty="0" smtClean="0"/>
              <a:t>5. luonnonympäristö ja rakennettu ympäristö</a:t>
            </a:r>
          </a:p>
          <a:p>
            <a:r>
              <a:rPr lang="fi-FI" dirty="0" smtClean="0"/>
              <a:t>6. Muut: puhdas vesi, hygienia, ravinnontuotanto, koulutus, työ, taloudellinen asema, yhteiskunnallinen päätöksenteko, kulttuuriympäristö, turvallisuus, terveyspalvelut, </a:t>
            </a:r>
            <a:r>
              <a:rPr lang="fi-FI" dirty="0" err="1" smtClean="0"/>
              <a:t>asuinolot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39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0739" y="273353"/>
            <a:ext cx="8229627" cy="977738"/>
          </a:xfrm>
        </p:spPr>
        <p:txBody>
          <a:bodyPr/>
          <a:lstStyle/>
          <a:p>
            <a:r>
              <a:rPr lang="fi-FI" dirty="0" smtClean="0"/>
              <a:t>TERVEYSOSAAMINEN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3037" y="1251090"/>
            <a:ext cx="9257329" cy="5113151"/>
          </a:xfrm>
        </p:spPr>
        <p:txBody>
          <a:bodyPr>
            <a:noAutofit/>
          </a:bodyPr>
          <a:lstStyle/>
          <a:p>
            <a:pPr marL="466618" indent="-466618">
              <a:buAutoNum type="arabicPeriod"/>
            </a:pPr>
            <a:r>
              <a:rPr lang="fi-FI" sz="3200" b="1" dirty="0" smtClean="0"/>
              <a:t>Teoreettinen tieto </a:t>
            </a:r>
            <a:r>
              <a:rPr lang="fi-FI" sz="3200" dirty="0" smtClean="0"/>
              <a:t>(eri terveystiedon sisällöt, riskit, syyt, seuraukset)</a:t>
            </a:r>
          </a:p>
          <a:p>
            <a:pPr marL="466618" indent="-466618">
              <a:buAutoNum type="arabicPeriod"/>
            </a:pPr>
            <a:r>
              <a:rPr lang="fi-FI" sz="3200" b="1" dirty="0" smtClean="0"/>
              <a:t>Käytännön taito </a:t>
            </a:r>
            <a:r>
              <a:rPr lang="fi-FI" sz="3200" dirty="0" smtClean="0"/>
              <a:t>(</a:t>
            </a:r>
            <a:r>
              <a:rPr lang="fi-FI" sz="3200" dirty="0" err="1" smtClean="0"/>
              <a:t>ea</a:t>
            </a:r>
            <a:r>
              <a:rPr lang="fi-FI" sz="3200" dirty="0" smtClean="0"/>
              <a:t>-taidot, vuorovaikutustaidot, medialukutaito, hygieniataidot)</a:t>
            </a:r>
          </a:p>
          <a:p>
            <a:pPr marL="466618" indent="-466618">
              <a:buAutoNum type="arabicPeriod"/>
            </a:pPr>
            <a:r>
              <a:rPr lang="fi-FI" sz="3200" b="1" dirty="0" smtClean="0"/>
              <a:t>Kriittinen ajattelu </a:t>
            </a:r>
            <a:r>
              <a:rPr lang="fi-FI" sz="3200" dirty="0" smtClean="0"/>
              <a:t>(tiedon tulkinta, arviointi, vertailu, perustelu)</a:t>
            </a:r>
          </a:p>
          <a:p>
            <a:pPr marL="466618" indent="-466618">
              <a:buAutoNum type="arabicPeriod"/>
            </a:pPr>
            <a:r>
              <a:rPr lang="fi-FI" sz="3200" b="1" dirty="0" smtClean="0"/>
              <a:t>Itsetuntemus</a:t>
            </a:r>
            <a:r>
              <a:rPr lang="fi-FI" sz="3200" dirty="0" smtClean="0"/>
              <a:t> (omat valmiudet ja ominaisuudet, terveysasiat omassa elämässä)</a:t>
            </a:r>
          </a:p>
          <a:p>
            <a:pPr marL="466618" indent="-466618">
              <a:buAutoNum type="arabicPeriod"/>
            </a:pPr>
            <a:r>
              <a:rPr lang="fi-FI" sz="3200" b="1" dirty="0" smtClean="0"/>
              <a:t>Eettinen vastuullisuus </a:t>
            </a:r>
            <a:r>
              <a:rPr lang="fi-FI" sz="3200" dirty="0" smtClean="0"/>
              <a:t>(oikeudet, vastuu, oman toiminnan seuraukset ja hyödyt)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08978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386367" y="247292"/>
            <a:ext cx="8229600" cy="1146175"/>
          </a:xfrm>
        </p:spPr>
        <p:txBody>
          <a:bodyPr/>
          <a:lstStyle/>
          <a:p>
            <a:pPr lvl="0"/>
            <a:r>
              <a:rPr lang="fi-FI"/>
              <a:t>Terveyden edistäminen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75763" y="1669357"/>
            <a:ext cx="9672035" cy="452596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fi-FI" sz="3200" b="1" u="sng" dirty="0"/>
              <a:t>Promootio</a:t>
            </a:r>
          </a:p>
          <a:p>
            <a:pPr marL="0" lvl="0" indent="0">
              <a:buClr>
                <a:srgbClr val="800000"/>
              </a:buClr>
              <a:buSzPct val="45000"/>
              <a:buNone/>
            </a:pPr>
            <a:r>
              <a:rPr lang="fi-FI" dirty="0" smtClean="0"/>
              <a:t>-Terveyttä </a:t>
            </a:r>
            <a:r>
              <a:rPr lang="fi-FI" dirty="0"/>
              <a:t>voidaan edistää </a:t>
            </a:r>
            <a:r>
              <a:rPr lang="fi-FI" b="1" dirty="0"/>
              <a:t>yksilön </a:t>
            </a:r>
            <a:r>
              <a:rPr lang="fi-FI" dirty="0"/>
              <a:t> ja </a:t>
            </a:r>
            <a:r>
              <a:rPr lang="fi-FI" b="1" dirty="0"/>
              <a:t>yhteiskunnan</a:t>
            </a:r>
            <a:r>
              <a:rPr lang="fi-FI" dirty="0"/>
              <a:t> tasolla  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endParaRPr lang="fi-FI" b="1" dirty="0" smtClean="0"/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fi-FI" sz="3200" b="1" dirty="0" smtClean="0"/>
              <a:t>Yksilö</a:t>
            </a:r>
            <a:r>
              <a:rPr lang="fi-FI" sz="3200" dirty="0" smtClean="0"/>
              <a:t>: (omat päätökset ja valinnat)</a:t>
            </a:r>
            <a:endParaRPr lang="fi-FI" sz="3200" dirty="0"/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endParaRPr lang="fi-FI" sz="2903" dirty="0" smtClean="0">
              <a:latin typeface="Albany" pitchFamily="18"/>
              <a:cs typeface="Tahoma" pitchFamily="2"/>
            </a:endParaRPr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r>
              <a:rPr lang="fi-FI" sz="2903" dirty="0" smtClean="0">
                <a:latin typeface="Albany" pitchFamily="18"/>
                <a:cs typeface="Tahoma" pitchFamily="2"/>
              </a:rPr>
              <a:t>-</a:t>
            </a:r>
            <a:r>
              <a:rPr lang="fi-FI" sz="2903" dirty="0">
                <a:latin typeface="Albany" pitchFamily="18"/>
                <a:cs typeface="Tahoma" pitchFamily="2"/>
              </a:rPr>
              <a:t>kiinnostus ja vastuu terveydestä</a:t>
            </a:r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r>
              <a:rPr lang="fi-FI" sz="2903" dirty="0">
                <a:latin typeface="Albany" pitchFamily="18"/>
                <a:cs typeface="Tahoma" pitchFamily="2"/>
              </a:rPr>
              <a:t>-terveysosaamisen kehittäminen</a:t>
            </a:r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r>
              <a:rPr lang="fi-FI" sz="2903" dirty="0">
                <a:latin typeface="Albany" pitchFamily="18"/>
                <a:cs typeface="Tahoma" pitchFamily="2"/>
              </a:rPr>
              <a:t>-terveyskäyttäytymisen valinnat</a:t>
            </a:r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r>
              <a:rPr lang="fi-FI" sz="2903" dirty="0">
                <a:latin typeface="Albany" pitchFamily="18"/>
                <a:cs typeface="Tahoma" pitchFamily="2"/>
              </a:rPr>
              <a:t>-terveyspalvelujen käyttö</a:t>
            </a:r>
          </a:p>
          <a:p>
            <a:pPr marL="0" lvl="1" indent="0" hangingPunct="0">
              <a:spcBef>
                <a:spcPts val="0"/>
              </a:spcBef>
              <a:spcAft>
                <a:spcPts val="1286"/>
              </a:spcAft>
              <a:buNone/>
            </a:pPr>
            <a:endParaRPr lang="fi-FI" sz="2903" dirty="0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496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Terveyden edistäminen eli promootio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5988" dirty="0"/>
              <a:t>”Tuetaan ja parannetaan ihmisten mahdollisuuksia huolehtia omasta terveydestään”</a:t>
            </a:r>
          </a:p>
        </p:txBody>
      </p:sp>
    </p:spTree>
    <p:extLst>
      <p:ext uri="{BB962C8B-B14F-4D97-AF65-F5344CB8AC3E}">
        <p14:creationId xmlns:p14="http://schemas.microsoft.com/office/powerpoint/2010/main" val="8762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Väestön hyvinvoinnin ja terveyden edistäminen on yhteinen asia. Tavoitteena </a:t>
            </a:r>
            <a:r>
              <a:rPr lang="fi-FI" b="1" dirty="0" smtClean="0"/>
              <a:t>on…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sz="2800" dirty="0" smtClean="0"/>
              <a:t>-terveyden</a:t>
            </a:r>
            <a:r>
              <a:rPr lang="fi-FI" sz="2800" dirty="0"/>
              <a:t>, elämän laadun sekä työ- ja toimintakyvyn ylläpitäminen ja </a:t>
            </a:r>
            <a:r>
              <a:rPr lang="fi-FI" sz="2800" dirty="0" smtClean="0"/>
              <a:t>parantaminen</a:t>
            </a:r>
            <a:endParaRPr lang="fi-FI" sz="2800" dirty="0"/>
          </a:p>
          <a:p>
            <a:r>
              <a:rPr lang="fi-FI" sz="2800" dirty="0" smtClean="0"/>
              <a:t>-sairauksien</a:t>
            </a:r>
            <a:r>
              <a:rPr lang="fi-FI" sz="2800" dirty="0"/>
              <a:t>, tapaturmien ja muiden terveysongelmien </a:t>
            </a:r>
            <a:r>
              <a:rPr lang="fi-FI" sz="2800" dirty="0" smtClean="0"/>
              <a:t>ehkäiseminen</a:t>
            </a:r>
            <a:endParaRPr lang="fi-FI" sz="2800" dirty="0"/>
          </a:p>
          <a:p>
            <a:r>
              <a:rPr lang="fi-FI" sz="2800" dirty="0" smtClean="0"/>
              <a:t>-syrjäytymisen </a:t>
            </a:r>
            <a:r>
              <a:rPr lang="fi-FI" sz="2800" dirty="0"/>
              <a:t>ja muiden sosiaalisten ongelmien </a:t>
            </a:r>
            <a:r>
              <a:rPr lang="fi-FI" sz="2800" dirty="0" smtClean="0"/>
              <a:t>vähentäminen</a:t>
            </a:r>
            <a:endParaRPr lang="fi-FI" sz="2800" dirty="0"/>
          </a:p>
          <a:p>
            <a:r>
              <a:rPr lang="fi-FI" sz="2800" dirty="0" smtClean="0"/>
              <a:t>-</a:t>
            </a:r>
            <a:r>
              <a:rPr lang="fi-FI" sz="2800" dirty="0" err="1" smtClean="0"/>
              <a:t>sosiaali</a:t>
            </a:r>
            <a:r>
              <a:rPr lang="fi-FI" sz="2800" dirty="0" smtClean="0"/>
              <a:t>- </a:t>
            </a:r>
            <a:r>
              <a:rPr lang="fi-FI" sz="2800" dirty="0"/>
              <a:t>ja terveydenhuoltopalveluiden tarpeen ja sairauspoissaolojen vähentäminen </a:t>
            </a:r>
            <a:r>
              <a:rPr lang="fi-FI" sz="2800" dirty="0" smtClean="0"/>
              <a:t>sekä</a:t>
            </a:r>
            <a:endParaRPr lang="fi-FI" sz="2800" dirty="0"/>
          </a:p>
          <a:p>
            <a:r>
              <a:rPr lang="fi-FI" sz="2800" smtClean="0"/>
              <a:t>-väestöryhmien </a:t>
            </a:r>
            <a:r>
              <a:rPr lang="fi-FI" sz="2800" dirty="0"/>
              <a:t>välisten terveyserojen vähentäminen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4390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0" y="242888"/>
            <a:ext cx="8229600" cy="1206500"/>
          </a:xfrm>
        </p:spPr>
        <p:txBody>
          <a:bodyPr>
            <a:normAutofit fontScale="90000"/>
          </a:bodyPr>
          <a:lstStyle/>
          <a:p>
            <a:pPr lvl="0"/>
            <a:r>
              <a:rPr lang="fi-FI"/>
              <a:t>Terveyden edistämisen osa-alueet (yhteiskunnan taso)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1352281" y="1604963"/>
            <a:ext cx="8603087" cy="4525962"/>
          </a:xfrm>
        </p:spPr>
        <p:txBody>
          <a:bodyPr/>
          <a:lstStyle/>
          <a:p>
            <a:pPr>
              <a:tabLst>
                <a:tab pos="622157" algn="l"/>
              </a:tabLst>
            </a:pPr>
            <a:r>
              <a:rPr lang="fi-FI" sz="2359" dirty="0"/>
              <a:t>1. </a:t>
            </a:r>
            <a:r>
              <a:rPr lang="fi-FI" sz="2359" b="1" u="sng" dirty="0"/>
              <a:t>Terveyttä tukeva yhteiskuntapolitiikka ja päätöksenteko</a:t>
            </a:r>
          </a:p>
          <a:p>
            <a:pPr lvl="0"/>
            <a:r>
              <a:rPr lang="fi-FI" sz="2359" dirty="0">
                <a:latin typeface="Comic Sans MS" pitchFamily="66"/>
              </a:rPr>
              <a:t>-</a:t>
            </a:r>
            <a:r>
              <a:rPr lang="fi-FI" sz="2359" dirty="0"/>
              <a:t>koulujen liikunta-ja terveystiedon tuntien lisääminen</a:t>
            </a:r>
          </a:p>
          <a:p>
            <a:pPr lvl="0"/>
            <a:r>
              <a:rPr lang="fi-FI" sz="2359" dirty="0"/>
              <a:t>-lainsäädännön muutokset</a:t>
            </a:r>
          </a:p>
          <a:p>
            <a:pPr lvl="0"/>
            <a:r>
              <a:rPr lang="fi-FI" sz="2359" dirty="0"/>
              <a:t>-terveyspalveluiden resurssit</a:t>
            </a:r>
          </a:p>
          <a:p>
            <a:pPr>
              <a:tabLst>
                <a:tab pos="622157" algn="l"/>
              </a:tabLst>
            </a:pPr>
            <a:r>
              <a:rPr lang="fi-FI" sz="2359" b="1" u="sng" dirty="0"/>
              <a:t>2. Terveellisen ympäristön aikaansaaminen</a:t>
            </a:r>
          </a:p>
          <a:p>
            <a:pPr lvl="0"/>
            <a:r>
              <a:rPr lang="fi-FI" sz="2359" dirty="0">
                <a:latin typeface="Comic Sans MS" pitchFamily="66"/>
              </a:rPr>
              <a:t>-</a:t>
            </a:r>
            <a:r>
              <a:rPr lang="fi-FI" sz="2359" dirty="0"/>
              <a:t>päihteiden käyttöpaikkoihin liittyvät rajoitukset</a:t>
            </a:r>
          </a:p>
          <a:p>
            <a:pPr lvl="0"/>
            <a:r>
              <a:rPr lang="fi-FI" sz="2359" dirty="0"/>
              <a:t>-liikuntapaikkojen rakentuminen</a:t>
            </a:r>
          </a:p>
          <a:p>
            <a:pPr lvl="0"/>
            <a:r>
              <a:rPr lang="fi-FI" sz="2359" dirty="0"/>
              <a:t>-liikenneturvallisuus</a:t>
            </a:r>
          </a:p>
        </p:txBody>
      </p:sp>
    </p:spTree>
    <p:extLst>
      <p:ext uri="{BB962C8B-B14F-4D97-AF65-F5344CB8AC3E}">
        <p14:creationId xmlns:p14="http://schemas.microsoft.com/office/powerpoint/2010/main" val="23922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0" y="242888"/>
            <a:ext cx="8229600" cy="1206500"/>
          </a:xfrm>
        </p:spPr>
        <p:txBody>
          <a:bodyPr>
            <a:normAutofit fontScale="90000"/>
          </a:bodyPr>
          <a:lstStyle/>
          <a:p>
            <a:pPr lvl="0"/>
            <a:r>
              <a:rPr lang="fi-FI"/>
              <a:t>Terveyden edistämisen osa-alueet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1674253" y="1604963"/>
            <a:ext cx="8332631" cy="4525962"/>
          </a:xfrm>
        </p:spPr>
        <p:txBody>
          <a:bodyPr>
            <a:normAutofit/>
          </a:bodyPr>
          <a:lstStyle/>
          <a:p>
            <a:pPr>
              <a:tabLst>
                <a:tab pos="622157" algn="l"/>
              </a:tabLst>
            </a:pPr>
            <a:r>
              <a:rPr lang="fi-FI" sz="2359" b="1" u="sng" dirty="0"/>
              <a:t>3. Yhteisöjen toiminnan kehittäminen</a:t>
            </a:r>
          </a:p>
          <a:p>
            <a:pPr lvl="0"/>
            <a:r>
              <a:rPr lang="fi-FI" sz="2359" dirty="0">
                <a:latin typeface="Comic Sans MS" pitchFamily="66"/>
              </a:rPr>
              <a:t>-</a:t>
            </a:r>
            <a:r>
              <a:rPr lang="fi-FI" sz="2359" dirty="0"/>
              <a:t>järjestöt, yhdistykset, seurat → kampanjat</a:t>
            </a:r>
          </a:p>
          <a:p>
            <a:pPr lvl="0"/>
            <a:r>
              <a:rPr lang="fi-FI" sz="2359" dirty="0"/>
              <a:t>-yhteisöllisyys arvo sinänsä</a:t>
            </a:r>
          </a:p>
          <a:p>
            <a:pPr lvl="0"/>
            <a:r>
              <a:rPr lang="fi-FI" sz="2359" dirty="0"/>
              <a:t>-toiminnan sisällöt (leirit, tapahtumat..)</a:t>
            </a:r>
          </a:p>
          <a:p>
            <a:pPr lvl="0"/>
            <a:r>
              <a:rPr lang="fi-FI" sz="2359" dirty="0"/>
              <a:t>-toiminnan edullisuus, matala mukaantulokynnys</a:t>
            </a:r>
          </a:p>
          <a:p>
            <a:pPr>
              <a:tabLst>
                <a:tab pos="622157" algn="l"/>
              </a:tabLst>
            </a:pPr>
            <a:r>
              <a:rPr lang="fi-FI" sz="2359" b="1" u="sng" dirty="0"/>
              <a:t>4. Väestön terveysvalistus ja –kasvatus (terveysosaaminen)</a:t>
            </a:r>
          </a:p>
          <a:p>
            <a:r>
              <a:rPr lang="fi-FI" sz="2359" dirty="0">
                <a:latin typeface="Comic Sans MS" pitchFamily="66"/>
              </a:rPr>
              <a:t>-</a:t>
            </a:r>
            <a:r>
              <a:rPr lang="fi-FI" sz="2359" dirty="0"/>
              <a:t>koulu- ja opiskelijaterveydenhuolto, työterveyshuolto</a:t>
            </a:r>
          </a:p>
          <a:p>
            <a:r>
              <a:rPr lang="fi-FI" sz="2359" dirty="0"/>
              <a:t>-median ja kolmannen sektorin rooli </a:t>
            </a:r>
          </a:p>
          <a:p>
            <a:pPr lvl="0"/>
            <a:r>
              <a:rPr lang="fi-FI" sz="2359" dirty="0"/>
              <a:t>-terveysosaaminen-&gt; koulutus, terveystiedon oppisisällöt</a:t>
            </a:r>
          </a:p>
          <a:p>
            <a:pPr lvl="0"/>
            <a:endParaRPr lang="fi-FI" sz="2359" dirty="0"/>
          </a:p>
        </p:txBody>
      </p:sp>
    </p:spTree>
    <p:extLst>
      <p:ext uri="{BB962C8B-B14F-4D97-AF65-F5344CB8AC3E}">
        <p14:creationId xmlns:p14="http://schemas.microsoft.com/office/powerpoint/2010/main" val="38110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">
  <a:themeElements>
    <a:clrScheme name="Retr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2082</TotalTime>
  <Words>668</Words>
  <Application>Microsoft Office PowerPoint</Application>
  <PresentationFormat>Laajakuva</PresentationFormat>
  <Paragraphs>118</Paragraphs>
  <Slides>14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2" baseType="lpstr">
      <vt:lpstr>Albany</vt:lpstr>
      <vt:lpstr>Calibri</vt:lpstr>
      <vt:lpstr>Calibri Light</vt:lpstr>
      <vt:lpstr>Comic Sans MS</vt:lpstr>
      <vt:lpstr>StarSymbol</vt:lpstr>
      <vt:lpstr>Tahoma</vt:lpstr>
      <vt:lpstr>Wingdings</vt:lpstr>
      <vt:lpstr>Retro</vt:lpstr>
      <vt:lpstr>Terveyden edistäminen ja sairauksien ehkäisy</vt:lpstr>
      <vt:lpstr>Terveyden rakennusaineet</vt:lpstr>
      <vt:lpstr>Terveyden (yhteiskunnalliset) taustatekijät</vt:lpstr>
      <vt:lpstr>TERVEYSOSAAMINEN</vt:lpstr>
      <vt:lpstr>Terveyden edistäminen</vt:lpstr>
      <vt:lpstr>Terveyden edistäminen eli promootio</vt:lpstr>
      <vt:lpstr>Väestön hyvinvoinnin ja terveyden edistäminen on yhteinen asia. Tavoitteena on…</vt:lpstr>
      <vt:lpstr>Terveyden edistämisen osa-alueet (yhteiskunnan taso)</vt:lpstr>
      <vt:lpstr>Terveyden edistämisen osa-alueet</vt:lpstr>
      <vt:lpstr>Terveyden edistämisen osa-alueet</vt:lpstr>
      <vt:lpstr>PREVENTIO - Sairauksien ehkäisy</vt:lpstr>
      <vt:lpstr>Yo 2010 kevät - kysymys</vt:lpstr>
      <vt:lpstr>PREVENTIO  eli sairauksien ehkäiseminen   jaetaan  kolmeen tasoon sen mukaan, mitä sairauden vaiheita ehkäistään ja mikä on ehkäisyn tavoite: </vt:lpstr>
      <vt:lpstr>Terveyden edistämisen kokonaisuus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Terveyden edistäminen ja hyvinvointipalvelut</dc:title>
  <dc:creator>Mäkelä Toni</dc:creator>
  <cp:lastModifiedBy>oppilas lukio</cp:lastModifiedBy>
  <cp:revision>24</cp:revision>
  <dcterms:created xsi:type="dcterms:W3CDTF">2016-08-16T07:01:48Z</dcterms:created>
  <dcterms:modified xsi:type="dcterms:W3CDTF">2018-08-21T19:46:19Z</dcterms:modified>
</cp:coreProperties>
</file>