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50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73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71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63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48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65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77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46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Otsikko sekä sisältö teksti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F4EC3-5118-4C00-8861-BE4E63A7FE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057447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7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68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57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2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83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1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3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0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16709B-B363-41DD-8C7A-68C0ED81D11D}" type="datetimeFigureOut">
              <a:rPr lang="fi-FI" smtClean="0"/>
              <a:t>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FD7D8C-D101-48A6-9CC8-BBF8082AB8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51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8zkvdkzU7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SYDÄN- JA VERISUONITAUDIT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3933825"/>
            <a:ext cx="8229600" cy="23749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i-FI" sz="2800"/>
              <a:t>AIHEUTTAA N. PUOLET VUOSITTAISISTA KUOLEMANTAPAUKSISTA</a:t>
            </a:r>
          </a:p>
          <a:p>
            <a:pPr eaLnBrk="1" hangingPunct="1">
              <a:defRPr/>
            </a:pPr>
            <a:r>
              <a:rPr lang="fi-FI" sz="2800"/>
              <a:t>TILANNE SUOMESSA PARANTUNUT, MUTTA VIELÄKIN (MIEHILLÄ) KAKSINKERTAINEN VERRATTUNA VÄLIMEREN MAIHIN</a:t>
            </a:r>
          </a:p>
        </p:txBody>
      </p:sp>
      <p:pic>
        <p:nvPicPr>
          <p:cNvPr id="3076" name="Picture 7" descr="j02308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773238"/>
            <a:ext cx="1966912" cy="1727200"/>
          </a:xfrm>
        </p:spPr>
      </p:pic>
    </p:spTree>
    <p:extLst>
      <p:ext uri="{BB962C8B-B14F-4D97-AF65-F5344CB8AC3E}">
        <p14:creationId xmlns:p14="http://schemas.microsoft.com/office/powerpoint/2010/main" val="36131477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>
          <a:xfrm>
            <a:off x="4367213" y="1052513"/>
            <a:ext cx="3816350" cy="1966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sz="1600" dirty="0"/>
              <a:t>SEPELVALTIMOTAUTI, joka oireilee </a:t>
            </a:r>
            <a:r>
              <a:rPr lang="fi-FI" sz="1600" dirty="0" err="1"/>
              <a:t>angina</a:t>
            </a:r>
            <a:r>
              <a:rPr lang="fi-FI" sz="1600" dirty="0"/>
              <a:t> </a:t>
            </a:r>
            <a:r>
              <a:rPr lang="fi-FI" sz="1600" dirty="0" err="1"/>
              <a:t>pectoris-kipuna</a:t>
            </a:r>
            <a:r>
              <a:rPr lang="fi-FI" sz="1600" dirty="0"/>
              <a:t> -&gt; sepelvaltimon täydellinen tukkeutuminen johtaa sydäninfarktiin </a:t>
            </a:r>
          </a:p>
        </p:txBody>
      </p:sp>
      <p:sp>
        <p:nvSpPr>
          <p:cNvPr id="3" name="Ellipsi 2"/>
          <p:cNvSpPr/>
          <p:nvPr/>
        </p:nvSpPr>
        <p:spPr>
          <a:xfrm>
            <a:off x="5370514" y="3198814"/>
            <a:ext cx="1754187" cy="151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Sydän- ja verisuoni-sairaudet</a:t>
            </a:r>
          </a:p>
        </p:txBody>
      </p:sp>
      <p:sp>
        <p:nvSpPr>
          <p:cNvPr id="5" name="Ellipsi 4"/>
          <p:cNvSpPr/>
          <p:nvPr/>
        </p:nvSpPr>
        <p:spPr>
          <a:xfrm>
            <a:off x="1703389" y="2874964"/>
            <a:ext cx="3240087" cy="216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sz="1600" dirty="0"/>
              <a:t>AIVOVERENKIERRON HÄIRIÖ, joka voi esiintyä lyhytaikaisena </a:t>
            </a:r>
            <a:r>
              <a:rPr lang="fi-FI" sz="1600" dirty="0" err="1"/>
              <a:t>TIA-kohtauksena</a:t>
            </a:r>
            <a:r>
              <a:rPr lang="fi-FI" sz="1600" dirty="0"/>
              <a:t> ja joka enteilee usein AIVOINFARKTIA </a:t>
            </a:r>
            <a:r>
              <a:rPr lang="fi-FI" sz="1600" dirty="0">
                <a:sym typeface="Wingdings" pitchFamily="2" charset="2"/>
              </a:rPr>
              <a:t></a:t>
            </a:r>
            <a:r>
              <a:rPr lang="fi-FI" sz="1600" dirty="0"/>
              <a:t> vaurioita aivosoluissa</a:t>
            </a:r>
          </a:p>
        </p:txBody>
      </p:sp>
      <p:sp>
        <p:nvSpPr>
          <p:cNvPr id="6" name="Ellipsi 5"/>
          <p:cNvSpPr/>
          <p:nvPr/>
        </p:nvSpPr>
        <p:spPr>
          <a:xfrm>
            <a:off x="7416801" y="3121026"/>
            <a:ext cx="2665413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(</a:t>
            </a:r>
            <a:r>
              <a:rPr lang="fi-FI" dirty="0" err="1"/>
              <a:t>ala)RAAJOJEN</a:t>
            </a:r>
            <a:r>
              <a:rPr lang="fi-FI" dirty="0"/>
              <a:t> VERENKIERRON HÄIRIÖT  esim. katkokävely</a:t>
            </a:r>
          </a:p>
        </p:txBody>
      </p:sp>
      <p:sp>
        <p:nvSpPr>
          <p:cNvPr id="7" name="Ellipsi 6"/>
          <p:cNvSpPr/>
          <p:nvPr/>
        </p:nvSpPr>
        <p:spPr>
          <a:xfrm>
            <a:off x="4487863" y="4868863"/>
            <a:ext cx="3384550" cy="149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sz="1600" dirty="0"/>
              <a:t>VALTIMOPULLISTUMAN eli </a:t>
            </a:r>
            <a:r>
              <a:rPr lang="fi-FI" sz="1600" dirty="0" err="1"/>
              <a:t>aneurysman</a:t>
            </a:r>
            <a:r>
              <a:rPr lang="fi-FI" sz="1600" dirty="0"/>
              <a:t> repeytyminen -&gt; suuri verenvuoto</a:t>
            </a:r>
          </a:p>
        </p:txBody>
      </p:sp>
      <p:sp>
        <p:nvSpPr>
          <p:cNvPr id="33" name="Tekstiruutu 32"/>
          <p:cNvSpPr txBox="1">
            <a:spLocks noChangeArrowheads="1"/>
          </p:cNvSpPr>
          <p:nvPr/>
        </p:nvSpPr>
        <p:spPr bwMode="auto">
          <a:xfrm>
            <a:off x="3968750" y="290514"/>
            <a:ext cx="493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>
                <a:latin typeface="Goudy Old Style" panose="02020502050305020303" pitchFamily="18" charset="0"/>
              </a:rPr>
              <a:t>ATEROSKLEROOSI</a:t>
            </a:r>
          </a:p>
        </p:txBody>
      </p:sp>
      <p:sp>
        <p:nvSpPr>
          <p:cNvPr id="34" name="Alanuoli 33"/>
          <p:cNvSpPr/>
          <p:nvPr/>
        </p:nvSpPr>
        <p:spPr>
          <a:xfrm rot="1043348">
            <a:off x="4008438" y="1052514"/>
            <a:ext cx="215900" cy="1512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5" name="Alanuoli 34"/>
          <p:cNvSpPr/>
          <p:nvPr/>
        </p:nvSpPr>
        <p:spPr>
          <a:xfrm rot="20768609">
            <a:off x="8234364" y="1019176"/>
            <a:ext cx="217487" cy="165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6" name="Alanuoli 35"/>
          <p:cNvSpPr/>
          <p:nvPr/>
        </p:nvSpPr>
        <p:spPr>
          <a:xfrm>
            <a:off x="4656138" y="1055688"/>
            <a:ext cx="14446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7" name="Alanuoli 36"/>
          <p:cNvSpPr/>
          <p:nvPr/>
        </p:nvSpPr>
        <p:spPr>
          <a:xfrm>
            <a:off x="7608889" y="1055688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1" name="Ylänuoli 40"/>
          <p:cNvSpPr/>
          <p:nvPr/>
        </p:nvSpPr>
        <p:spPr>
          <a:xfrm>
            <a:off x="6159500" y="3032125"/>
            <a:ext cx="177800" cy="179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2" name="Nuoli oikealle 41"/>
          <p:cNvSpPr/>
          <p:nvPr/>
        </p:nvSpPr>
        <p:spPr>
          <a:xfrm>
            <a:off x="7124700" y="3954464"/>
            <a:ext cx="292100" cy="122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3" name="Nuoli vasemmalle 42"/>
          <p:cNvSpPr/>
          <p:nvPr/>
        </p:nvSpPr>
        <p:spPr>
          <a:xfrm>
            <a:off x="4943475" y="3789363"/>
            <a:ext cx="427038" cy="165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4" name="Alanuoli 43"/>
          <p:cNvSpPr/>
          <p:nvPr/>
        </p:nvSpPr>
        <p:spPr>
          <a:xfrm>
            <a:off x="6159500" y="4711701"/>
            <a:ext cx="115888" cy="15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1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773113"/>
            <a:ext cx="971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8620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kstiruutu 3"/>
          <p:cNvSpPr txBox="1">
            <a:spLocks noChangeArrowheads="1"/>
          </p:cNvSpPr>
          <p:nvPr/>
        </p:nvSpPr>
        <p:spPr bwMode="auto">
          <a:xfrm>
            <a:off x="1919289" y="6359526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fi-FI" altLang="fi-FI">
                <a:hlinkClick r:id="rId4"/>
              </a:rPr>
              <a:t>https://www.youtube.com/watch?v=T8zkvdkzU7A</a:t>
            </a:r>
            <a:endParaRPr lang="fi-FI" altLang="fi-FI"/>
          </a:p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14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589088"/>
            <a:ext cx="19923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15888"/>
            <a:ext cx="472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774825" y="1125538"/>
            <a:ext cx="2808288" cy="287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KORKEA VERENPAINE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, </a:t>
            </a:r>
            <a:r>
              <a:rPr lang="fi-FI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 - aivohalvauksen riski kasvaa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- pikkuvaltimoiden seinämien kuormitus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- heikentää valtimoiden seinämiä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</a:t>
            </a:r>
            <a:r>
              <a:rPr lang="fi-FI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-kuormittaa</a:t>
            </a:r>
            <a:r>
              <a:rPr lang="fi-FI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sydäntä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fi-FI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847850" y="3716338"/>
            <a:ext cx="5111750" cy="34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TUPAKOINTI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--- älä aloita (yritä lopettaa)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847850" y="4076701"/>
            <a:ext cx="3600450" cy="341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ALKOHOLIA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kohtuudella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00151" y="4437063"/>
            <a:ext cx="5472113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SUOLAN KÄYTTÖ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--- vähennä (5g/pv)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135189" y="4797426"/>
            <a:ext cx="3889375" cy="341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YLIPAINO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--- painonhallinta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774826" y="5157788"/>
            <a:ext cx="3744913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RASVA 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--- huomioi rasvan laatu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135188" y="5516563"/>
            <a:ext cx="6121400" cy="34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LIIKKUMATTOMUUS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--- harrasta kestävyysliikuntaa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063750" y="5876926"/>
            <a:ext cx="4895850" cy="341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STRESSI</a:t>
            </a: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--- harjoittele stressinhallintaa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135189" y="6237288"/>
            <a:ext cx="6192837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fi-FI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LAKRITSI, SALMIAKKI, YHDISTELMÄEHKÄISYPILLERIT</a:t>
            </a:r>
          </a:p>
        </p:txBody>
      </p:sp>
      <p:sp>
        <p:nvSpPr>
          <p:cNvPr id="8205" name="Tekstiruutu 14"/>
          <p:cNvSpPr txBox="1">
            <a:spLocks noChangeArrowheads="1"/>
          </p:cNvSpPr>
          <p:nvPr/>
        </p:nvSpPr>
        <p:spPr bwMode="auto">
          <a:xfrm>
            <a:off x="6024564" y="42926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i-FI" altLang="fi-FI" sz="2000">
                <a:solidFill>
                  <a:srgbClr val="FFFF00"/>
                </a:solidFill>
              </a:rPr>
              <a:t>DIABETES</a:t>
            </a:r>
          </a:p>
        </p:txBody>
      </p:sp>
      <p:sp>
        <p:nvSpPr>
          <p:cNvPr id="8206" name="Tekstiruutu 15"/>
          <p:cNvSpPr txBox="1">
            <a:spLocks noChangeArrowheads="1"/>
          </p:cNvSpPr>
          <p:nvPr/>
        </p:nvSpPr>
        <p:spPr bwMode="auto">
          <a:xfrm>
            <a:off x="8040688" y="5732464"/>
            <a:ext cx="22336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i-FI" altLang="fi-FI" sz="2000">
                <a:solidFill>
                  <a:srgbClr val="FFFF00"/>
                </a:solidFill>
              </a:rPr>
              <a:t>PERINTÖTEKIJÄT</a:t>
            </a:r>
          </a:p>
        </p:txBody>
      </p:sp>
      <p:sp>
        <p:nvSpPr>
          <p:cNvPr id="8207" name="Tekstiruutu 16"/>
          <p:cNvSpPr txBox="1">
            <a:spLocks noChangeArrowheads="1"/>
          </p:cNvSpPr>
          <p:nvPr/>
        </p:nvSpPr>
        <p:spPr bwMode="auto">
          <a:xfrm>
            <a:off x="8112126" y="6165850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rgbClr val="FFFF00"/>
                </a:solidFill>
              </a:rPr>
              <a:t>IKÄ, SUKUPUOLI</a:t>
            </a:r>
            <a:endParaRPr lang="fi-FI" altLang="fi-FI" sz="2000"/>
          </a:p>
        </p:txBody>
      </p:sp>
      <p:sp>
        <p:nvSpPr>
          <p:cNvPr id="18" name="Tekstiruutu 17"/>
          <p:cNvSpPr txBox="1"/>
          <p:nvPr/>
        </p:nvSpPr>
        <p:spPr>
          <a:xfrm>
            <a:off x="7464425" y="1125538"/>
            <a:ext cx="3087688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i-FI" dirty="0">
                <a:solidFill>
                  <a:srgbClr val="FFFF00"/>
                </a:solidFill>
                <a:latin typeface="Tahoma" charset="0"/>
              </a:rPr>
              <a:t>Korkea veren KOLESTEROLI ja </a:t>
            </a:r>
            <a:r>
              <a:rPr lang="fi-FI" dirty="0" err="1">
                <a:solidFill>
                  <a:srgbClr val="FFFF00"/>
                </a:solidFill>
                <a:latin typeface="Tahoma" charset="0"/>
              </a:rPr>
              <a:t>triglyseridipitoisuus</a:t>
            </a:r>
            <a:endParaRPr lang="fi-FI" dirty="0">
              <a:solidFill>
                <a:srgbClr val="FFFF00"/>
              </a:solidFill>
              <a:latin typeface="Tahoma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LDL (paha), suositus alle 3 </a:t>
            </a:r>
            <a:r>
              <a:rPr lang="fi-FI" sz="1600" dirty="0" err="1">
                <a:latin typeface="Tahoma" charset="0"/>
              </a:rPr>
              <a:t>mmol/l</a:t>
            </a:r>
            <a:r>
              <a:rPr lang="fi-FI" sz="1600" dirty="0">
                <a:latin typeface="Tahoma" charset="0"/>
              </a:rPr>
              <a:t> ja HDL (hyvä) suositus yli 1 </a:t>
            </a:r>
            <a:r>
              <a:rPr lang="fi-FI" sz="1600" dirty="0" err="1">
                <a:latin typeface="Tahoma" charset="0"/>
              </a:rPr>
              <a:t>mmol/l</a:t>
            </a:r>
            <a:endParaRPr lang="fi-FI" sz="1600" dirty="0">
              <a:latin typeface="Tahoma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RASVOJEN laatu ja määrä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tyydyttyneen rasvan vähentäminen  </a:t>
            </a:r>
            <a:r>
              <a:rPr lang="fi-FI" sz="1600" dirty="0">
                <a:latin typeface="Tahoma" charset="0"/>
                <a:sym typeface="Wingdings" pitchFamily="2" charset="2"/>
              </a:rPr>
              <a:t></a:t>
            </a:r>
            <a:r>
              <a:rPr lang="fi-FI" sz="1600" dirty="0">
                <a:latin typeface="Tahoma" charset="0"/>
              </a:rPr>
              <a:t> LDL alenee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kasvisöljyjen käyttö (rypsi-, oliivi-, auringonkukka-) </a:t>
            </a:r>
            <a:r>
              <a:rPr lang="fi-FI" sz="1600" dirty="0">
                <a:latin typeface="Tahoma" charset="0"/>
                <a:sym typeface="Wingdings" pitchFamily="2" charset="2"/>
              </a:rPr>
              <a:t></a:t>
            </a:r>
            <a:r>
              <a:rPr lang="fi-FI" sz="1600" dirty="0">
                <a:latin typeface="Tahoma" charset="0"/>
              </a:rPr>
              <a:t> LDL alenee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 err="1">
                <a:latin typeface="Tahoma" charset="0"/>
              </a:rPr>
              <a:t>kasvisterolia</a:t>
            </a:r>
            <a:r>
              <a:rPr lang="fi-FI" sz="1600" dirty="0">
                <a:latin typeface="Tahoma" charset="0"/>
              </a:rPr>
              <a:t> sis. ravintorasvat </a:t>
            </a:r>
            <a:r>
              <a:rPr lang="fi-FI" sz="1600" dirty="0">
                <a:latin typeface="Tahoma" charset="0"/>
                <a:sym typeface="Wingdings" pitchFamily="2" charset="2"/>
              </a:rPr>
              <a:t></a:t>
            </a:r>
            <a:r>
              <a:rPr lang="fi-FI" sz="1600" dirty="0">
                <a:latin typeface="Tahoma" charset="0"/>
              </a:rPr>
              <a:t>LDL alenee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kalan rasvat </a:t>
            </a:r>
            <a:r>
              <a:rPr lang="fi-FI" sz="1600" dirty="0">
                <a:latin typeface="Tahoma" charset="0"/>
                <a:sym typeface="Wingdings" pitchFamily="2" charset="2"/>
              </a:rPr>
              <a:t></a:t>
            </a:r>
            <a:r>
              <a:rPr lang="fi-FI" sz="1600" dirty="0">
                <a:latin typeface="Tahoma" charset="0"/>
              </a:rPr>
              <a:t>HDL lisääntyy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Tahoma" charset="0"/>
              </a:rPr>
              <a:t>kestävyystyyppinen liikunta </a:t>
            </a:r>
            <a:r>
              <a:rPr lang="fi-FI" sz="1600" dirty="0">
                <a:latin typeface="Tahoma" charset="0"/>
                <a:sym typeface="Wingdings" pitchFamily="2" charset="2"/>
              </a:rPr>
              <a:t></a:t>
            </a:r>
            <a:r>
              <a:rPr lang="fi-FI" sz="1600" dirty="0">
                <a:latin typeface="Tahoma" charset="0"/>
              </a:rPr>
              <a:t> HDL lisääntyy</a:t>
            </a:r>
          </a:p>
        </p:txBody>
      </p:sp>
    </p:spTree>
    <p:extLst>
      <p:ext uri="{BB962C8B-B14F-4D97-AF65-F5344CB8AC3E}">
        <p14:creationId xmlns:p14="http://schemas.microsoft.com/office/powerpoint/2010/main" val="4391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ikehys 1"/>
          <p:cNvSpPr txBox="1">
            <a:spLocks noChangeArrowheads="1"/>
          </p:cNvSpPr>
          <p:nvPr/>
        </p:nvSpPr>
        <p:spPr bwMode="auto">
          <a:xfrm>
            <a:off x="2095500" y="285751"/>
            <a:ext cx="8286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/>
              <a:t>Elintapojen, riskitekijöiden ja perimän merkitys sydän- ja verisuonisairauksien kehittymisessä</a:t>
            </a:r>
          </a:p>
        </p:txBody>
      </p:sp>
      <p:sp>
        <p:nvSpPr>
          <p:cNvPr id="3" name="Ellipsi 2"/>
          <p:cNvSpPr/>
          <p:nvPr/>
        </p:nvSpPr>
        <p:spPr>
          <a:xfrm>
            <a:off x="2279651" y="1916113"/>
            <a:ext cx="1643063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</a:rPr>
              <a:t>Lihavuus</a:t>
            </a:r>
          </a:p>
        </p:txBody>
      </p:sp>
      <p:sp>
        <p:nvSpPr>
          <p:cNvPr id="4" name="Ellipsi 3"/>
          <p:cNvSpPr/>
          <p:nvPr/>
        </p:nvSpPr>
        <p:spPr>
          <a:xfrm>
            <a:off x="2381251" y="4000500"/>
            <a:ext cx="1357313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</a:rPr>
              <a:t>Perimä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5880101" y="1268413"/>
            <a:ext cx="4143375" cy="2000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accent4">
                    <a:lumMod val="10000"/>
                  </a:schemeClr>
                </a:solidFill>
              </a:rPr>
              <a:t>Elintavat</a:t>
            </a:r>
          </a:p>
          <a:p>
            <a:pPr algn="ctr">
              <a:defRPr/>
            </a:pPr>
            <a:endParaRPr lang="fi-FI" sz="1400" b="1" dirty="0"/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bg2">
                    <a:lumMod val="75000"/>
                  </a:schemeClr>
                </a:solidFill>
              </a:rPr>
              <a:t>Epäterveelliset ruokatottumukset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bg2">
                    <a:lumMod val="75000"/>
                  </a:schemeClr>
                </a:solidFill>
              </a:rPr>
              <a:t>Vähäinen liikunta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bg2">
                    <a:lumMod val="75000"/>
                  </a:schemeClr>
                </a:solidFill>
              </a:rPr>
              <a:t>Tupakointi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bg2">
                    <a:lumMod val="75000"/>
                  </a:schemeClr>
                </a:solidFill>
              </a:rPr>
              <a:t>Alkoholin liikakäyttö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4667250" y="3500438"/>
            <a:ext cx="4286250" cy="2000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accent4">
                    <a:lumMod val="10000"/>
                  </a:schemeClr>
                </a:solidFill>
              </a:rPr>
              <a:t>Aineenvaihdunnalliset riskitekijät</a:t>
            </a:r>
          </a:p>
          <a:p>
            <a:pPr algn="ctr">
              <a:defRPr/>
            </a:pPr>
            <a:endParaRPr lang="fi-FI" b="1" dirty="0"/>
          </a:p>
          <a:p>
            <a:pPr algn="ctr">
              <a:buFont typeface="Arial" pitchFamily="34" charset="0"/>
              <a:buChar char="•"/>
              <a:defRPr/>
            </a:pPr>
            <a:r>
              <a:rPr lang="fi-FI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Matala </a:t>
            </a:r>
            <a:r>
              <a:rPr lang="fi-FI" sz="1600" b="1" dirty="0" err="1">
                <a:solidFill>
                  <a:schemeClr val="accent2">
                    <a:lumMod val="50000"/>
                  </a:schemeClr>
                </a:solidFill>
              </a:rPr>
              <a:t>HDL-kolesterolipitoisuus</a:t>
            </a:r>
            <a:endParaRPr lang="fi-FI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 Kohonnut </a:t>
            </a:r>
            <a:r>
              <a:rPr lang="fi-FI" sz="1600" b="1" dirty="0" err="1">
                <a:solidFill>
                  <a:schemeClr val="accent2">
                    <a:lumMod val="50000"/>
                  </a:schemeClr>
                </a:solidFill>
              </a:rPr>
              <a:t>LDL-kolesterolipitoisuus</a:t>
            </a:r>
            <a:endParaRPr lang="fi-FI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 Kohonnut </a:t>
            </a:r>
            <a:r>
              <a:rPr lang="fi-FI" sz="1600" b="1" dirty="0" err="1">
                <a:solidFill>
                  <a:schemeClr val="accent2">
                    <a:lumMod val="50000"/>
                  </a:schemeClr>
                </a:solidFill>
              </a:rPr>
              <a:t>triglyseridipitoisuus</a:t>
            </a:r>
            <a:endParaRPr lang="fi-FI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 Kohonnut verenpaine</a:t>
            </a:r>
          </a:p>
          <a:p>
            <a:pPr algn="ctr">
              <a:buFont typeface="Arial" pitchFamily="34" charset="0"/>
              <a:buChar char="•"/>
              <a:defRPr/>
            </a:pPr>
            <a:endParaRPr lang="fi-FI" sz="1600" b="1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7667626" y="5715000"/>
            <a:ext cx="2786063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accent4">
                    <a:lumMod val="10000"/>
                  </a:schemeClr>
                </a:solidFill>
              </a:rPr>
              <a:t>Sairaus</a:t>
            </a:r>
          </a:p>
          <a:p>
            <a:pPr algn="ctr">
              <a:defRPr/>
            </a:pPr>
            <a:endParaRPr lang="fi-FI" sz="1600" b="1" dirty="0"/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 Sepelvaltimotauti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fi-FI" sz="1600" b="1" dirty="0">
                <a:solidFill>
                  <a:schemeClr val="accent2">
                    <a:lumMod val="50000"/>
                  </a:schemeClr>
                </a:solidFill>
              </a:rPr>
              <a:t> Aivoverenkiertohäiriöt</a:t>
            </a:r>
            <a:endParaRPr lang="fi-F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Suora nuoliyhdysviiva 13"/>
          <p:cNvCxnSpPr/>
          <p:nvPr/>
        </p:nvCxnSpPr>
        <p:spPr>
          <a:xfrm rot="5400000" flipH="1" flipV="1">
            <a:off x="2524126" y="3357563"/>
            <a:ext cx="785812" cy="21431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V="1">
            <a:off x="3309939" y="2214563"/>
            <a:ext cx="2428875" cy="164306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>
            <a:stCxn id="4" idx="0"/>
          </p:cNvCxnSpPr>
          <p:nvPr/>
        </p:nvCxnSpPr>
        <p:spPr>
          <a:xfrm rot="5400000" flipH="1" flipV="1">
            <a:off x="3041651" y="2660651"/>
            <a:ext cx="1357312" cy="13223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4" idx="6"/>
          </p:cNvCxnSpPr>
          <p:nvPr/>
        </p:nvCxnSpPr>
        <p:spPr>
          <a:xfrm flipV="1">
            <a:off x="3738563" y="4429126"/>
            <a:ext cx="785812" cy="285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4" idx="5"/>
          </p:cNvCxnSpPr>
          <p:nvPr/>
        </p:nvCxnSpPr>
        <p:spPr>
          <a:xfrm rot="16200000" flipH="1">
            <a:off x="4029869" y="4291807"/>
            <a:ext cx="1004888" cy="19843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2952728" y="5000636"/>
            <a:ext cx="4500594" cy="1500198"/>
          </a:xfrm>
          <a:prstGeom prst="straightConnector1">
            <a:avLst/>
          </a:prstGeom>
          <a:ln cap="flat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 rot="16200000" flipH="1">
            <a:off x="3917157" y="2393157"/>
            <a:ext cx="1143000" cy="928687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rot="10800000" flipV="1">
            <a:off x="4024314" y="1643063"/>
            <a:ext cx="1785937" cy="50006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 rot="5400000">
            <a:off x="5310188" y="2786063"/>
            <a:ext cx="857250" cy="28575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>
            <a:off x="6953250" y="5572126"/>
            <a:ext cx="642938" cy="50006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4</TotalTime>
  <Words>241</Words>
  <Application>Microsoft Office PowerPoint</Application>
  <PresentationFormat>Laajakuva</PresentationFormat>
  <Paragraphs>52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Calisto MT</vt:lpstr>
      <vt:lpstr>Goudy Old Style</vt:lpstr>
      <vt:lpstr>Tahoma</vt:lpstr>
      <vt:lpstr>Trebuchet MS</vt:lpstr>
      <vt:lpstr>Wingdings</vt:lpstr>
      <vt:lpstr>Wingdings 2</vt:lpstr>
      <vt:lpstr>Liuskekivi</vt:lpstr>
      <vt:lpstr>SYDÄN- JA VERISUONITAUDIT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VERISUONITAUDIT</dc:title>
  <dc:creator>Löfström Leena</dc:creator>
  <cp:lastModifiedBy>Pinterova Zuzana</cp:lastModifiedBy>
  <cp:revision>1</cp:revision>
  <dcterms:created xsi:type="dcterms:W3CDTF">2017-08-18T05:05:36Z</dcterms:created>
  <dcterms:modified xsi:type="dcterms:W3CDTF">2017-09-06T10:48:54Z</dcterms:modified>
</cp:coreProperties>
</file>