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handoutMasterIdLst>
    <p:handoutMasterId r:id="rId129"/>
  </p:handoutMasterIdLst>
  <p:sldIdLst>
    <p:sldId id="256" r:id="rId2"/>
    <p:sldId id="335" r:id="rId3"/>
    <p:sldId id="262" r:id="rId4"/>
    <p:sldId id="261" r:id="rId5"/>
    <p:sldId id="263" r:id="rId6"/>
    <p:sldId id="260" r:id="rId7"/>
    <p:sldId id="264" r:id="rId8"/>
    <p:sldId id="259" r:id="rId9"/>
    <p:sldId id="257" r:id="rId10"/>
    <p:sldId id="258" r:id="rId11"/>
    <p:sldId id="269" r:id="rId12"/>
    <p:sldId id="270" r:id="rId13"/>
    <p:sldId id="271" r:id="rId14"/>
    <p:sldId id="272" r:id="rId15"/>
    <p:sldId id="273" r:id="rId16"/>
    <p:sldId id="274" r:id="rId17"/>
    <p:sldId id="275" r:id="rId18"/>
    <p:sldId id="276" r:id="rId19"/>
    <p:sldId id="277" r:id="rId20"/>
    <p:sldId id="341" r:id="rId21"/>
    <p:sldId id="278" r:id="rId22"/>
    <p:sldId id="279" r:id="rId23"/>
    <p:sldId id="281" r:id="rId24"/>
    <p:sldId id="280" r:id="rId25"/>
    <p:sldId id="282" r:id="rId26"/>
    <p:sldId id="283" r:id="rId27"/>
    <p:sldId id="284" r:id="rId28"/>
    <p:sldId id="334" r:id="rId29"/>
    <p:sldId id="312" r:id="rId30"/>
    <p:sldId id="313" r:id="rId31"/>
    <p:sldId id="314" r:id="rId32"/>
    <p:sldId id="301" r:id="rId33"/>
    <p:sldId id="300" r:id="rId34"/>
    <p:sldId id="292" r:id="rId35"/>
    <p:sldId id="294" r:id="rId36"/>
    <p:sldId id="293" r:id="rId37"/>
    <p:sldId id="407" r:id="rId38"/>
    <p:sldId id="408" r:id="rId39"/>
    <p:sldId id="409" r:id="rId40"/>
    <p:sldId id="410" r:id="rId41"/>
    <p:sldId id="304" r:id="rId42"/>
    <p:sldId id="305" r:id="rId43"/>
    <p:sldId id="323" r:id="rId44"/>
    <p:sldId id="306" r:id="rId45"/>
    <p:sldId id="291" r:id="rId46"/>
    <p:sldId id="298" r:id="rId47"/>
    <p:sldId id="299" r:id="rId48"/>
    <p:sldId id="311" r:id="rId49"/>
    <p:sldId id="289" r:id="rId50"/>
    <p:sldId id="307" r:id="rId51"/>
    <p:sldId id="316" r:id="rId52"/>
    <p:sldId id="315" r:id="rId53"/>
    <p:sldId id="322" r:id="rId54"/>
    <p:sldId id="318" r:id="rId55"/>
    <p:sldId id="319" r:id="rId56"/>
    <p:sldId id="320" r:id="rId57"/>
    <p:sldId id="325" r:id="rId58"/>
    <p:sldId id="324" r:id="rId59"/>
    <p:sldId id="326" r:id="rId60"/>
    <p:sldId id="327" r:id="rId61"/>
    <p:sldId id="328" r:id="rId62"/>
    <p:sldId id="329" r:id="rId63"/>
    <p:sldId id="330" r:id="rId64"/>
    <p:sldId id="331" r:id="rId65"/>
    <p:sldId id="332" r:id="rId66"/>
    <p:sldId id="343" r:id="rId67"/>
    <p:sldId id="336" r:id="rId68"/>
    <p:sldId id="337" r:id="rId69"/>
    <p:sldId id="338" r:id="rId70"/>
    <p:sldId id="339" r:id="rId71"/>
    <p:sldId id="340" r:id="rId72"/>
    <p:sldId id="350" r:id="rId73"/>
    <p:sldId id="358" r:id="rId74"/>
    <p:sldId id="346" r:id="rId75"/>
    <p:sldId id="348" r:id="rId76"/>
    <p:sldId id="353" r:id="rId77"/>
    <p:sldId id="354" r:id="rId78"/>
    <p:sldId id="352" r:id="rId79"/>
    <p:sldId id="355" r:id="rId80"/>
    <p:sldId id="356" r:id="rId81"/>
    <p:sldId id="357" r:id="rId82"/>
    <p:sldId id="360" r:id="rId83"/>
    <p:sldId id="344" r:id="rId84"/>
    <p:sldId id="363" r:id="rId85"/>
    <p:sldId id="362" r:id="rId86"/>
    <p:sldId id="359" r:id="rId87"/>
    <p:sldId id="364" r:id="rId88"/>
    <p:sldId id="365" r:id="rId89"/>
    <p:sldId id="366" r:id="rId90"/>
    <p:sldId id="369" r:id="rId91"/>
    <p:sldId id="371" r:id="rId92"/>
    <p:sldId id="373" r:id="rId93"/>
    <p:sldId id="372" r:id="rId94"/>
    <p:sldId id="412" r:id="rId95"/>
    <p:sldId id="411" r:id="rId96"/>
    <p:sldId id="413" r:id="rId97"/>
    <p:sldId id="374" r:id="rId98"/>
    <p:sldId id="375" r:id="rId99"/>
    <p:sldId id="376" r:id="rId100"/>
    <p:sldId id="377" r:id="rId101"/>
    <p:sldId id="378" r:id="rId102"/>
    <p:sldId id="380" r:id="rId103"/>
    <p:sldId id="381" r:id="rId104"/>
    <p:sldId id="382" r:id="rId105"/>
    <p:sldId id="383" r:id="rId106"/>
    <p:sldId id="384" r:id="rId107"/>
    <p:sldId id="385" r:id="rId108"/>
    <p:sldId id="386" r:id="rId109"/>
    <p:sldId id="402" r:id="rId110"/>
    <p:sldId id="403" r:id="rId111"/>
    <p:sldId id="404" r:id="rId112"/>
    <p:sldId id="405" r:id="rId113"/>
    <p:sldId id="406" r:id="rId114"/>
    <p:sldId id="387" r:id="rId115"/>
    <p:sldId id="388" r:id="rId116"/>
    <p:sldId id="391" r:id="rId117"/>
    <p:sldId id="401" r:id="rId118"/>
    <p:sldId id="389" r:id="rId119"/>
    <p:sldId id="390" r:id="rId120"/>
    <p:sldId id="392" r:id="rId121"/>
    <p:sldId id="393" r:id="rId122"/>
    <p:sldId id="394" r:id="rId123"/>
    <p:sldId id="396" r:id="rId124"/>
    <p:sldId id="397" r:id="rId125"/>
    <p:sldId id="399" r:id="rId126"/>
    <p:sldId id="400" r:id="rId12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33F827-3846-4A8A-A894-788949DA42BC}" type="datetimeFigureOut">
              <a:rPr lang="fi-FI" smtClean="0"/>
              <a:t>7.9.2017</a:t>
            </a:fld>
            <a:endParaRPr lang="fi-FI" dirty="0"/>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4B0EFD-E9A4-4F30-BB93-7649C42D9417}" type="slidenum">
              <a:rPr lang="fi-FI" smtClean="0"/>
              <a:t>‹#›</a:t>
            </a:fld>
            <a:endParaRPr lang="fi-FI" dirty="0"/>
          </a:p>
        </p:txBody>
      </p:sp>
    </p:spTree>
    <p:extLst>
      <p:ext uri="{BB962C8B-B14F-4D97-AF65-F5344CB8AC3E}">
        <p14:creationId xmlns:p14="http://schemas.microsoft.com/office/powerpoint/2010/main" val="305959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7B77C-9A66-4891-ABE5-6768D0950FF8}" type="datetimeFigureOut">
              <a:rPr lang="fi-FI" smtClean="0"/>
              <a:t>7.9.2017</a:t>
            </a:fld>
            <a:endParaRPr lang="fi-FI" dirty="0"/>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B1F86-8A27-45BC-9FF5-DB478E3ABB6F}" type="slidenum">
              <a:rPr lang="fi-FI" smtClean="0"/>
              <a:t>‹#›</a:t>
            </a:fld>
            <a:endParaRPr lang="fi-FI" dirty="0"/>
          </a:p>
        </p:txBody>
      </p:sp>
    </p:spTree>
    <p:extLst>
      <p:ext uri="{BB962C8B-B14F-4D97-AF65-F5344CB8AC3E}">
        <p14:creationId xmlns:p14="http://schemas.microsoft.com/office/powerpoint/2010/main" val="263576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n kuvan paikkamerkki 1"/>
          <p:cNvSpPr>
            <a:spLocks noGrp="1" noRot="1" noChangeAspect="1" noTextEdit="1"/>
          </p:cNvSpPr>
          <p:nvPr>
            <p:ph type="sldImg"/>
          </p:nvPr>
        </p:nvSpPr>
        <p:spPr>
          <a:ln/>
        </p:spPr>
      </p:sp>
      <p:sp>
        <p:nvSpPr>
          <p:cNvPr id="40963" name="Huomautusten paikkamerkki 2"/>
          <p:cNvSpPr>
            <a:spLocks noGrp="1"/>
          </p:cNvSpPr>
          <p:nvPr>
            <p:ph type="body" idx="1"/>
          </p:nvPr>
        </p:nvSpPr>
        <p:spPr>
          <a:noFill/>
          <a:ln/>
        </p:spPr>
        <p:txBody>
          <a:bodyPr/>
          <a:lstStyle/>
          <a:p>
            <a:r>
              <a:rPr lang="fi-FI" altLang="fi-FI" dirty="0" smtClean="0"/>
              <a:t>MP</a:t>
            </a:r>
          </a:p>
        </p:txBody>
      </p:sp>
      <p:sp>
        <p:nvSpPr>
          <p:cNvPr id="40964" name="Dian numeron paikkamerkki 3"/>
          <p:cNvSpPr>
            <a:spLocks noGrp="1"/>
          </p:cNvSpPr>
          <p:nvPr>
            <p:ph type="sldNum" sz="quarter" idx="5"/>
          </p:nvPr>
        </p:nvSpPr>
        <p:spPr>
          <a:noFill/>
        </p:spPr>
        <p:txBody>
          <a:bodyPr/>
          <a:lstStyle/>
          <a:p>
            <a:fld id="{F1CDD1EA-2A49-4B61-B903-CF002792D108}" type="slidenum">
              <a:rPr lang="fi-FI" altLang="fi-FI"/>
              <a:pPr/>
              <a:t>4</a:t>
            </a:fld>
            <a:endParaRPr lang="fi-FI" altLang="fi-FI" dirty="0"/>
          </a:p>
        </p:txBody>
      </p:sp>
    </p:spTree>
    <p:extLst>
      <p:ext uri="{BB962C8B-B14F-4D97-AF65-F5344CB8AC3E}">
        <p14:creationId xmlns:p14="http://schemas.microsoft.com/office/powerpoint/2010/main" val="58208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smtClean="0"/>
          </a:p>
        </p:txBody>
      </p:sp>
      <p:sp>
        <p:nvSpPr>
          <p:cNvPr id="2662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438EA3-7A2C-4C33-8139-7379280CCD6F}" type="slidenum">
              <a:rPr lang="fi-FI" altLang="fi-FI" smtClean="0"/>
              <a:pPr fontAlgn="base">
                <a:spcBef>
                  <a:spcPct val="0"/>
                </a:spcBef>
                <a:spcAft>
                  <a:spcPct val="0"/>
                </a:spcAft>
              </a:pPr>
              <a:t>70</a:t>
            </a:fld>
            <a:endParaRPr lang="fi-FI" altLang="fi-FI" smtClean="0"/>
          </a:p>
        </p:txBody>
      </p:sp>
    </p:spTree>
    <p:extLst>
      <p:ext uri="{BB962C8B-B14F-4D97-AF65-F5344CB8AC3E}">
        <p14:creationId xmlns:p14="http://schemas.microsoft.com/office/powerpoint/2010/main" val="197787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FI" altLang="fi-FI" smtClean="0"/>
          </a:p>
        </p:txBody>
      </p:sp>
      <p:sp>
        <p:nvSpPr>
          <p:cNvPr id="2253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4EFF04-945B-4CAB-BC2E-8B9B8E23FEB9}" type="slidenum">
              <a:rPr lang="fi-FI" altLang="fi-FI"/>
              <a:pPr fontAlgn="base">
                <a:spcBef>
                  <a:spcPct val="0"/>
                </a:spcBef>
                <a:spcAft>
                  <a:spcPct val="0"/>
                </a:spcAft>
              </a:pPr>
              <a:t>100</a:t>
            </a:fld>
            <a:endParaRPr lang="fi-FI" altLang="fi-FI"/>
          </a:p>
        </p:txBody>
      </p:sp>
    </p:spTree>
    <p:extLst>
      <p:ext uri="{BB962C8B-B14F-4D97-AF65-F5344CB8AC3E}">
        <p14:creationId xmlns:p14="http://schemas.microsoft.com/office/powerpoint/2010/main" val="129828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n kuvan paikkamerkki 1"/>
          <p:cNvSpPr>
            <a:spLocks noGrp="1" noRot="1" noChangeAspect="1" noTextEdit="1"/>
          </p:cNvSpPr>
          <p:nvPr>
            <p:ph type="sldImg"/>
          </p:nvPr>
        </p:nvSpPr>
        <p:spPr>
          <a:ln/>
        </p:spPr>
      </p:sp>
      <p:sp>
        <p:nvSpPr>
          <p:cNvPr id="21507" name="Huomautusten paikkamerkki 2"/>
          <p:cNvSpPr>
            <a:spLocks noGrp="1"/>
          </p:cNvSpPr>
          <p:nvPr>
            <p:ph type="body" idx="1"/>
          </p:nvPr>
        </p:nvSpPr>
        <p:spPr>
          <a:noFill/>
          <a:ln/>
        </p:spPr>
        <p:txBody>
          <a:bodyPr/>
          <a:lstStyle/>
          <a:p>
            <a:r>
              <a:rPr lang="fi-FI" altLang="fi-FI" dirty="0" smtClean="0"/>
              <a:t>MP</a:t>
            </a:r>
          </a:p>
        </p:txBody>
      </p:sp>
      <p:sp>
        <p:nvSpPr>
          <p:cNvPr id="21508" name="Dian numeron paikkamerkki 3"/>
          <p:cNvSpPr>
            <a:spLocks noGrp="1"/>
          </p:cNvSpPr>
          <p:nvPr>
            <p:ph type="sldNum" sz="quarter" idx="5"/>
          </p:nvPr>
        </p:nvSpPr>
        <p:spPr>
          <a:noFill/>
        </p:spPr>
        <p:txBody>
          <a:bodyPr/>
          <a:lstStyle/>
          <a:p>
            <a:fld id="{4D342C77-8386-4B8F-834C-91D135FE739B}" type="slidenum">
              <a:rPr lang="fi-FI" altLang="fi-FI"/>
              <a:pPr/>
              <a:t>6</a:t>
            </a:fld>
            <a:endParaRPr lang="fi-FI" altLang="fi-FI" dirty="0"/>
          </a:p>
        </p:txBody>
      </p:sp>
    </p:spTree>
    <p:extLst>
      <p:ext uri="{BB962C8B-B14F-4D97-AF65-F5344CB8AC3E}">
        <p14:creationId xmlns:p14="http://schemas.microsoft.com/office/powerpoint/2010/main" val="168362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C08D587-C9FB-438B-9424-06C204975BC7}" type="slidenum">
              <a:rPr lang="fi-FI" altLang="fi-FI"/>
              <a:pPr/>
              <a:t>7</a:t>
            </a:fld>
            <a:endParaRPr lang="fi-FI" altLang="fi-FI"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fi-FI" altLang="fi-FI" dirty="0" smtClean="0">
                <a:cs typeface="Arial" charset="0"/>
              </a:rPr>
              <a:t>MP</a:t>
            </a:r>
            <a:endParaRPr lang="fi-FI" altLang="fi-FI" dirty="0" smtClean="0"/>
          </a:p>
        </p:txBody>
      </p:sp>
    </p:spTree>
    <p:extLst>
      <p:ext uri="{BB962C8B-B14F-4D97-AF65-F5344CB8AC3E}">
        <p14:creationId xmlns:p14="http://schemas.microsoft.com/office/powerpoint/2010/main" val="321079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C50BFBF-CFD6-49F2-8612-509E1AC3FA98}" type="slidenum">
              <a:rPr lang="fi-FI" altLang="fi-FI"/>
              <a:pPr/>
              <a:t>9</a:t>
            </a:fld>
            <a:endParaRPr lang="fi-FI" altLang="fi-FI"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fi-FI" altLang="fi-FI" b="1" dirty="0" smtClean="0">
                <a:cs typeface="Arial" charset="0"/>
              </a:rPr>
              <a:t>MP</a:t>
            </a:r>
          </a:p>
        </p:txBody>
      </p:sp>
    </p:spTree>
    <p:extLst>
      <p:ext uri="{BB962C8B-B14F-4D97-AF65-F5344CB8AC3E}">
        <p14:creationId xmlns:p14="http://schemas.microsoft.com/office/powerpoint/2010/main" val="132086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r>
              <a:rPr lang="sk-SK" altLang="fi-FI" smtClean="0"/>
              <a:t>3-07</a:t>
            </a:r>
          </a:p>
          <a:p>
            <a:endParaRPr lang="fi-FI" altLang="fi-FI" dirty="0" smtClean="0"/>
          </a:p>
        </p:txBody>
      </p:sp>
    </p:spTree>
    <p:extLst>
      <p:ext uri="{BB962C8B-B14F-4D97-AF65-F5344CB8AC3E}">
        <p14:creationId xmlns:p14="http://schemas.microsoft.com/office/powerpoint/2010/main" val="200690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B9B46D15-25CA-4415-AC6F-DA7223D56795}" type="slidenum">
              <a:rPr lang="fi-FI" altLang="fi-FI"/>
              <a:pPr/>
              <a:t>26</a:t>
            </a:fld>
            <a:endParaRPr lang="fi-FI" altLang="fi-FI"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en-US" altLang="fi-FI" sz="1300" dirty="0" smtClean="0">
                <a:cs typeface="Arial" charset="0"/>
              </a:rPr>
              <a:t>*taulukko</a:t>
            </a:r>
            <a:endParaRPr lang="fi-FI" altLang="fi-FI" sz="1300" dirty="0" smtClean="0">
              <a:cs typeface="Arial" charset="0"/>
            </a:endParaRPr>
          </a:p>
        </p:txBody>
      </p:sp>
    </p:spTree>
    <p:extLst>
      <p:ext uri="{BB962C8B-B14F-4D97-AF65-F5344CB8AC3E}">
        <p14:creationId xmlns:p14="http://schemas.microsoft.com/office/powerpoint/2010/main" val="266719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912FD211-4BFE-459D-B52D-37AFACA54520}" type="slidenum">
              <a:rPr lang="fi-FI" altLang="fi-FI"/>
              <a:pPr/>
              <a:t>27</a:t>
            </a:fld>
            <a:endParaRPr lang="fi-FI" altLang="fi-FI"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r>
              <a:rPr lang="en-US" altLang="fi-FI" sz="1300" dirty="0" smtClean="0">
                <a:cs typeface="Arial" charset="0"/>
              </a:rPr>
              <a:t>*taulukko</a:t>
            </a:r>
            <a:endParaRPr lang="fi-FI" altLang="fi-FI" sz="1300" dirty="0" smtClean="0">
              <a:cs typeface="Arial" charset="0"/>
            </a:endParaRPr>
          </a:p>
        </p:txBody>
      </p:sp>
    </p:spTree>
    <p:extLst>
      <p:ext uri="{BB962C8B-B14F-4D97-AF65-F5344CB8AC3E}">
        <p14:creationId xmlns:p14="http://schemas.microsoft.com/office/powerpoint/2010/main" val="94324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FEBB1F86-8A27-45BC-9FF5-DB478E3ABB6F}" type="slidenum">
              <a:rPr lang="fi-FI" smtClean="0"/>
              <a:t>49</a:t>
            </a:fld>
            <a:endParaRPr lang="fi-FI" dirty="0"/>
          </a:p>
        </p:txBody>
      </p:sp>
    </p:spTree>
    <p:extLst>
      <p:ext uri="{BB962C8B-B14F-4D97-AF65-F5344CB8AC3E}">
        <p14:creationId xmlns:p14="http://schemas.microsoft.com/office/powerpoint/2010/main" val="319798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smtClean="0"/>
          </a:p>
        </p:txBody>
      </p:sp>
      <p:sp>
        <p:nvSpPr>
          <p:cNvPr id="2662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75D46-50F7-44CC-9136-89CAF4F7B738}" type="slidenum">
              <a:rPr lang="fi-FI" altLang="fi-FI" smtClean="0">
                <a:latin typeface="Arial" panose="020B0604020202020204" pitchFamily="34" charset="0"/>
              </a:rPr>
              <a:pPr>
                <a:spcBef>
                  <a:spcPct val="0"/>
                </a:spcBef>
              </a:pPr>
              <a:t>63</a:t>
            </a:fld>
            <a:endParaRPr lang="fi-FI" altLang="fi-FI" smtClean="0">
              <a:latin typeface="Arial" panose="020B0604020202020204" pitchFamily="34" charset="0"/>
            </a:endParaRPr>
          </a:p>
        </p:txBody>
      </p:sp>
    </p:spTree>
    <p:extLst>
      <p:ext uri="{BB962C8B-B14F-4D97-AF65-F5344CB8AC3E}">
        <p14:creationId xmlns:p14="http://schemas.microsoft.com/office/powerpoint/2010/main" val="355591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8" name="Alatunnisteen paikkamerkki 7"/>
          <p:cNvSpPr>
            <a:spLocks noGrp="1"/>
          </p:cNvSpPr>
          <p:nvPr>
            <p:ph type="ftr" sz="quarter" idx="11"/>
          </p:nvPr>
        </p:nvSpPr>
        <p:spPr/>
        <p:txBody>
          <a:bodyPr/>
          <a:lstStyle/>
          <a:p>
            <a:endParaRPr lang="fi-FI" dirty="0"/>
          </a:p>
        </p:txBody>
      </p:sp>
      <p:sp>
        <p:nvSpPr>
          <p:cNvPr id="9" name="Dian numeron paikkamerkki 8"/>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3" name="Alatunnisteen paikkamerkki 2"/>
          <p:cNvSpPr>
            <a:spLocks noGrp="1"/>
          </p:cNvSpPr>
          <p:nvPr>
            <p:ph type="ftr" sz="quarter" idx="11"/>
          </p:nvPr>
        </p:nvSpPr>
        <p:spPr/>
        <p:txBody>
          <a:bodyPr/>
          <a:lstStyle/>
          <a:p>
            <a:endParaRPr lang="fi-FI" dirty="0"/>
          </a:p>
        </p:txBody>
      </p:sp>
      <p:sp>
        <p:nvSpPr>
          <p:cNvPr id="4" name="Dian numeron paikkamerkki 3"/>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25A4C59-EDCE-4E3F-B99C-C88FFF3DE628}" type="datetimeFigureOut">
              <a:rPr lang="fi-FI" smtClean="0"/>
              <a:t>7.9.2017</a:t>
            </a:fld>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E04DDC7E-CC0C-4813-B9E6-081D607C2B22}" type="slidenum">
              <a:rPr lang="fi-FI" smtClean="0"/>
              <a:t>‹#›</a:t>
            </a:fld>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A4C59-EDCE-4E3F-B99C-C88FFF3DE628}" type="datetimeFigureOut">
              <a:rPr lang="fi-FI" smtClean="0"/>
              <a:t>7.9.2017</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DDC7E-CC0C-4813-B9E6-081D607C2B22}" type="slidenum">
              <a:rPr lang="fi-FI" smtClean="0"/>
              <a:t>‹#›</a:t>
            </a:fld>
            <a:endParaRPr lang="fi-FI"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0.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4.xml"/><Relationship Id="rId6" Type="http://schemas.openxmlformats.org/officeDocument/2006/relationships/image" Target="../media/image770.png"/><Relationship Id="rId5" Type="http://schemas.openxmlformats.org/officeDocument/2006/relationships/image" Target="../media/image760.png"/><Relationship Id="rId4" Type="http://schemas.openxmlformats.org/officeDocument/2006/relationships/image" Target="../media/image750.png"/></Relationships>
</file>

<file path=ppt/slides/_rels/slide12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indikaattori.fi/fi/4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bit.ly/1TzVtPZ"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9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Preppaus</a:t>
            </a:r>
            <a:endParaRPr lang="fi-FI" dirty="0"/>
          </a:p>
        </p:txBody>
      </p:sp>
      <p:sp>
        <p:nvSpPr>
          <p:cNvPr id="3" name="Alaotsikko 2"/>
          <p:cNvSpPr>
            <a:spLocks noGrp="1"/>
          </p:cNvSpPr>
          <p:nvPr>
            <p:ph type="subTitle" idx="1"/>
          </p:nvPr>
        </p:nvSpPr>
        <p:spPr/>
        <p:txBody>
          <a:bodyPr/>
          <a:lstStyle/>
          <a:p>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32138" y="257175"/>
            <a:ext cx="5383212" cy="1143000"/>
          </a:xfrm>
        </p:spPr>
        <p:txBody>
          <a:bodyPr rtlCol="0">
            <a:normAutofit fontScale="90000"/>
          </a:bodyPr>
          <a:lstStyle/>
          <a:p>
            <a:pPr eaLnBrk="1" fontAlgn="auto" hangingPunct="1">
              <a:spcAft>
                <a:spcPts val="0"/>
              </a:spcAft>
              <a:defRPr/>
            </a:pPr>
            <a:r>
              <a:rPr lang="fi-FI" altLang="fi-FI" dirty="0" smtClean="0">
                <a:latin typeface="Cambria" panose="02040503050406030204" pitchFamily="18" charset="0"/>
              </a:rPr>
              <a:t>Väestön terveyteen vaikuttavat tekijät</a:t>
            </a:r>
            <a:endParaRPr lang="en-US" altLang="fi-FI" dirty="0" smtClean="0">
              <a:latin typeface="Cambria" panose="02040503050406030204" pitchFamily="18" charset="0"/>
            </a:endParaRPr>
          </a:p>
        </p:txBody>
      </p:sp>
      <p:sp>
        <p:nvSpPr>
          <p:cNvPr id="18435" name="Dian numeron paikkamerkki 8"/>
          <p:cNvSpPr>
            <a:spLocks noGrp="1"/>
          </p:cNvSpPr>
          <p:nvPr>
            <p:ph type="sldNum" sz="quarter" idx="12"/>
          </p:nvPr>
        </p:nvSpPr>
        <p:spPr bwMode="auto">
          <a:xfrm>
            <a:off x="179388" y="6273800"/>
            <a:ext cx="2057400" cy="365125"/>
          </a:xfrm>
          <a:noFill/>
          <a:ln>
            <a:miter lim="800000"/>
            <a:headEnd/>
            <a:tailEnd/>
          </a:ln>
        </p:spPr>
        <p:txBody>
          <a:bodyPr/>
          <a:lstStyle/>
          <a:p>
            <a:pPr algn="l"/>
            <a:fld id="{8168A75C-913D-44A5-9238-DA531E03C76F}" type="slidenum">
              <a:rPr lang="en-US" altLang="fi-FI" sz="1400">
                <a:solidFill>
                  <a:schemeClr val="tx1"/>
                </a:solidFill>
                <a:cs typeface="Times New Roman" pitchFamily="18" charset="0"/>
              </a:rPr>
              <a:pPr algn="l"/>
              <a:t>10</a:t>
            </a:fld>
            <a:endParaRPr lang="en-US" altLang="fi-FI" sz="1400" dirty="0">
              <a:solidFill>
                <a:schemeClr val="tx1"/>
              </a:solidFill>
              <a:cs typeface="Times New Roman" pitchFamily="18" charset="0"/>
            </a:endParaRPr>
          </a:p>
        </p:txBody>
      </p:sp>
      <p:pic>
        <p:nvPicPr>
          <p:cNvPr id="18436" name="Kuva 1"/>
          <p:cNvPicPr>
            <a:picLocks noChangeAspect="1"/>
          </p:cNvPicPr>
          <p:nvPr/>
        </p:nvPicPr>
        <p:blipFill>
          <a:blip r:embed="rId2" cstate="print"/>
          <a:srcRect/>
          <a:stretch>
            <a:fillRect/>
          </a:stretch>
        </p:blipFill>
        <p:spPr bwMode="auto">
          <a:xfrm>
            <a:off x="971550" y="1770063"/>
            <a:ext cx="7796213" cy="508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a:xfrm>
            <a:off x="3059113" y="153988"/>
            <a:ext cx="5976937" cy="1143000"/>
          </a:xfrm>
        </p:spPr>
        <p:txBody>
          <a:bodyPr/>
          <a:lstStyle/>
          <a:p>
            <a:r>
              <a:rPr lang="fi-FI" altLang="fi-FI" sz="4000" smtClean="0">
                <a:latin typeface="Cambria" panose="02040503050406030204" pitchFamily="18" charset="0"/>
                <a:cs typeface="Times New Roman" panose="02020603050405020304" pitchFamily="18" charset="0"/>
              </a:rPr>
              <a:t>Painon arkisia mittareita</a:t>
            </a:r>
          </a:p>
        </p:txBody>
      </p:sp>
      <p:sp>
        <p:nvSpPr>
          <p:cNvPr id="3" name="Sisällön paikkamerkki 2"/>
          <p:cNvSpPr>
            <a:spLocks noGrp="1"/>
          </p:cNvSpPr>
          <p:nvPr>
            <p:ph idx="1"/>
          </p:nvPr>
        </p:nvSpPr>
        <p:spPr>
          <a:xfrm>
            <a:off x="611188" y="1628775"/>
            <a:ext cx="8075612" cy="4497388"/>
          </a:xfrm>
        </p:spPr>
        <p:txBody>
          <a:bodyPr>
            <a:normAutofit lnSpcReduction="10000"/>
          </a:bodyPr>
          <a:lstStyle/>
          <a:p>
            <a:pPr>
              <a:buFont typeface="Arial" panose="020B0604020202020204" pitchFamily="34" charset="0"/>
              <a:buNone/>
            </a:pPr>
            <a:r>
              <a:rPr lang="fi-FI" altLang="fi-FI" sz="2400" smtClean="0">
                <a:latin typeface="Cambria" panose="02040503050406030204" pitchFamily="18" charset="0"/>
                <a:cs typeface="Times New Roman" panose="02020603050405020304" pitchFamily="18" charset="0"/>
              </a:rPr>
              <a:t>•	</a:t>
            </a:r>
            <a:r>
              <a:rPr lang="fi-FI" altLang="fi-FI" sz="2400" b="1" smtClean="0">
                <a:latin typeface="Cambria" panose="02040503050406030204" pitchFamily="18" charset="0"/>
                <a:cs typeface="Times New Roman" panose="02020603050405020304" pitchFamily="18" charset="0"/>
              </a:rPr>
              <a:t>Vaaka </a:t>
            </a:r>
          </a:p>
          <a:p>
            <a:pPr>
              <a:buFont typeface="Arial" panose="020B0604020202020204" pitchFamily="34" charset="0"/>
              <a:buNone/>
            </a:pPr>
            <a:r>
              <a:rPr lang="fi-FI" altLang="fi-FI" sz="2400" smtClean="0">
                <a:latin typeface="Cambria" panose="02040503050406030204" pitchFamily="18" charset="0"/>
                <a:cs typeface="Times New Roman" panose="02020603050405020304" pitchFamily="18" charset="0"/>
              </a:rPr>
              <a:t>•	</a:t>
            </a:r>
            <a:r>
              <a:rPr lang="fi-FI" altLang="fi-FI" sz="2400" b="1" smtClean="0">
                <a:latin typeface="Cambria" panose="02040503050406030204" pitchFamily="18" charset="0"/>
                <a:cs typeface="Times New Roman" panose="02020603050405020304" pitchFamily="18" charset="0"/>
              </a:rPr>
              <a:t>Painoindeksi</a:t>
            </a:r>
            <a:r>
              <a:rPr lang="fi-FI" altLang="fi-FI" sz="2400" smtClean="0">
                <a:latin typeface="Cambria" panose="02040503050406030204" pitchFamily="18" charset="0"/>
                <a:cs typeface="Times New Roman" panose="02020603050405020304" pitchFamily="18" charset="0"/>
              </a:rPr>
              <a:t>, </a:t>
            </a:r>
            <a:r>
              <a:rPr lang="fi-FI" altLang="fi-FI" sz="2400" i="1" smtClean="0">
                <a:latin typeface="Cambria" panose="02040503050406030204" pitchFamily="18" charset="0"/>
                <a:cs typeface="Times New Roman" panose="02020603050405020304" pitchFamily="18" charset="0"/>
              </a:rPr>
              <a:t>Body Mass Index</a:t>
            </a:r>
            <a:r>
              <a:rPr lang="fi-FI" altLang="fi-FI" sz="2400" smtClean="0">
                <a:latin typeface="Cambria" panose="02040503050406030204" pitchFamily="18" charset="0"/>
                <a:cs typeface="Times New Roman" panose="02020603050405020304" pitchFamily="18" charset="0"/>
              </a:rPr>
              <a:t>, BMI = aikuisilla paino / pituus², lapsilla iänmukainen painoindeksi</a:t>
            </a:r>
          </a:p>
          <a:p>
            <a:pPr>
              <a:buFont typeface="Arial" panose="020B0604020202020204" pitchFamily="34" charset="0"/>
              <a:buNone/>
            </a:pPr>
            <a:r>
              <a:rPr lang="fi-FI" altLang="fi-FI" sz="2400" smtClean="0">
                <a:latin typeface="Cambria" panose="02040503050406030204" pitchFamily="18" charset="0"/>
                <a:cs typeface="Times New Roman" panose="02020603050405020304" pitchFamily="18" charset="0"/>
              </a:rPr>
              <a:t>•	</a:t>
            </a:r>
            <a:r>
              <a:rPr lang="fi-FI" altLang="fi-FI" sz="2400" b="1" smtClean="0">
                <a:latin typeface="Cambria" panose="02040503050406030204" pitchFamily="18" charset="0"/>
                <a:cs typeface="Times New Roman" panose="02020603050405020304" pitchFamily="18" charset="0"/>
              </a:rPr>
              <a:t>Vyötärömitta </a:t>
            </a:r>
          </a:p>
          <a:p>
            <a:pPr>
              <a:buFont typeface="Arial" panose="020B0604020202020204" pitchFamily="34" charset="0"/>
              <a:buNone/>
            </a:pPr>
            <a:r>
              <a:rPr lang="fi-FI" altLang="fi-FI" sz="2400" smtClean="0">
                <a:latin typeface="Cambria" panose="02040503050406030204" pitchFamily="18" charset="0"/>
                <a:cs typeface="Times New Roman" panose="02020603050405020304" pitchFamily="18" charset="0"/>
              </a:rPr>
              <a:t>•	</a:t>
            </a:r>
            <a:r>
              <a:rPr lang="fi-FI" altLang="fi-FI" sz="2400" b="1" smtClean="0">
                <a:latin typeface="Cambria" panose="02040503050406030204" pitchFamily="18" charset="0"/>
                <a:cs typeface="Times New Roman" panose="02020603050405020304" pitchFamily="18" charset="0"/>
              </a:rPr>
              <a:t>Rasvan sijoittuminen vartaloon</a:t>
            </a:r>
          </a:p>
          <a:p>
            <a:pPr lvl="1"/>
            <a:r>
              <a:rPr lang="fi-FI" altLang="fi-FI" smtClean="0">
                <a:latin typeface="Cambria" panose="02040503050406030204" pitchFamily="18" charset="0"/>
                <a:cs typeface="Times New Roman" panose="02020603050405020304" pitchFamily="18" charset="0"/>
              </a:rPr>
              <a:t>ylipainoisella ihmisellä on elimistössä liikaa rasvaa</a:t>
            </a:r>
          </a:p>
          <a:p>
            <a:pPr lvl="1"/>
            <a:r>
              <a:rPr lang="fi-FI" altLang="fi-FI" smtClean="0">
                <a:latin typeface="Cambria" panose="02040503050406030204" pitchFamily="18" charset="0"/>
                <a:cs typeface="Times New Roman" panose="02020603050405020304" pitchFamily="18" charset="0"/>
              </a:rPr>
              <a:t>ns. omenalihavuus eli viskeraalisen rasvan kertyminen vyötärölle epäterveellisempää kuin ns. päärynälihavuus, jolloin rasva on kertynyt lantiolle</a:t>
            </a:r>
          </a:p>
          <a:p>
            <a:endParaRPr lang="fi-FI" altLang="fi-FI" smtClean="0"/>
          </a:p>
        </p:txBody>
      </p:sp>
      <p:sp>
        <p:nvSpPr>
          <p:cNvPr id="5" name="Dian numeron paikkamerkki 4"/>
          <p:cNvSpPr>
            <a:spLocks noGrp="1"/>
          </p:cNvSpPr>
          <p:nvPr>
            <p:ph type="sldNum" sz="quarter" idx="12"/>
          </p:nvPr>
        </p:nvSpPr>
        <p:spPr>
          <a:xfrm>
            <a:off x="179388" y="6273800"/>
            <a:ext cx="2057400" cy="365125"/>
          </a:xfrm>
        </p:spPr>
        <p:txBody>
          <a:bodyPr/>
          <a:lstStyle/>
          <a:p>
            <a:pPr algn="l">
              <a:defRPr/>
            </a:pPr>
            <a:fld id="{F1516F0A-A5E2-43F4-B3E7-12C4B1607D2A}" type="slidenum">
              <a:rPr lang="fi-FI"/>
              <a:pPr algn="l">
                <a:defRPr/>
              </a:pPr>
              <a:t>100</a:t>
            </a:fld>
            <a:endParaRPr lang="fi-FI" dirty="0"/>
          </a:p>
        </p:txBody>
      </p:sp>
    </p:spTree>
    <p:extLst>
      <p:ext uri="{BB962C8B-B14F-4D97-AF65-F5344CB8AC3E}">
        <p14:creationId xmlns:p14="http://schemas.microsoft.com/office/powerpoint/2010/main" val="2515001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a:xfrm>
            <a:off x="3203575" y="188913"/>
            <a:ext cx="5494338" cy="863600"/>
          </a:xfrm>
        </p:spPr>
        <p:txBody>
          <a:bodyPr/>
          <a:lstStyle/>
          <a:p>
            <a:r>
              <a:rPr lang="fi-FI" altLang="fi-FI" sz="4000" smtClean="0">
                <a:latin typeface="Cambria" panose="02040503050406030204" pitchFamily="18" charset="0"/>
                <a:cs typeface="Times New Roman" panose="02020603050405020304" pitchFamily="18" charset="0"/>
              </a:rPr>
              <a:t>Painoindeksi</a:t>
            </a:r>
          </a:p>
        </p:txBody>
      </p:sp>
      <p:pic>
        <p:nvPicPr>
          <p:cNvPr id="4" name="Sisällön paikkamerkki 3" descr="Sivu 67.jpg"/>
          <p:cNvPicPr>
            <a:picLocks noGrp="1" noChangeAspect="1"/>
          </p:cNvPicPr>
          <p:nvPr>
            <p:ph idx="1"/>
          </p:nvPr>
        </p:nvPicPr>
        <p:blipFill>
          <a:blip r:embed="rId2"/>
          <a:stretch>
            <a:fillRect/>
          </a:stretch>
        </p:blipFill>
        <p:spPr>
          <a:xfrm>
            <a:off x="1155700" y="1412875"/>
            <a:ext cx="6257925" cy="4608513"/>
          </a:xfrm>
          <a:ln w="12700">
            <a:solidFill>
              <a:schemeClr val="accent6">
                <a:lumMod val="75000"/>
              </a:schemeClr>
            </a:solidFill>
          </a:ln>
        </p:spPr>
      </p:pic>
      <p:sp>
        <p:nvSpPr>
          <p:cNvPr id="5" name="Dian numeron paikkamerkki 4"/>
          <p:cNvSpPr>
            <a:spLocks noGrp="1"/>
          </p:cNvSpPr>
          <p:nvPr>
            <p:ph type="sldNum" sz="quarter" idx="12"/>
          </p:nvPr>
        </p:nvSpPr>
        <p:spPr>
          <a:xfrm>
            <a:off x="107950" y="6308725"/>
            <a:ext cx="2057400" cy="365125"/>
          </a:xfrm>
        </p:spPr>
        <p:txBody>
          <a:bodyPr/>
          <a:lstStyle/>
          <a:p>
            <a:pPr algn="l">
              <a:defRPr/>
            </a:pPr>
            <a:fld id="{F6A39D4A-92DF-40CF-9C72-DC97D7F50B47}" type="slidenum">
              <a:rPr lang="fi-FI"/>
              <a:pPr algn="l">
                <a:defRPr/>
              </a:pPr>
              <a:t>101</a:t>
            </a:fld>
            <a:endParaRPr lang="fi-FI" dirty="0"/>
          </a:p>
        </p:txBody>
      </p:sp>
    </p:spTree>
    <p:extLst>
      <p:ext uri="{BB962C8B-B14F-4D97-AF65-F5344CB8AC3E}">
        <p14:creationId xmlns:p14="http://schemas.microsoft.com/office/powerpoint/2010/main" val="1260579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7813"/>
            <a:ext cx="8229600" cy="703262"/>
          </a:xfrm>
        </p:spPr>
        <p:txBody>
          <a:bodyPr/>
          <a:lstStyle/>
          <a:p>
            <a:pPr>
              <a:defRPr/>
            </a:pPr>
            <a:r>
              <a:rPr lang="fi-FI" sz="3200" b="1" smtClean="0"/>
              <a:t>ERILAISIA SYITÄ YLIPAINOON</a:t>
            </a:r>
          </a:p>
        </p:txBody>
      </p:sp>
      <p:sp>
        <p:nvSpPr>
          <p:cNvPr id="7171" name="Rectangle 3"/>
          <p:cNvSpPr>
            <a:spLocks noGrp="1" noChangeArrowheads="1"/>
          </p:cNvSpPr>
          <p:nvPr>
            <p:ph type="body" idx="1"/>
          </p:nvPr>
        </p:nvSpPr>
        <p:spPr>
          <a:xfrm>
            <a:off x="457200" y="1196975"/>
            <a:ext cx="8229600" cy="493395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fi-FI" altLang="fi-FI" sz="2000" smtClean="0">
                <a:effectLst/>
              </a:rPr>
              <a:t>Sisäiset:  </a:t>
            </a:r>
            <a:r>
              <a:rPr lang="fi-FI" altLang="fi-FI" sz="2000" b="1" smtClean="0">
                <a:effectLst/>
              </a:rPr>
              <a:t>perimä</a:t>
            </a:r>
            <a:endParaRPr lang="fi-FI" altLang="fi-FI" sz="2000" smtClean="0">
              <a:effectLst/>
            </a:endParaRPr>
          </a:p>
          <a:p>
            <a:pPr>
              <a:lnSpc>
                <a:spcPct val="80000"/>
              </a:lnSpc>
            </a:pPr>
            <a:r>
              <a:rPr lang="fi-FI" altLang="fi-FI" sz="2000" smtClean="0">
                <a:effectLst/>
              </a:rPr>
              <a:t>Ulkoiset: </a:t>
            </a:r>
            <a:r>
              <a:rPr lang="fi-FI" altLang="fi-FI" sz="2000" b="1" smtClean="0">
                <a:effectLst/>
              </a:rPr>
              <a:t>elintavat </a:t>
            </a:r>
            <a:r>
              <a:rPr lang="fi-FI" altLang="fi-FI" sz="2000" smtClean="0">
                <a:effectLst/>
              </a:rPr>
              <a:t>(liikunta- ja ruokailutottumukset ym.)</a:t>
            </a:r>
          </a:p>
          <a:p>
            <a:pPr>
              <a:lnSpc>
                <a:spcPct val="80000"/>
              </a:lnSpc>
            </a:pPr>
            <a:r>
              <a:rPr lang="fi-FI" altLang="fi-FI" sz="2000" b="1" smtClean="0">
                <a:effectLst/>
              </a:rPr>
              <a:t>Liikunta tottumukset - Energiankulutus on vähentynyt: </a:t>
            </a:r>
            <a:endParaRPr lang="fi-FI" altLang="fi-FI" sz="2000" smtClean="0">
              <a:effectLst/>
            </a:endParaRPr>
          </a:p>
          <a:p>
            <a:pPr lvl="1">
              <a:lnSpc>
                <a:spcPct val="80000"/>
              </a:lnSpc>
            </a:pPr>
            <a:r>
              <a:rPr lang="fi-FI" altLang="fi-FI" sz="1800" smtClean="0">
                <a:effectLst/>
              </a:rPr>
              <a:t>ympäristö suunniteltu sellaiseksi, että luontainen liikkuminen vähenee</a:t>
            </a:r>
          </a:p>
          <a:p>
            <a:pPr lvl="1">
              <a:lnSpc>
                <a:spcPct val="80000"/>
              </a:lnSpc>
            </a:pPr>
            <a:r>
              <a:rPr lang="fi-FI" altLang="fi-FI" sz="1800" smtClean="0">
                <a:effectLst/>
              </a:rPr>
              <a:t>koneellistuminen ja automatisoituminen lisääntyneet</a:t>
            </a:r>
          </a:p>
          <a:p>
            <a:pPr lvl="1">
              <a:lnSpc>
                <a:spcPct val="80000"/>
              </a:lnSpc>
            </a:pPr>
            <a:r>
              <a:rPr lang="fi-FI" altLang="fi-FI" sz="1800" smtClean="0">
                <a:effectLst/>
              </a:rPr>
              <a:t>arkiliikunta vähentynyt (hissit, autot)</a:t>
            </a:r>
          </a:p>
          <a:p>
            <a:pPr lvl="1">
              <a:lnSpc>
                <a:spcPct val="80000"/>
              </a:lnSpc>
            </a:pPr>
            <a:r>
              <a:rPr lang="fi-FI" altLang="fi-FI" sz="1800" smtClean="0">
                <a:effectLst/>
              </a:rPr>
              <a:t>työn fyysinen rasittavuus vähentynyt</a:t>
            </a:r>
          </a:p>
          <a:p>
            <a:pPr lvl="1">
              <a:lnSpc>
                <a:spcPct val="80000"/>
              </a:lnSpc>
            </a:pPr>
            <a:r>
              <a:rPr lang="fi-FI" altLang="fi-FI" sz="1800" smtClean="0">
                <a:effectLst/>
              </a:rPr>
              <a:t>fyysisesti passiiviset vapaa-ajanviettotavat lisääntyneet (TV,  internet, pelit)</a:t>
            </a:r>
          </a:p>
          <a:p>
            <a:pPr>
              <a:lnSpc>
                <a:spcPct val="80000"/>
              </a:lnSpc>
            </a:pPr>
            <a:r>
              <a:rPr lang="fi-FI" altLang="fi-FI" sz="2000" b="1" smtClean="0">
                <a:effectLst/>
              </a:rPr>
              <a:t>Ruokailutottumukset: </a:t>
            </a:r>
            <a:endParaRPr lang="fi-FI" altLang="fi-FI" sz="2000" smtClean="0">
              <a:effectLst/>
            </a:endParaRPr>
          </a:p>
          <a:p>
            <a:pPr lvl="1">
              <a:lnSpc>
                <a:spcPct val="80000"/>
              </a:lnSpc>
            </a:pPr>
            <a:r>
              <a:rPr lang="fi-FI" altLang="fi-FI" sz="1800" smtClean="0">
                <a:effectLst/>
              </a:rPr>
              <a:t>lapsena opitut ruokailutottumukset</a:t>
            </a:r>
          </a:p>
          <a:p>
            <a:pPr lvl="1">
              <a:lnSpc>
                <a:spcPct val="80000"/>
              </a:lnSpc>
            </a:pPr>
            <a:r>
              <a:rPr lang="fi-FI" altLang="fi-FI" sz="1800" smtClean="0">
                <a:effectLst/>
              </a:rPr>
              <a:t>epäsäännöllinen ruokailurytmi, napostelu, </a:t>
            </a:r>
          </a:p>
          <a:p>
            <a:pPr lvl="1">
              <a:lnSpc>
                <a:spcPct val="80000"/>
              </a:lnSpc>
            </a:pPr>
            <a:r>
              <a:rPr lang="fi-FI" altLang="fi-FI" sz="1800" smtClean="0">
                <a:effectLst/>
              </a:rPr>
              <a:t>elintarviketeollisuus (pikaruoka, mainonta)</a:t>
            </a:r>
          </a:p>
          <a:p>
            <a:pPr>
              <a:lnSpc>
                <a:spcPct val="80000"/>
              </a:lnSpc>
            </a:pPr>
            <a:r>
              <a:rPr lang="fi-FI" altLang="fi-FI" sz="2000" b="1" smtClean="0">
                <a:effectLst/>
              </a:rPr>
              <a:t>Lisääntynyt alkoholin käyttö</a:t>
            </a:r>
            <a:r>
              <a:rPr lang="fi-FI" altLang="fi-FI" sz="2000" smtClean="0">
                <a:effectLst/>
              </a:rPr>
              <a:t> (alkoholissa runsaasti energiaa)</a:t>
            </a:r>
          </a:p>
          <a:p>
            <a:pPr>
              <a:lnSpc>
                <a:spcPct val="80000"/>
              </a:lnSpc>
            </a:pPr>
            <a:r>
              <a:rPr lang="fi-FI" altLang="fi-FI" sz="2000" b="1" smtClean="0">
                <a:effectLst/>
              </a:rPr>
              <a:t>Työ- ja perhe-elämän muutokset:</a:t>
            </a:r>
            <a:r>
              <a:rPr lang="fi-FI" altLang="fi-FI" sz="2000" smtClean="0">
                <a:effectLst/>
              </a:rPr>
              <a:t> </a:t>
            </a:r>
          </a:p>
          <a:p>
            <a:pPr lvl="1">
              <a:lnSpc>
                <a:spcPct val="80000"/>
              </a:lnSpc>
            </a:pPr>
            <a:r>
              <a:rPr lang="fi-FI" altLang="fi-FI" sz="1800" smtClean="0">
                <a:effectLst/>
              </a:rPr>
              <a:t>esim. nuori paljon yksin kotona, ei perheen  yhteisiä ruokailuja</a:t>
            </a:r>
          </a:p>
          <a:p>
            <a:pPr>
              <a:lnSpc>
                <a:spcPct val="80000"/>
              </a:lnSpc>
            </a:pPr>
            <a:r>
              <a:rPr lang="fi-FI" altLang="fi-FI" sz="2000" b="1" smtClean="0">
                <a:effectLst/>
              </a:rPr>
              <a:t>Sosiaalinen status </a:t>
            </a:r>
            <a:r>
              <a:rPr lang="fi-FI" altLang="fi-FI" sz="2000" smtClean="0">
                <a:effectLst/>
              </a:rPr>
              <a:t>(koulutus, varallisuus)</a:t>
            </a:r>
          </a:p>
          <a:p>
            <a:pPr>
              <a:lnSpc>
                <a:spcPct val="80000"/>
              </a:lnSpc>
            </a:pPr>
            <a:endParaRPr lang="fi-FI" altLang="fi-FI" sz="2000" smtClean="0">
              <a:effectLst/>
            </a:endParaRPr>
          </a:p>
        </p:txBody>
      </p:sp>
    </p:spTree>
    <p:extLst>
      <p:ext uri="{BB962C8B-B14F-4D97-AF65-F5344CB8AC3E}">
        <p14:creationId xmlns:p14="http://schemas.microsoft.com/office/powerpoint/2010/main" val="31516497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p:cNvSpPr>
            <a:spLocks noGrp="1"/>
          </p:cNvSpPr>
          <p:nvPr>
            <p:ph sz="half" idx="1"/>
          </p:nvPr>
        </p:nvSpPr>
        <p:spPr>
          <a:xfrm>
            <a:off x="251520" y="188640"/>
            <a:ext cx="4244280" cy="5937523"/>
          </a:xfrm>
        </p:spPr>
        <p:txBody>
          <a:bodyPr>
            <a:normAutofit fontScale="77500" lnSpcReduction="20000"/>
          </a:bodyPr>
          <a:lstStyle/>
          <a:p>
            <a:pPr>
              <a:buNone/>
              <a:defRPr/>
            </a:pPr>
            <a:endParaRPr lang="fi-FI" b="1" dirty="0" smtClean="0"/>
          </a:p>
          <a:p>
            <a:pPr>
              <a:buNone/>
              <a:defRPr/>
            </a:pPr>
            <a:r>
              <a:rPr lang="fi-FI" b="1" dirty="0"/>
              <a:t>YLIPAINON </a:t>
            </a:r>
            <a:r>
              <a:rPr lang="fi-FI" b="1" dirty="0" smtClean="0"/>
              <a:t>SEURAUKSET</a:t>
            </a:r>
          </a:p>
          <a:p>
            <a:pPr>
              <a:buNone/>
              <a:defRPr/>
            </a:pPr>
            <a:endParaRPr lang="fi-FI" b="1" dirty="0"/>
          </a:p>
          <a:p>
            <a:pPr>
              <a:buNone/>
              <a:defRPr/>
            </a:pPr>
            <a:r>
              <a:rPr lang="fi-FI" b="1" dirty="0" smtClean="0"/>
              <a:t>Yksilölliset</a:t>
            </a:r>
            <a:endParaRPr lang="fi-FI" b="1" dirty="0"/>
          </a:p>
          <a:p>
            <a:pPr>
              <a:defRPr/>
            </a:pPr>
            <a:r>
              <a:rPr lang="fi-FI" dirty="0"/>
              <a:t>yksilön elämänlaatu</a:t>
            </a:r>
          </a:p>
          <a:p>
            <a:pPr>
              <a:defRPr/>
            </a:pPr>
            <a:r>
              <a:rPr lang="fi-FI" b="1" dirty="0"/>
              <a:t>fyysiset:</a:t>
            </a:r>
            <a:r>
              <a:rPr lang="fi-FI" dirty="0"/>
              <a:t> terveyden heikkeneminen (oheissairaudet), yleiskunto heikkenee ym.)</a:t>
            </a:r>
          </a:p>
          <a:p>
            <a:pPr>
              <a:defRPr/>
            </a:pPr>
            <a:r>
              <a:rPr lang="fi-FI" b="1" dirty="0"/>
              <a:t>sosiaaliset:</a:t>
            </a:r>
            <a:r>
              <a:rPr lang="fi-FI" dirty="0"/>
              <a:t> syrjäytyminen (kiusaaminen, yksinäisyys)</a:t>
            </a:r>
          </a:p>
          <a:p>
            <a:pPr>
              <a:defRPr/>
            </a:pPr>
            <a:r>
              <a:rPr lang="fi-FI" b="1" dirty="0"/>
              <a:t>psyykkiset:</a:t>
            </a:r>
            <a:r>
              <a:rPr lang="fi-FI" dirty="0"/>
              <a:t> huono itsetunto</a:t>
            </a:r>
          </a:p>
          <a:p>
            <a:pPr>
              <a:defRPr/>
            </a:pPr>
            <a:endParaRPr lang="fi-FI" dirty="0"/>
          </a:p>
          <a:p>
            <a:pPr>
              <a:buNone/>
              <a:defRPr/>
            </a:pPr>
            <a:r>
              <a:rPr lang="fi-FI" b="1" dirty="0"/>
              <a:t>Yhteiskunnalliset:</a:t>
            </a:r>
          </a:p>
          <a:p>
            <a:pPr>
              <a:defRPr/>
            </a:pPr>
            <a:r>
              <a:rPr lang="fi-FI" dirty="0"/>
              <a:t>terveydenhuoltokustannukset (oheissairaudet)</a:t>
            </a:r>
          </a:p>
          <a:p>
            <a:pPr>
              <a:defRPr/>
            </a:pPr>
            <a:r>
              <a:rPr lang="fi-FI" dirty="0"/>
              <a:t>työpoissaolot (oheissairaudet)</a:t>
            </a:r>
          </a:p>
          <a:p>
            <a:pPr>
              <a:defRPr/>
            </a:pPr>
            <a:r>
              <a:rPr lang="fi-FI" dirty="0"/>
              <a:t>eliniän lyheneminen</a:t>
            </a:r>
          </a:p>
          <a:p>
            <a:endParaRPr lang="fi-FI" dirty="0"/>
          </a:p>
        </p:txBody>
      </p:sp>
      <p:sp>
        <p:nvSpPr>
          <p:cNvPr id="6" name="Sisällön paikkamerkki 5"/>
          <p:cNvSpPr>
            <a:spLocks noGrp="1"/>
          </p:cNvSpPr>
          <p:nvPr>
            <p:ph sz="half" idx="2"/>
          </p:nvPr>
        </p:nvSpPr>
        <p:spPr>
          <a:xfrm>
            <a:off x="4495800" y="548680"/>
            <a:ext cx="4191000" cy="5577483"/>
          </a:xfrm>
        </p:spPr>
        <p:txBody>
          <a:bodyPr>
            <a:normAutofit fontScale="77500" lnSpcReduction="20000"/>
          </a:bodyPr>
          <a:lstStyle/>
          <a:p>
            <a:pPr marL="0" indent="0">
              <a:buNone/>
            </a:pPr>
            <a:r>
              <a:rPr lang="fi-FI" b="1" dirty="0" smtClean="0"/>
              <a:t>YLIPAINON </a:t>
            </a:r>
            <a:r>
              <a:rPr lang="fi-FI" b="1" dirty="0"/>
              <a:t>EHKÄISY</a:t>
            </a:r>
            <a:endParaRPr lang="fi-FI" dirty="0"/>
          </a:p>
          <a:p>
            <a:endParaRPr lang="fi-FI" dirty="0" smtClean="0"/>
          </a:p>
          <a:p>
            <a:pPr>
              <a:lnSpc>
                <a:spcPct val="90000"/>
              </a:lnSpc>
              <a:buNone/>
              <a:defRPr/>
            </a:pPr>
            <a:r>
              <a:rPr lang="fi-FI" b="1" dirty="0"/>
              <a:t>Yksilöllinen</a:t>
            </a:r>
          </a:p>
          <a:p>
            <a:pPr>
              <a:lnSpc>
                <a:spcPct val="90000"/>
              </a:lnSpc>
              <a:defRPr/>
            </a:pPr>
            <a:r>
              <a:rPr lang="fi-FI" dirty="0"/>
              <a:t>elintavat (fyysinen aktiivisuus, ravitsemussuositukset) </a:t>
            </a:r>
          </a:p>
          <a:p>
            <a:pPr>
              <a:lnSpc>
                <a:spcPct val="90000"/>
              </a:lnSpc>
              <a:defRPr/>
            </a:pPr>
            <a:r>
              <a:rPr lang="fi-FI" dirty="0"/>
              <a:t>tasapainoinen elämä  </a:t>
            </a:r>
          </a:p>
          <a:p>
            <a:pPr>
              <a:lnSpc>
                <a:spcPct val="90000"/>
              </a:lnSpc>
              <a:defRPr/>
            </a:pPr>
            <a:endParaRPr lang="fi-FI" b="1" dirty="0"/>
          </a:p>
          <a:p>
            <a:pPr>
              <a:lnSpc>
                <a:spcPct val="90000"/>
              </a:lnSpc>
              <a:buNone/>
              <a:defRPr/>
            </a:pPr>
            <a:r>
              <a:rPr lang="fi-FI" b="1" dirty="0"/>
              <a:t>Yhteiskunnallinen</a:t>
            </a:r>
          </a:p>
          <a:p>
            <a:pPr>
              <a:lnSpc>
                <a:spcPct val="90000"/>
              </a:lnSpc>
              <a:defRPr/>
            </a:pPr>
            <a:r>
              <a:rPr lang="fi-FI" dirty="0"/>
              <a:t>yhdyskuntasuunnittelu (lähiliikuntapaikat ym.)</a:t>
            </a:r>
          </a:p>
          <a:p>
            <a:pPr>
              <a:lnSpc>
                <a:spcPct val="90000"/>
              </a:lnSpc>
              <a:defRPr/>
            </a:pPr>
            <a:r>
              <a:rPr lang="fi-FI" dirty="0"/>
              <a:t>koululiikunta, työpaikkaliikunta</a:t>
            </a:r>
          </a:p>
          <a:p>
            <a:pPr>
              <a:lnSpc>
                <a:spcPct val="90000"/>
              </a:lnSpc>
              <a:defRPr/>
            </a:pPr>
            <a:r>
              <a:rPr lang="fi-FI" dirty="0"/>
              <a:t>terveyskasvatus (TE ym.)</a:t>
            </a:r>
          </a:p>
          <a:p>
            <a:pPr>
              <a:lnSpc>
                <a:spcPct val="90000"/>
              </a:lnSpc>
              <a:defRPr/>
            </a:pPr>
            <a:r>
              <a:rPr lang="fi-FI" dirty="0"/>
              <a:t>politiikka (verotus, rahoitus)</a:t>
            </a:r>
          </a:p>
          <a:p>
            <a:pPr>
              <a:lnSpc>
                <a:spcPct val="90000"/>
              </a:lnSpc>
              <a:defRPr/>
            </a:pPr>
            <a:r>
              <a:rPr lang="fi-FI" dirty="0"/>
              <a:t>terveydenhoito- ym. palvelujen saatavuus</a:t>
            </a:r>
          </a:p>
          <a:p>
            <a:pPr>
              <a:defRPr/>
            </a:pPr>
            <a:endParaRPr lang="fi-FI" i="1" dirty="0"/>
          </a:p>
          <a:p>
            <a:endParaRPr lang="fi-FI" dirty="0"/>
          </a:p>
        </p:txBody>
      </p:sp>
    </p:spTree>
    <p:extLst>
      <p:ext uri="{BB962C8B-B14F-4D97-AF65-F5344CB8AC3E}">
        <p14:creationId xmlns:p14="http://schemas.microsoft.com/office/powerpoint/2010/main" val="13928351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sz="half" idx="1"/>
          </p:nvPr>
        </p:nvSpPr>
        <p:spPr>
          <a:xfrm>
            <a:off x="251520" y="188640"/>
            <a:ext cx="4396680" cy="6552728"/>
          </a:xfrm>
        </p:spPr>
        <p:txBody>
          <a:bodyPr>
            <a:normAutofit fontScale="85000" lnSpcReduction="10000"/>
          </a:bodyPr>
          <a:lstStyle/>
          <a:p>
            <a:pPr marL="0" indent="0">
              <a:buNone/>
              <a:defRPr/>
            </a:pPr>
            <a:r>
              <a:rPr lang="fi-FI" b="1" dirty="0" smtClean="0"/>
              <a:t>LAIHDUTTAMINEN</a:t>
            </a:r>
          </a:p>
          <a:p>
            <a:pPr marL="0" indent="0" eaLnBrk="1" hangingPunct="1">
              <a:buNone/>
              <a:defRPr/>
            </a:pPr>
            <a:r>
              <a:rPr lang="fi-FI" sz="2800" dirty="0" smtClean="0"/>
              <a:t>Muista! </a:t>
            </a:r>
          </a:p>
          <a:p>
            <a:pPr eaLnBrk="1" hangingPunct="1">
              <a:buFontTx/>
              <a:buChar char="-"/>
              <a:defRPr/>
            </a:pPr>
            <a:r>
              <a:rPr lang="fi-FI" sz="2800" dirty="0" smtClean="0"/>
              <a:t>max.2kg /kuukausi</a:t>
            </a:r>
          </a:p>
          <a:p>
            <a:pPr eaLnBrk="1" hangingPunct="1">
              <a:buFontTx/>
              <a:buChar char="-"/>
              <a:defRPr/>
            </a:pPr>
            <a:r>
              <a:rPr lang="fi-FI" sz="2800" dirty="0" smtClean="0"/>
              <a:t>pysy terveenä</a:t>
            </a:r>
          </a:p>
          <a:p>
            <a:pPr eaLnBrk="1" hangingPunct="1">
              <a:buFontTx/>
              <a:buChar char="-"/>
              <a:defRPr/>
            </a:pPr>
            <a:r>
              <a:rPr lang="fi-FI" sz="2800" dirty="0" smtClean="0"/>
              <a:t>pelkään liikunnan avulla 2-3kg</a:t>
            </a:r>
          </a:p>
          <a:p>
            <a:pPr marL="0" indent="0" eaLnBrk="1" hangingPunct="1">
              <a:buNone/>
              <a:defRPr/>
            </a:pPr>
            <a:r>
              <a:rPr lang="fi-FI" sz="2800" dirty="0" smtClean="0"/>
              <a:t>-    </a:t>
            </a:r>
            <a:r>
              <a:rPr lang="fi-FI" sz="2800" dirty="0" err="1" smtClean="0"/>
              <a:t>max</a:t>
            </a:r>
            <a:r>
              <a:rPr lang="fi-FI" sz="2800" dirty="0" smtClean="0"/>
              <a:t>. 0,5kg/viikossa</a:t>
            </a:r>
          </a:p>
          <a:p>
            <a:pPr eaLnBrk="1" hangingPunct="1">
              <a:buFontTx/>
              <a:buChar char="-"/>
              <a:defRPr/>
            </a:pPr>
            <a:r>
              <a:rPr lang="fi-FI" sz="2800" dirty="0" smtClean="0"/>
              <a:t>riittävät ja välttämättömät   </a:t>
            </a:r>
          </a:p>
          <a:p>
            <a:pPr marL="0" indent="0" eaLnBrk="1" hangingPunct="1">
              <a:buNone/>
              <a:defRPr/>
            </a:pPr>
            <a:r>
              <a:rPr lang="fi-FI" dirty="0"/>
              <a:t> </a:t>
            </a:r>
            <a:r>
              <a:rPr lang="fi-FI" dirty="0" smtClean="0"/>
              <a:t>    </a:t>
            </a:r>
            <a:r>
              <a:rPr lang="fi-FI" sz="2800" dirty="0" smtClean="0"/>
              <a:t>ravintoaineet </a:t>
            </a:r>
            <a:endParaRPr lang="fi-FI" dirty="0"/>
          </a:p>
          <a:p>
            <a:pPr eaLnBrk="1" hangingPunct="1">
              <a:buFontTx/>
              <a:buChar char="-"/>
              <a:defRPr/>
            </a:pPr>
            <a:r>
              <a:rPr lang="fi-FI" sz="2800" dirty="0" smtClean="0"/>
              <a:t>ruoan energiamäärä vähenee   </a:t>
            </a:r>
          </a:p>
          <a:p>
            <a:pPr marL="0" indent="0" eaLnBrk="1" hangingPunct="1">
              <a:buNone/>
              <a:defRPr/>
            </a:pPr>
            <a:r>
              <a:rPr lang="fi-FI" dirty="0"/>
              <a:t> </a:t>
            </a:r>
            <a:r>
              <a:rPr lang="fi-FI" dirty="0" smtClean="0"/>
              <a:t>    </a:t>
            </a:r>
            <a:r>
              <a:rPr lang="fi-FI" sz="2800" dirty="0" smtClean="0"/>
              <a:t>(vähemmän vähärasvaisempi, </a:t>
            </a:r>
          </a:p>
          <a:p>
            <a:pPr marL="0" indent="0" eaLnBrk="1" hangingPunct="1">
              <a:buNone/>
              <a:defRPr/>
            </a:pPr>
            <a:r>
              <a:rPr lang="fi-FI" dirty="0"/>
              <a:t> </a:t>
            </a:r>
            <a:r>
              <a:rPr lang="fi-FI" dirty="0" smtClean="0"/>
              <a:t>     </a:t>
            </a:r>
            <a:r>
              <a:rPr lang="fi-FI" sz="2800" dirty="0" smtClean="0"/>
              <a:t>pienemmät annokset) </a:t>
            </a:r>
          </a:p>
          <a:p>
            <a:pPr eaLnBrk="1" hangingPunct="1">
              <a:buFontTx/>
              <a:buChar char="-"/>
              <a:defRPr/>
            </a:pPr>
            <a:r>
              <a:rPr lang="fi-FI" sz="2800" dirty="0" smtClean="0"/>
              <a:t>vihanneksia, juureksia ja </a:t>
            </a:r>
          </a:p>
          <a:p>
            <a:pPr marL="0" indent="0" eaLnBrk="1" hangingPunct="1">
              <a:buNone/>
              <a:defRPr/>
            </a:pPr>
            <a:r>
              <a:rPr lang="fi-FI" dirty="0"/>
              <a:t> </a:t>
            </a:r>
            <a:r>
              <a:rPr lang="fi-FI" dirty="0" smtClean="0"/>
              <a:t>    </a:t>
            </a:r>
            <a:r>
              <a:rPr lang="fi-FI" sz="2800" dirty="0" smtClean="0"/>
              <a:t>hedelmiä voi syödä jopa    </a:t>
            </a:r>
          </a:p>
          <a:p>
            <a:pPr marL="0" indent="0" eaLnBrk="1" hangingPunct="1">
              <a:buNone/>
              <a:defRPr/>
            </a:pPr>
            <a:r>
              <a:rPr lang="fi-FI" dirty="0"/>
              <a:t> </a:t>
            </a:r>
            <a:r>
              <a:rPr lang="fi-FI" dirty="0" smtClean="0"/>
              <a:t>    </a:t>
            </a:r>
            <a:r>
              <a:rPr lang="fi-FI" sz="2800" dirty="0" smtClean="0"/>
              <a:t>enemmän</a:t>
            </a:r>
          </a:p>
          <a:p>
            <a:pPr marL="0" indent="0" eaLnBrk="1" hangingPunct="1">
              <a:buNone/>
              <a:defRPr/>
            </a:pPr>
            <a:r>
              <a:rPr lang="fi-FI" sz="2800" dirty="0" smtClean="0"/>
              <a:t>            </a:t>
            </a:r>
          </a:p>
          <a:p>
            <a:pPr marL="0" indent="0" eaLnBrk="1" hangingPunct="1">
              <a:buNone/>
              <a:defRPr/>
            </a:pPr>
            <a:r>
              <a:rPr lang="fi-FI" sz="2800" dirty="0" smtClean="0"/>
              <a:t>Sen jälkeen: </a:t>
            </a:r>
            <a:r>
              <a:rPr lang="fi-FI" sz="2800" b="1" dirty="0" smtClean="0"/>
              <a:t>painonhallinta</a:t>
            </a:r>
          </a:p>
        </p:txBody>
      </p:sp>
      <p:sp>
        <p:nvSpPr>
          <p:cNvPr id="2" name="Sisällön paikkamerkki 1"/>
          <p:cNvSpPr>
            <a:spLocks noGrp="1"/>
          </p:cNvSpPr>
          <p:nvPr>
            <p:ph sz="half" idx="2"/>
          </p:nvPr>
        </p:nvSpPr>
        <p:spPr>
          <a:xfrm>
            <a:off x="4648200" y="188640"/>
            <a:ext cx="4316288" cy="6336704"/>
          </a:xfrm>
        </p:spPr>
        <p:txBody>
          <a:bodyPr>
            <a:normAutofit fontScale="85000" lnSpcReduction="10000"/>
          </a:bodyPr>
          <a:lstStyle/>
          <a:p>
            <a:pPr marL="0" indent="0">
              <a:buNone/>
            </a:pPr>
            <a:r>
              <a:rPr lang="fi-FI" b="1" dirty="0"/>
              <a:t>PAINONHALLINTA</a:t>
            </a:r>
            <a:endParaRPr lang="fi-FI" dirty="0" smtClean="0"/>
          </a:p>
          <a:p>
            <a:endParaRPr lang="fi-FI" dirty="0"/>
          </a:p>
          <a:p>
            <a:pPr>
              <a:defRPr/>
            </a:pPr>
            <a:r>
              <a:rPr lang="fi-FI" dirty="0"/>
              <a:t>kestää vuosikausia, oikeastaan koko elämän </a:t>
            </a:r>
          </a:p>
          <a:p>
            <a:pPr>
              <a:defRPr/>
            </a:pPr>
            <a:r>
              <a:rPr lang="fi-FI" dirty="0"/>
              <a:t>estää painon nousun takaisin</a:t>
            </a:r>
            <a:r>
              <a:rPr lang="fi-FI" b="1" dirty="0"/>
              <a:t> </a:t>
            </a:r>
            <a:endParaRPr lang="fi-FI" b="1" dirty="0" smtClean="0"/>
          </a:p>
          <a:p>
            <a:pPr marL="0" indent="0">
              <a:buNone/>
              <a:defRPr/>
            </a:pPr>
            <a:r>
              <a:rPr lang="fi-FI" b="1" dirty="0"/>
              <a:t> </a:t>
            </a:r>
            <a:r>
              <a:rPr lang="fi-FI" b="1" dirty="0" smtClean="0"/>
              <a:t>    </a:t>
            </a:r>
            <a:r>
              <a:rPr lang="fi-FI" dirty="0" smtClean="0"/>
              <a:t>( max.+2kg</a:t>
            </a:r>
            <a:r>
              <a:rPr lang="fi-FI" dirty="0"/>
              <a:t>) </a:t>
            </a:r>
          </a:p>
          <a:p>
            <a:pPr>
              <a:defRPr/>
            </a:pPr>
            <a:r>
              <a:rPr lang="fi-FI" dirty="0"/>
              <a:t>tavoitteena on syödä itsensä sopivan kylläiseksi joka päivä</a:t>
            </a:r>
          </a:p>
          <a:p>
            <a:pPr>
              <a:defRPr/>
            </a:pPr>
            <a:endParaRPr lang="fi-FI" dirty="0"/>
          </a:p>
          <a:p>
            <a:pPr>
              <a:buNone/>
              <a:defRPr/>
            </a:pPr>
            <a:r>
              <a:rPr lang="fi-FI" b="1" dirty="0"/>
              <a:t>Elämäntapojen </a:t>
            </a:r>
            <a:r>
              <a:rPr lang="fi-FI" dirty="0"/>
              <a:t> muutos:</a:t>
            </a:r>
          </a:p>
          <a:p>
            <a:pPr>
              <a:defRPr/>
            </a:pPr>
            <a:r>
              <a:rPr lang="fi-FI" dirty="0"/>
              <a:t>muutosten tulee olla pysyviä </a:t>
            </a:r>
          </a:p>
          <a:p>
            <a:pPr>
              <a:defRPr/>
            </a:pPr>
            <a:r>
              <a:rPr lang="fi-FI" dirty="0"/>
              <a:t>ruoan kalorimäärän vähentäminen </a:t>
            </a:r>
            <a:r>
              <a:rPr lang="fi-FI" sz="2400" dirty="0"/>
              <a:t>(tavallinen ruoka)</a:t>
            </a:r>
          </a:p>
          <a:p>
            <a:pPr>
              <a:defRPr/>
            </a:pPr>
            <a:r>
              <a:rPr lang="fi-FI" dirty="0"/>
              <a:t>liikkumisen lisääminen  (kestävä harrastus)</a:t>
            </a:r>
          </a:p>
          <a:p>
            <a:endParaRPr lang="fi-FI" dirty="0"/>
          </a:p>
        </p:txBody>
      </p:sp>
    </p:spTree>
    <p:extLst>
      <p:ext uri="{BB962C8B-B14F-4D97-AF65-F5344CB8AC3E}">
        <p14:creationId xmlns:p14="http://schemas.microsoft.com/office/powerpoint/2010/main" val="42553485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88913"/>
            <a:ext cx="9144000" cy="692150"/>
          </a:xfrm>
        </p:spPr>
        <p:txBody>
          <a:bodyPr>
            <a:normAutofit/>
          </a:bodyPr>
          <a:lstStyle/>
          <a:p>
            <a:pPr algn="l">
              <a:defRPr/>
            </a:pPr>
            <a:r>
              <a:rPr lang="fi-FI" sz="2800" b="1" dirty="0" smtClean="0"/>
              <a:t>            Ruoan energiatiheys /</a:t>
            </a:r>
            <a:r>
              <a:rPr lang="fi-FI" altLang="fi-FI" sz="2800" dirty="0"/>
              <a:t>ruoan energiamäärä </a:t>
            </a:r>
            <a:endParaRPr lang="fi-FI" sz="2800" b="1" dirty="0" smtClean="0"/>
          </a:p>
        </p:txBody>
      </p:sp>
      <p:sp>
        <p:nvSpPr>
          <p:cNvPr id="23555" name="Rectangle 3"/>
          <p:cNvSpPr>
            <a:spLocks noGrp="1" noChangeArrowheads="1"/>
          </p:cNvSpPr>
          <p:nvPr>
            <p:ph type="body" idx="1"/>
          </p:nvPr>
        </p:nvSpPr>
        <p:spPr>
          <a:xfrm>
            <a:off x="323528" y="692150"/>
            <a:ext cx="8641085" cy="6165850"/>
          </a:xfrm>
        </p:spPr>
        <p:txBody>
          <a:bodyPr>
            <a:normAutofit/>
          </a:bodyPr>
          <a:lstStyle/>
          <a:p>
            <a:pPr eaLnBrk="1" hangingPunct="1">
              <a:buFont typeface="Wingdings" panose="05000000000000000000" pitchFamily="2" charset="2"/>
              <a:buNone/>
            </a:pPr>
            <a:r>
              <a:rPr lang="fi-FI" altLang="fi-FI" sz="2000" dirty="0" smtClean="0"/>
              <a:t>                                       3 vaikuttajaa: vesi, rasva, kuitu</a:t>
            </a:r>
          </a:p>
          <a:p>
            <a:pPr eaLnBrk="1" hangingPunct="1">
              <a:buFont typeface="Wingdings" panose="05000000000000000000" pitchFamily="2" charset="2"/>
              <a:buNone/>
            </a:pPr>
            <a:endParaRPr lang="fi-FI" altLang="fi-FI" sz="2000" dirty="0" smtClean="0"/>
          </a:p>
          <a:p>
            <a:pPr eaLnBrk="1" hangingPunct="1">
              <a:buFont typeface="Wingdings" panose="05000000000000000000" pitchFamily="2" charset="2"/>
              <a:buNone/>
            </a:pPr>
            <a:r>
              <a:rPr lang="fi-FI" altLang="fi-FI" sz="2000" b="1" dirty="0" smtClean="0"/>
              <a:t>Vesi =energiatiheys on 0</a:t>
            </a:r>
          </a:p>
          <a:p>
            <a:pPr eaLnBrk="1" hangingPunct="1"/>
            <a:r>
              <a:rPr lang="fi-FI" altLang="fi-FI" sz="2000" dirty="0" smtClean="0"/>
              <a:t>ei pysy mahalaukussa, vaan siirtyy nopeasti eteenpäin eikä aiheuta kylläisyyttä </a:t>
            </a:r>
          </a:p>
          <a:p>
            <a:pPr eaLnBrk="1" hangingPunct="1"/>
            <a:r>
              <a:rPr lang="fi-FI" altLang="fi-FI" sz="2000" dirty="0" smtClean="0"/>
              <a:t>vettä, vettä sisältävät ruoka-aineet, hedelmät, vihannekset</a:t>
            </a:r>
          </a:p>
          <a:p>
            <a:pPr eaLnBrk="1" hangingPunct="1"/>
            <a:r>
              <a:rPr lang="fi-FI" altLang="fi-FI" sz="2000" b="1" dirty="0" smtClean="0"/>
              <a:t>virvoitusjuomien</a:t>
            </a:r>
            <a:r>
              <a:rPr lang="fi-FI" altLang="fi-FI" sz="2000" dirty="0" smtClean="0"/>
              <a:t> kalorit menevät hukkaan, koska kalorit eivät lisää kylläisyyttä</a:t>
            </a:r>
          </a:p>
          <a:p>
            <a:pPr eaLnBrk="1" hangingPunct="1"/>
            <a:r>
              <a:rPr lang="fi-FI" altLang="fi-FI" sz="2000" b="1" dirty="0" err="1" smtClean="0"/>
              <a:t>light</a:t>
            </a:r>
            <a:r>
              <a:rPr lang="fi-FI" altLang="fi-FI" sz="2000" b="1" dirty="0" smtClean="0"/>
              <a:t>-juomissa</a:t>
            </a:r>
            <a:r>
              <a:rPr lang="fi-FI" altLang="fi-FI" sz="2000" dirty="0" smtClean="0"/>
              <a:t> sokeri on korvattu keinotekoisilla  </a:t>
            </a:r>
          </a:p>
          <a:p>
            <a:pPr eaLnBrk="1" hangingPunct="1">
              <a:buFont typeface="Wingdings" panose="05000000000000000000" pitchFamily="2" charset="2"/>
              <a:buNone/>
            </a:pPr>
            <a:r>
              <a:rPr lang="fi-FI" altLang="fi-FI" sz="2000" dirty="0" smtClean="0"/>
              <a:t>      makeutusaineilla (</a:t>
            </a:r>
            <a:r>
              <a:rPr lang="fi-FI" altLang="fi-FI" sz="2000" dirty="0" err="1" smtClean="0"/>
              <a:t>aspartaami</a:t>
            </a:r>
            <a:r>
              <a:rPr lang="fi-FI" altLang="fi-FI" sz="2000" dirty="0" smtClean="0"/>
              <a:t>), ne eivät sisällä  energiaa</a:t>
            </a:r>
          </a:p>
          <a:p>
            <a:pPr eaLnBrk="1" hangingPunct="1">
              <a:buFont typeface="Wingdings" panose="05000000000000000000" pitchFamily="2" charset="2"/>
              <a:buNone/>
            </a:pPr>
            <a:endParaRPr lang="fi-FI" altLang="fi-FI" sz="2000" dirty="0" smtClean="0"/>
          </a:p>
          <a:p>
            <a:pPr>
              <a:lnSpc>
                <a:spcPct val="90000"/>
              </a:lnSpc>
              <a:buNone/>
              <a:defRPr/>
            </a:pPr>
            <a:r>
              <a:rPr lang="fi-FI" sz="2000" b="1" dirty="0"/>
              <a:t>Rasva </a:t>
            </a:r>
            <a:r>
              <a:rPr lang="en-US" sz="2000" b="1" dirty="0"/>
              <a:t>=</a:t>
            </a:r>
            <a:r>
              <a:rPr lang="fi-FI" sz="2000" b="1" dirty="0"/>
              <a:t> suuri</a:t>
            </a:r>
            <a:r>
              <a:rPr lang="fi-FI" sz="2000" dirty="0"/>
              <a:t> energiatiheys </a:t>
            </a:r>
          </a:p>
          <a:p>
            <a:pPr>
              <a:lnSpc>
                <a:spcPct val="90000"/>
              </a:lnSpc>
              <a:defRPr/>
            </a:pPr>
            <a:r>
              <a:rPr lang="fi-FI" sz="2000" dirty="0"/>
              <a:t>rasvasta  ruoka, suklaa, perunalastut, kaurakeksi, lihariisipasteija …</a:t>
            </a:r>
          </a:p>
          <a:p>
            <a:pPr>
              <a:lnSpc>
                <a:spcPct val="90000"/>
              </a:lnSpc>
              <a:buNone/>
              <a:defRPr/>
            </a:pPr>
            <a:endParaRPr lang="fi-FI" sz="2000" dirty="0"/>
          </a:p>
          <a:p>
            <a:pPr>
              <a:lnSpc>
                <a:spcPct val="90000"/>
              </a:lnSpc>
              <a:buNone/>
              <a:defRPr/>
            </a:pPr>
            <a:r>
              <a:rPr lang="fi-FI" sz="2000" b="1" dirty="0"/>
              <a:t>Kuidut =pienentävät </a:t>
            </a:r>
            <a:r>
              <a:rPr lang="fi-FI" sz="2000" dirty="0"/>
              <a:t>ruoan energiatiheyttä</a:t>
            </a:r>
          </a:p>
          <a:p>
            <a:pPr>
              <a:lnSpc>
                <a:spcPct val="90000"/>
              </a:lnSpc>
              <a:defRPr/>
            </a:pPr>
            <a:r>
              <a:rPr lang="fi-FI" sz="2000" dirty="0"/>
              <a:t>kasviksia, vihanneksia, hedelmiä sekä täysviljatuotteita (30g/pv)</a:t>
            </a:r>
            <a:r>
              <a:rPr lang="fi-FI" sz="2000" b="1" dirty="0"/>
              <a:t> </a:t>
            </a:r>
            <a:endParaRPr lang="fi-FI" sz="2000" dirty="0"/>
          </a:p>
          <a:p>
            <a:pPr>
              <a:lnSpc>
                <a:spcPct val="90000"/>
              </a:lnSpc>
              <a:defRPr/>
            </a:pPr>
            <a:r>
              <a:rPr lang="fi-FI" sz="2000" dirty="0"/>
              <a:t>sisältävät energiaa, mutta niiden kalorit eivät siirry elimistöön, ne kulkee suoliston läpi</a:t>
            </a:r>
          </a:p>
          <a:p>
            <a:pPr eaLnBrk="1" hangingPunct="1">
              <a:buFont typeface="Wingdings" panose="05000000000000000000" pitchFamily="2" charset="2"/>
              <a:buNone/>
            </a:pPr>
            <a:endParaRPr lang="fi-FI" altLang="fi-FI" sz="2000" b="1" dirty="0" smtClean="0"/>
          </a:p>
          <a:p>
            <a:pPr eaLnBrk="1" hangingPunct="1"/>
            <a:endParaRPr lang="fi-FI" altLang="fi-FI" sz="2000" b="1" dirty="0" smtClean="0"/>
          </a:p>
        </p:txBody>
      </p:sp>
    </p:spTree>
    <p:extLst>
      <p:ext uri="{BB962C8B-B14F-4D97-AF65-F5344CB8AC3E}">
        <p14:creationId xmlns:p14="http://schemas.microsoft.com/office/powerpoint/2010/main" val="3951508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20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20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fade">
                                      <p:cBhvr>
                                        <p:cTn id="32" dur="2000"/>
                                        <p:tgtEl>
                                          <p:spTgt spid="235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fade">
                                      <p:cBhvr>
                                        <p:cTn id="37" dur="2000"/>
                                        <p:tgtEl>
                                          <p:spTgt spid="235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555">
                                            <p:txEl>
                                              <p:pRg st="7" end="7"/>
                                            </p:txEl>
                                          </p:spTgt>
                                        </p:tgtEl>
                                        <p:attrNameLst>
                                          <p:attrName>style.visibility</p:attrName>
                                        </p:attrNameLst>
                                      </p:cBhvr>
                                      <p:to>
                                        <p:strVal val="visible"/>
                                      </p:to>
                                    </p:set>
                                    <p:animEffect transition="in" filter="fade">
                                      <p:cBhvr>
                                        <p:cTn id="42" dur="2000"/>
                                        <p:tgtEl>
                                          <p:spTgt spid="235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555">
                                            <p:txEl>
                                              <p:pRg st="9" end="9"/>
                                            </p:txEl>
                                          </p:spTgt>
                                        </p:tgtEl>
                                        <p:attrNameLst>
                                          <p:attrName>style.visibility</p:attrName>
                                        </p:attrNameLst>
                                      </p:cBhvr>
                                      <p:to>
                                        <p:strVal val="visible"/>
                                      </p:to>
                                    </p:set>
                                    <p:animEffect transition="in" filter="fade">
                                      <p:cBhvr>
                                        <p:cTn id="47" dur="2000"/>
                                        <p:tgtEl>
                                          <p:spTgt spid="2355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555">
                                            <p:txEl>
                                              <p:pRg st="10" end="10"/>
                                            </p:txEl>
                                          </p:spTgt>
                                        </p:tgtEl>
                                        <p:attrNameLst>
                                          <p:attrName>style.visibility</p:attrName>
                                        </p:attrNameLst>
                                      </p:cBhvr>
                                      <p:to>
                                        <p:strVal val="visible"/>
                                      </p:to>
                                    </p:set>
                                    <p:animEffect transition="in" filter="fade">
                                      <p:cBhvr>
                                        <p:cTn id="52" dur="2000"/>
                                        <p:tgtEl>
                                          <p:spTgt spid="2355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555">
                                            <p:txEl>
                                              <p:pRg st="12" end="12"/>
                                            </p:txEl>
                                          </p:spTgt>
                                        </p:tgtEl>
                                        <p:attrNameLst>
                                          <p:attrName>style.visibility</p:attrName>
                                        </p:attrNameLst>
                                      </p:cBhvr>
                                      <p:to>
                                        <p:strVal val="visible"/>
                                      </p:to>
                                    </p:set>
                                    <p:animEffect transition="in" filter="fade">
                                      <p:cBhvr>
                                        <p:cTn id="57" dur="2000"/>
                                        <p:tgtEl>
                                          <p:spTgt spid="23555">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555">
                                            <p:txEl>
                                              <p:pRg st="13" end="13"/>
                                            </p:txEl>
                                          </p:spTgt>
                                        </p:tgtEl>
                                        <p:attrNameLst>
                                          <p:attrName>style.visibility</p:attrName>
                                        </p:attrNameLst>
                                      </p:cBhvr>
                                      <p:to>
                                        <p:strVal val="visible"/>
                                      </p:to>
                                    </p:set>
                                    <p:animEffect transition="in" filter="fade">
                                      <p:cBhvr>
                                        <p:cTn id="62" dur="2000"/>
                                        <p:tgtEl>
                                          <p:spTgt spid="23555">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555">
                                            <p:txEl>
                                              <p:pRg st="14" end="14"/>
                                            </p:txEl>
                                          </p:spTgt>
                                        </p:tgtEl>
                                        <p:attrNameLst>
                                          <p:attrName>style.visibility</p:attrName>
                                        </p:attrNameLst>
                                      </p:cBhvr>
                                      <p:to>
                                        <p:strVal val="visible"/>
                                      </p:to>
                                    </p:set>
                                    <p:animEffect transition="in" filter="fade">
                                      <p:cBhvr>
                                        <p:cTn id="67" dur="2000"/>
                                        <p:tgtEl>
                                          <p:spTgt spid="2355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noGrp="1"/>
          </p:cNvSpPr>
          <p:nvPr>
            <p:ph type="title"/>
          </p:nvPr>
        </p:nvSpPr>
        <p:spPr>
          <a:xfrm>
            <a:off x="3063875" y="327025"/>
            <a:ext cx="5719763" cy="1325563"/>
          </a:xfrm>
        </p:spPr>
        <p:txBody>
          <a:bodyPr>
            <a:normAutofit fontScale="90000"/>
          </a:bodyPr>
          <a:lstStyle/>
          <a:p>
            <a:pPr eaLnBrk="1" fontAlgn="auto" hangingPunct="1">
              <a:spcBef>
                <a:spcPts val="0"/>
              </a:spcBef>
              <a:spcAft>
                <a:spcPts val="0"/>
              </a:spcAft>
              <a:defRPr/>
            </a:pPr>
            <a:r>
              <a:rPr sz="2200" dirty="0" smtClean="0"/>
              <a:t/>
            </a:r>
            <a:br>
              <a:rPr sz="2200" dirty="0" smtClean="0"/>
            </a:br>
            <a:r>
              <a:rPr dirty="0" smtClean="0">
                <a:latin typeface="Cambria" panose="02040503050406030204" pitchFamily="18" charset="0"/>
              </a:rPr>
              <a:t>Netti ja peliriippuvuuden tarkastelunäkökulmia</a:t>
            </a:r>
            <a:r>
              <a:rPr sz="2900" dirty="0" smtClean="0">
                <a:latin typeface="Chaparral Pro" pitchFamily="18"/>
              </a:rPr>
              <a:t>	</a:t>
            </a:r>
            <a:r>
              <a:rPr sz="2200" dirty="0" smtClean="0">
                <a:latin typeface="Chaparral Pro" pitchFamily="18"/>
              </a:rPr>
              <a:t>	</a:t>
            </a:r>
            <a:br>
              <a:rPr sz="2200" dirty="0" smtClean="0">
                <a:latin typeface="Chaparral Pro" pitchFamily="18"/>
              </a:rPr>
            </a:br>
            <a:r>
              <a:rPr sz="2200" dirty="0" smtClean="0"/>
              <a:t/>
            </a:r>
            <a:br>
              <a:rPr sz="2200" dirty="0" smtClean="0"/>
            </a:br>
            <a:r>
              <a:rPr sz="2200" dirty="0" smtClean="0"/>
              <a:t> </a:t>
            </a:r>
          </a:p>
        </p:txBody>
      </p:sp>
      <p:sp>
        <p:nvSpPr>
          <p:cNvPr id="3" name="Sisällön paikkamerkki 2"/>
          <p:cNvSpPr txBox="1">
            <a:spLocks noGrp="1"/>
          </p:cNvSpPr>
          <p:nvPr>
            <p:ph idx="1"/>
          </p:nvPr>
        </p:nvSpPr>
        <p:spPr>
          <a:xfrm>
            <a:off x="620713" y="2165350"/>
            <a:ext cx="3886200" cy="4351338"/>
          </a:xfrm>
        </p:spPr>
        <p:txBody>
          <a:bodyPr>
            <a:normAutofit/>
          </a:bodyPr>
          <a:lstStyle/>
          <a:p>
            <a:pPr eaLnBrk="1" fontAlgn="auto" hangingPunct="1">
              <a:lnSpc>
                <a:spcPct val="70000"/>
              </a:lnSpc>
              <a:spcAft>
                <a:spcPts val="0"/>
              </a:spcAft>
              <a:buFont typeface="Arial" pitchFamily="34"/>
              <a:buChar char="•"/>
              <a:defRPr/>
            </a:pPr>
            <a:r>
              <a:rPr sz="2200" dirty="0" smtClean="0">
                <a:latin typeface="Cambria" panose="02040503050406030204" pitchFamily="18" charset="0"/>
              </a:rPr>
              <a:t>Toiminnallisia riippuvuuksia - määritelmä</a:t>
            </a:r>
          </a:p>
          <a:p>
            <a:pPr eaLnBrk="1" fontAlgn="auto" hangingPunct="1">
              <a:lnSpc>
                <a:spcPct val="70000"/>
              </a:lnSpc>
              <a:spcAft>
                <a:spcPts val="0"/>
              </a:spcAft>
              <a:buFont typeface="Arial" pitchFamily="34"/>
              <a:buChar char="•"/>
              <a:defRPr/>
            </a:pPr>
            <a:r>
              <a:rPr sz="2200" dirty="0" smtClean="0">
                <a:latin typeface="Cambria" panose="02040503050406030204" pitchFamily="18" charset="0"/>
              </a:rPr>
              <a:t>Syitä netti- ja peliriippuvuuden arvioituun yleistymiseen</a:t>
            </a:r>
          </a:p>
          <a:p>
            <a:pPr eaLnBrk="1" fontAlgn="auto" hangingPunct="1">
              <a:lnSpc>
                <a:spcPct val="70000"/>
              </a:lnSpc>
              <a:spcAft>
                <a:spcPts val="0"/>
              </a:spcAft>
              <a:buFont typeface="Arial" pitchFamily="34"/>
              <a:buChar char="•"/>
              <a:defRPr/>
            </a:pPr>
            <a:r>
              <a:rPr sz="2200" dirty="0" smtClean="0">
                <a:latin typeface="Cambria" panose="02040503050406030204" pitchFamily="18" charset="0"/>
              </a:rPr>
              <a:t>Riippuvuuden syntyyn vaikuttavia tekijöitä </a:t>
            </a:r>
          </a:p>
          <a:p>
            <a:pPr lvl="1" eaLnBrk="1" fontAlgn="auto" hangingPunct="1">
              <a:lnSpc>
                <a:spcPct val="70000"/>
              </a:lnSpc>
              <a:spcAft>
                <a:spcPts val="0"/>
              </a:spcAft>
              <a:buFont typeface="Arial" pitchFamily="34"/>
              <a:buChar char="•"/>
              <a:defRPr/>
            </a:pPr>
            <a:r>
              <a:rPr sz="1900" dirty="0" smtClean="0">
                <a:latin typeface="Cambria" panose="02040503050406030204" pitchFamily="18" charset="0"/>
              </a:rPr>
              <a:t>neurobiologiset</a:t>
            </a:r>
          </a:p>
          <a:p>
            <a:pPr lvl="1" eaLnBrk="1" fontAlgn="auto" hangingPunct="1">
              <a:lnSpc>
                <a:spcPct val="70000"/>
              </a:lnSpc>
              <a:spcAft>
                <a:spcPts val="0"/>
              </a:spcAft>
              <a:buFont typeface="Arial" pitchFamily="34"/>
              <a:buChar char="•"/>
              <a:defRPr/>
            </a:pPr>
            <a:r>
              <a:rPr sz="1900" dirty="0" smtClean="0">
                <a:latin typeface="Cambria" panose="02040503050406030204" pitchFamily="18" charset="0"/>
              </a:rPr>
              <a:t>yksilöstä johtuvat</a:t>
            </a:r>
          </a:p>
          <a:p>
            <a:pPr lvl="1" eaLnBrk="1" fontAlgn="auto" hangingPunct="1">
              <a:lnSpc>
                <a:spcPct val="70000"/>
              </a:lnSpc>
              <a:spcAft>
                <a:spcPts val="0"/>
              </a:spcAft>
              <a:buFont typeface="Arial" pitchFamily="34"/>
              <a:buChar char="•"/>
              <a:defRPr/>
            </a:pPr>
            <a:r>
              <a:rPr sz="1900" dirty="0" smtClean="0">
                <a:latin typeface="Cambria" panose="02040503050406030204" pitchFamily="18" charset="0"/>
              </a:rPr>
              <a:t>netin, pelin ominaisuuksista johtuvat</a:t>
            </a:r>
          </a:p>
          <a:p>
            <a:pPr lvl="1" eaLnBrk="1" fontAlgn="auto" hangingPunct="1">
              <a:lnSpc>
                <a:spcPct val="70000"/>
              </a:lnSpc>
              <a:spcAft>
                <a:spcPts val="0"/>
              </a:spcAft>
              <a:buFont typeface="Arial" pitchFamily="34"/>
              <a:buChar char="•"/>
              <a:defRPr/>
            </a:pPr>
            <a:r>
              <a:rPr sz="1900" dirty="0">
                <a:latin typeface="Cambria" panose="02040503050406030204" pitchFamily="18" charset="0"/>
              </a:rPr>
              <a:t>m</a:t>
            </a:r>
            <a:r>
              <a:rPr sz="1900" dirty="0" smtClean="0">
                <a:latin typeface="Cambria" panose="02040503050406030204" pitchFamily="18" charset="0"/>
              </a:rPr>
              <a:t>uut</a:t>
            </a:r>
          </a:p>
          <a:p>
            <a:pPr eaLnBrk="1" fontAlgn="auto" hangingPunct="1">
              <a:lnSpc>
                <a:spcPct val="70000"/>
              </a:lnSpc>
              <a:spcAft>
                <a:spcPts val="0"/>
              </a:spcAft>
              <a:buFont typeface="Arial" pitchFamily="34"/>
              <a:buChar char="•"/>
              <a:defRPr/>
            </a:pPr>
            <a:r>
              <a:rPr sz="2200" dirty="0" smtClean="0">
                <a:latin typeface="Cambria" panose="02040503050406030204" pitchFamily="18" charset="0"/>
              </a:rPr>
              <a:t>Riippuvuuden tunnistaminen</a:t>
            </a:r>
          </a:p>
          <a:p>
            <a:pPr lvl="1" eaLnBrk="1" fontAlgn="auto" hangingPunct="1">
              <a:lnSpc>
                <a:spcPct val="70000"/>
              </a:lnSpc>
              <a:spcAft>
                <a:spcPts val="0"/>
              </a:spcAft>
              <a:buFont typeface="Arial" pitchFamily="34"/>
              <a:buChar char="•"/>
              <a:defRPr/>
            </a:pPr>
            <a:endParaRPr sz="2000" dirty="0" smtClean="0">
              <a:latin typeface="Chaparral Pro" pitchFamily="18"/>
            </a:endParaRPr>
          </a:p>
          <a:p>
            <a:pPr eaLnBrk="1" fontAlgn="auto" hangingPunct="1">
              <a:lnSpc>
                <a:spcPct val="70000"/>
              </a:lnSpc>
              <a:spcAft>
                <a:spcPts val="0"/>
              </a:spcAft>
              <a:buFont typeface="Arial" pitchFamily="34"/>
              <a:buChar char="•"/>
              <a:defRPr/>
            </a:pPr>
            <a:endParaRPr sz="1950" dirty="0" smtClean="0"/>
          </a:p>
        </p:txBody>
      </p:sp>
      <p:sp>
        <p:nvSpPr>
          <p:cNvPr id="11268" name="Sisällön paikkamerkki 4"/>
          <p:cNvSpPr txBox="1">
            <a:spLocks noGrp="1"/>
          </p:cNvSpPr>
          <p:nvPr>
            <p:ph idx="2"/>
          </p:nvPr>
        </p:nvSpPr>
        <p:spPr>
          <a:xfrm>
            <a:off x="4629150" y="2165350"/>
            <a:ext cx="3886200" cy="4011613"/>
          </a:xfrm>
        </p:spPr>
        <p:txBody>
          <a:bodyPr/>
          <a:lstStyle/>
          <a:p>
            <a:pPr eaLnBrk="1" hangingPunct="1">
              <a:lnSpc>
                <a:spcPct val="70000"/>
              </a:lnSpc>
            </a:pPr>
            <a:r>
              <a:rPr altLang="fi-FI" sz="2400" smtClean="0">
                <a:latin typeface="Cambria" panose="02040503050406030204" pitchFamily="18" charset="0"/>
              </a:rPr>
              <a:t>Riippuvuuden vaikutuksia</a:t>
            </a:r>
          </a:p>
          <a:p>
            <a:pPr lvl="1" eaLnBrk="1" hangingPunct="1">
              <a:lnSpc>
                <a:spcPct val="70000"/>
              </a:lnSpc>
            </a:pPr>
            <a:r>
              <a:rPr altLang="fi-FI" sz="2000" smtClean="0">
                <a:latin typeface="Cambria" panose="02040503050406030204" pitchFamily="18" charset="0"/>
              </a:rPr>
              <a:t>yksilö</a:t>
            </a:r>
          </a:p>
          <a:p>
            <a:pPr lvl="1" eaLnBrk="1" hangingPunct="1">
              <a:lnSpc>
                <a:spcPct val="70000"/>
              </a:lnSpc>
            </a:pPr>
            <a:r>
              <a:rPr altLang="fi-FI" sz="2000" smtClean="0">
                <a:latin typeface="Cambria" panose="02040503050406030204" pitchFamily="18" charset="0"/>
              </a:rPr>
              <a:t>yhteisö</a:t>
            </a:r>
          </a:p>
          <a:p>
            <a:pPr lvl="1" eaLnBrk="1" hangingPunct="1">
              <a:lnSpc>
                <a:spcPct val="70000"/>
              </a:lnSpc>
            </a:pPr>
            <a:r>
              <a:rPr altLang="fi-FI" sz="2000" smtClean="0">
                <a:latin typeface="Cambria" panose="02040503050406030204" pitchFamily="18" charset="0"/>
              </a:rPr>
              <a:t>yhteiskunta</a:t>
            </a:r>
          </a:p>
          <a:p>
            <a:pPr eaLnBrk="1" hangingPunct="1">
              <a:lnSpc>
                <a:spcPct val="70000"/>
              </a:lnSpc>
            </a:pPr>
            <a:r>
              <a:rPr altLang="fi-FI" sz="2400" smtClean="0">
                <a:latin typeface="Cambria" panose="02040503050406030204" pitchFamily="18" charset="0"/>
              </a:rPr>
              <a:t>Hoito</a:t>
            </a:r>
          </a:p>
          <a:p>
            <a:pPr lvl="1" eaLnBrk="1" hangingPunct="1">
              <a:lnSpc>
                <a:spcPct val="70000"/>
              </a:lnSpc>
            </a:pPr>
            <a:r>
              <a:rPr altLang="fi-FI" sz="2200" smtClean="0">
                <a:latin typeface="Cambria" panose="02040503050406030204" pitchFamily="18" charset="0"/>
              </a:rPr>
              <a:t>muodot</a:t>
            </a:r>
          </a:p>
          <a:p>
            <a:pPr lvl="1" eaLnBrk="1" hangingPunct="1">
              <a:lnSpc>
                <a:spcPct val="70000"/>
              </a:lnSpc>
            </a:pPr>
            <a:r>
              <a:rPr altLang="fi-FI" sz="2200" smtClean="0">
                <a:latin typeface="Cambria" panose="02040503050406030204" pitchFamily="18" charset="0"/>
              </a:rPr>
              <a:t>onnistumisen arviointi</a:t>
            </a:r>
          </a:p>
          <a:p>
            <a:pPr eaLnBrk="1" hangingPunct="1">
              <a:lnSpc>
                <a:spcPct val="70000"/>
              </a:lnSpc>
            </a:pPr>
            <a:r>
              <a:rPr altLang="fi-FI" sz="2400" smtClean="0">
                <a:latin typeface="Cambria" panose="02040503050406030204" pitchFamily="18" charset="0"/>
              </a:rPr>
              <a:t>Ehkäisykeinoja </a:t>
            </a:r>
          </a:p>
          <a:p>
            <a:pPr lvl="1" eaLnBrk="1" hangingPunct="1">
              <a:lnSpc>
                <a:spcPct val="70000"/>
              </a:lnSpc>
            </a:pPr>
            <a:r>
              <a:rPr altLang="fi-FI" sz="2000" smtClean="0">
                <a:latin typeface="Cambria" panose="02040503050406030204" pitchFamily="18" charset="0"/>
              </a:rPr>
              <a:t>yksilö</a:t>
            </a:r>
          </a:p>
          <a:p>
            <a:pPr lvl="1" eaLnBrk="1" hangingPunct="1">
              <a:lnSpc>
                <a:spcPct val="70000"/>
              </a:lnSpc>
            </a:pPr>
            <a:r>
              <a:rPr altLang="fi-FI" sz="2000" smtClean="0">
                <a:latin typeface="Cambria" panose="02040503050406030204" pitchFamily="18" charset="0"/>
              </a:rPr>
              <a:t>yhteisö </a:t>
            </a:r>
          </a:p>
          <a:p>
            <a:pPr lvl="1" eaLnBrk="1" hangingPunct="1">
              <a:lnSpc>
                <a:spcPct val="70000"/>
              </a:lnSpc>
            </a:pPr>
            <a:r>
              <a:rPr altLang="fi-FI" sz="2000" smtClean="0">
                <a:latin typeface="Cambria" panose="02040503050406030204" pitchFamily="18" charset="0"/>
              </a:rPr>
              <a:t>yhteiskunta</a:t>
            </a:r>
          </a:p>
          <a:p>
            <a:pPr eaLnBrk="1" hangingPunct="1"/>
            <a:endParaRPr altLang="fi-FI" smtClean="0">
              <a:latin typeface="Calibri" panose="020F0502020204030204" pitchFamily="34" charset="0"/>
            </a:endParaRPr>
          </a:p>
        </p:txBody>
      </p:sp>
      <p:sp>
        <p:nvSpPr>
          <p:cNvPr id="11269" name="Dian numeron paikkamerkki 5"/>
          <p:cNvSpPr>
            <a:spLocks noGrp="1"/>
          </p:cNvSpPr>
          <p:nvPr>
            <p:ph type="sldNum" sz="quarter" idx="12"/>
          </p:nvPr>
        </p:nvSpPr>
        <p:spPr bwMode="auto">
          <a:xfrm>
            <a:off x="193675" y="63341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l" fontAlgn="base">
              <a:lnSpc>
                <a:spcPct val="100000"/>
              </a:lnSpc>
              <a:spcBef>
                <a:spcPct val="0"/>
              </a:spcBef>
              <a:spcAft>
                <a:spcPct val="0"/>
              </a:spcAft>
              <a:buSzTx/>
              <a:buFontTx/>
              <a:buNone/>
            </a:pPr>
            <a:fld id="{E812B788-F829-446E-96BF-CADBFD48B8D9}" type="slidenum">
              <a:rPr altLang="fi-FI" sz="1200" smtClean="0">
                <a:solidFill>
                  <a:srgbClr val="898989"/>
                </a:solidFill>
              </a:rPr>
              <a:pPr algn="l" fontAlgn="base">
                <a:lnSpc>
                  <a:spcPct val="100000"/>
                </a:lnSpc>
                <a:spcBef>
                  <a:spcPct val="0"/>
                </a:spcBef>
                <a:spcAft>
                  <a:spcPct val="0"/>
                </a:spcAft>
                <a:buSzTx/>
                <a:buFontTx/>
                <a:buNone/>
              </a:pPr>
              <a:t>106</a:t>
            </a:fld>
            <a:endParaRPr altLang="fi-FI" sz="1200" smtClean="0">
              <a:solidFill>
                <a:srgbClr val="898989"/>
              </a:solidFill>
            </a:endParaRPr>
          </a:p>
        </p:txBody>
      </p:sp>
      <p:pic>
        <p:nvPicPr>
          <p:cNvPr id="7"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9575" y="93821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4903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noGrp="1"/>
          </p:cNvSpPr>
          <p:nvPr>
            <p:ph type="title"/>
          </p:nvPr>
        </p:nvSpPr>
        <p:spPr>
          <a:xfrm>
            <a:off x="3159125" y="282575"/>
            <a:ext cx="5510213" cy="1184275"/>
          </a:xfrm>
        </p:spPr>
        <p:txBody>
          <a:bodyPr>
            <a:normAutofit fontScale="90000"/>
          </a:bodyPr>
          <a:lstStyle/>
          <a:p>
            <a:pPr eaLnBrk="1" fontAlgn="auto" hangingPunct="1">
              <a:spcBef>
                <a:spcPts val="0"/>
              </a:spcBef>
              <a:spcAft>
                <a:spcPts val="0"/>
              </a:spcAft>
              <a:defRPr/>
            </a:pPr>
            <a:r>
              <a:rPr sz="2200" dirty="0" smtClean="0"/>
              <a:t/>
            </a:r>
            <a:br>
              <a:rPr sz="2200" dirty="0" smtClean="0"/>
            </a:br>
            <a:r>
              <a:rPr dirty="0" smtClean="0">
                <a:latin typeface="Cambria" panose="02040503050406030204" pitchFamily="18" charset="0"/>
              </a:rPr>
              <a:t>Internetin käytön myönteisiä vaikutuksia</a:t>
            </a:r>
            <a:r>
              <a:rPr sz="2200" dirty="0" smtClean="0"/>
              <a:t/>
            </a:r>
            <a:br>
              <a:rPr sz="2200" dirty="0" smtClean="0"/>
            </a:br>
            <a:r>
              <a:rPr sz="2200" dirty="0" smtClean="0"/>
              <a:t/>
            </a:r>
            <a:br>
              <a:rPr sz="2200" dirty="0" smtClean="0"/>
            </a:br>
            <a:endParaRPr sz="2200" dirty="0" smtClean="0"/>
          </a:p>
        </p:txBody>
      </p:sp>
      <p:sp>
        <p:nvSpPr>
          <p:cNvPr id="6147" name="Sisällön paikkamerkki 2"/>
          <p:cNvSpPr txBox="1">
            <a:spLocks noGrp="1"/>
          </p:cNvSpPr>
          <p:nvPr>
            <p:ph idx="1"/>
          </p:nvPr>
        </p:nvSpPr>
        <p:spPr>
          <a:xfrm>
            <a:off x="628650" y="1692275"/>
            <a:ext cx="7872413" cy="4894263"/>
          </a:xfrm>
        </p:spPr>
        <p:txBody>
          <a:bodyPr/>
          <a:lstStyle/>
          <a:p>
            <a:pPr eaLnBrk="1" hangingPunct="1"/>
            <a:r>
              <a:rPr altLang="fi-FI" sz="2000" smtClean="0">
                <a:latin typeface="Cambria" panose="02040503050406030204" pitchFamily="18" charset="0"/>
              </a:rPr>
              <a:t>Kontaktin ottamisen ja ihmissuhteiden luomisen helppous </a:t>
            </a:r>
          </a:p>
          <a:p>
            <a:pPr eaLnBrk="1" hangingPunct="1"/>
            <a:r>
              <a:rPr altLang="fi-FI" sz="2000" smtClean="0">
                <a:latin typeface="Cambria" panose="02040503050406030204" pitchFamily="18" charset="0"/>
              </a:rPr>
              <a:t>Anonyymiuden mahdollistama vaikeiden asioiden käsittely ja avun hakeminen </a:t>
            </a:r>
          </a:p>
          <a:p>
            <a:pPr eaLnBrk="1" hangingPunct="1"/>
            <a:r>
              <a:rPr altLang="fi-FI" sz="2000" smtClean="0">
                <a:latin typeface="Cambria" panose="02040503050406030204" pitchFamily="18" charset="0"/>
              </a:rPr>
              <a:t>Kehityksen kannalta myönteiset, merkitykselliset yhteisöt </a:t>
            </a:r>
          </a:p>
          <a:p>
            <a:pPr eaLnBrk="1" hangingPunct="1"/>
            <a:r>
              <a:rPr altLang="fi-FI" sz="2000" smtClean="0">
                <a:latin typeface="Cambria" panose="02040503050406030204" pitchFamily="18" charset="0"/>
              </a:rPr>
              <a:t>Kansainvälisyys</a:t>
            </a:r>
          </a:p>
          <a:p>
            <a:pPr eaLnBrk="1" hangingPunct="1"/>
            <a:r>
              <a:rPr altLang="fi-FI" sz="2000" smtClean="0">
                <a:latin typeface="Cambria" panose="02040503050406030204" pitchFamily="18" charset="0"/>
              </a:rPr>
              <a:t>Tiedon tuoreus </a:t>
            </a:r>
          </a:p>
          <a:p>
            <a:pPr eaLnBrk="1" hangingPunct="1"/>
            <a:r>
              <a:rPr altLang="fi-FI" sz="2000" smtClean="0">
                <a:latin typeface="Cambria" panose="02040503050406030204" pitchFamily="18" charset="0"/>
              </a:rPr>
              <a:t>Kriittisen arviointikyvyn kehittyminen </a:t>
            </a:r>
          </a:p>
          <a:p>
            <a:pPr eaLnBrk="1" hangingPunct="1"/>
            <a:r>
              <a:rPr altLang="fi-FI" sz="2000" smtClean="0">
                <a:latin typeface="Cambria" panose="02040503050406030204" pitchFamily="18" charset="0"/>
              </a:rPr>
              <a:t>Kommunikaatio- ja vuorovaikutustaitojen, kirjoitustaidon, materiaalin tuottamistaidon ja kielitaidon kehittyminen </a:t>
            </a:r>
          </a:p>
          <a:p>
            <a:pPr eaLnBrk="1" hangingPunct="1"/>
            <a:r>
              <a:rPr altLang="fi-FI" sz="2000" smtClean="0">
                <a:latin typeface="Cambria" panose="02040503050406030204" pitchFamily="18" charset="0"/>
              </a:rPr>
              <a:t>Uudenlaiset mahdollisuudet oppimiseen </a:t>
            </a:r>
          </a:p>
          <a:p>
            <a:pPr eaLnBrk="1" hangingPunct="1"/>
            <a:r>
              <a:rPr altLang="fi-FI" sz="2000" smtClean="0">
                <a:latin typeface="Cambria" panose="02040503050406030204" pitchFamily="18" charset="0"/>
              </a:rPr>
              <a:t>Lasten sosiaalisten suhteiden rikastuminen ja tasa-arvoisuus</a:t>
            </a:r>
          </a:p>
          <a:p>
            <a:pPr eaLnBrk="1" hangingPunct="1">
              <a:lnSpc>
                <a:spcPct val="60000"/>
              </a:lnSpc>
            </a:pPr>
            <a:endParaRPr altLang="fi-FI" sz="1600" smtClean="0">
              <a:latin typeface="Calibri" panose="020F0502020204030204" pitchFamily="34" charset="0"/>
            </a:endParaRPr>
          </a:p>
        </p:txBody>
      </p:sp>
      <p:sp>
        <p:nvSpPr>
          <p:cNvPr id="6148" name="Dian numeron paikkamerkki 3"/>
          <p:cNvSpPr>
            <a:spLocks noGrp="1"/>
          </p:cNvSpPr>
          <p:nvPr>
            <p:ph type="sldNum" sz="quarter" idx="12"/>
          </p:nvPr>
        </p:nvSpPr>
        <p:spPr bwMode="auto">
          <a:xfrm>
            <a:off x="201613" y="62214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l" fontAlgn="base">
              <a:lnSpc>
                <a:spcPct val="100000"/>
              </a:lnSpc>
              <a:spcBef>
                <a:spcPct val="0"/>
              </a:spcBef>
              <a:spcAft>
                <a:spcPct val="0"/>
              </a:spcAft>
              <a:buSzTx/>
              <a:buFontTx/>
              <a:buNone/>
            </a:pPr>
            <a:fld id="{FCDAD0AE-6CBF-45BB-AFC5-779A879EAFDD}" type="slidenum">
              <a:rPr altLang="fi-FI" sz="1200" smtClean="0">
                <a:solidFill>
                  <a:srgbClr val="898989"/>
                </a:solidFill>
              </a:rPr>
              <a:pPr algn="l" fontAlgn="base">
                <a:lnSpc>
                  <a:spcPct val="100000"/>
                </a:lnSpc>
                <a:spcBef>
                  <a:spcPct val="0"/>
                </a:spcBef>
                <a:spcAft>
                  <a:spcPct val="0"/>
                </a:spcAft>
                <a:buSzTx/>
                <a:buFontTx/>
                <a:buNone/>
              </a:pPr>
              <a:t>107</a:t>
            </a:fld>
            <a:endParaRPr altLang="fi-FI" sz="1200" smtClean="0">
              <a:solidFill>
                <a:srgbClr val="898989"/>
              </a:solidFill>
            </a:endParaRPr>
          </a:p>
        </p:txBody>
      </p:sp>
    </p:spTree>
    <p:extLst>
      <p:ext uri="{BB962C8B-B14F-4D97-AF65-F5344CB8AC3E}">
        <p14:creationId xmlns:p14="http://schemas.microsoft.com/office/powerpoint/2010/main" val="1574867140"/>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txBox="1">
            <a:spLocks noGrp="1"/>
          </p:cNvSpPr>
          <p:nvPr>
            <p:ph type="title"/>
          </p:nvPr>
        </p:nvSpPr>
        <p:spPr>
          <a:xfrm>
            <a:off x="3205163" y="295275"/>
            <a:ext cx="5310187" cy="1325563"/>
          </a:xfrm>
        </p:spPr>
        <p:txBody>
          <a:bodyPr/>
          <a:lstStyle/>
          <a:p>
            <a:pPr eaLnBrk="1" hangingPunct="1"/>
            <a:r>
              <a:rPr altLang="fi-FI" sz="4000" smtClean="0">
                <a:latin typeface="Cambria" panose="02040503050406030204" pitchFamily="18" charset="0"/>
              </a:rPr>
              <a:t>Internetin käytön kielteisiä vaikutuksia</a:t>
            </a:r>
          </a:p>
        </p:txBody>
      </p:sp>
      <p:sp>
        <p:nvSpPr>
          <p:cNvPr id="3" name="Sisällön paikkamerkki 2"/>
          <p:cNvSpPr txBox="1">
            <a:spLocks noGrp="1"/>
          </p:cNvSpPr>
          <p:nvPr>
            <p:ph idx="1"/>
          </p:nvPr>
        </p:nvSpPr>
        <p:spPr/>
        <p:txBody>
          <a:bodyPr>
            <a:normAutofit/>
          </a:bodyPr>
          <a:lstStyle/>
          <a:p>
            <a:pPr eaLnBrk="1" fontAlgn="auto" hangingPunct="1">
              <a:lnSpc>
                <a:spcPct val="80000"/>
              </a:lnSpc>
              <a:spcAft>
                <a:spcPts val="0"/>
              </a:spcAft>
              <a:buFont typeface="Arial" pitchFamily="34"/>
              <a:buChar char="•"/>
              <a:defRPr/>
            </a:pPr>
            <a:r>
              <a:rPr sz="2400" dirty="0" smtClean="0">
                <a:latin typeface="Cambria" panose="02040503050406030204" pitchFamily="18" charset="0"/>
              </a:rPr>
              <a:t>Identiteettiongelmat </a:t>
            </a:r>
          </a:p>
          <a:p>
            <a:pPr eaLnBrk="1" fontAlgn="auto" hangingPunct="1">
              <a:lnSpc>
                <a:spcPct val="80000"/>
              </a:lnSpc>
              <a:spcAft>
                <a:spcPts val="0"/>
              </a:spcAft>
              <a:buFont typeface="Arial" pitchFamily="34"/>
              <a:buChar char="•"/>
              <a:defRPr/>
            </a:pPr>
            <a:r>
              <a:rPr sz="2400" dirty="0" smtClean="0">
                <a:latin typeface="Cambria" panose="02040503050406030204" pitchFamily="18" charset="0"/>
              </a:rPr>
              <a:t>Kasvotusten tapahtuvasta sosiaalisesta vuorovaikutuksesta vetäytyminen </a:t>
            </a:r>
          </a:p>
          <a:p>
            <a:pPr eaLnBrk="1" fontAlgn="auto" hangingPunct="1">
              <a:lnSpc>
                <a:spcPct val="80000"/>
              </a:lnSpc>
              <a:spcAft>
                <a:spcPts val="0"/>
              </a:spcAft>
              <a:buFont typeface="Arial" pitchFamily="34"/>
              <a:buChar char="•"/>
              <a:defRPr/>
            </a:pPr>
            <a:r>
              <a:rPr sz="2400" dirty="0" smtClean="0">
                <a:latin typeface="Cambria" panose="02040503050406030204" pitchFamily="18" charset="0"/>
              </a:rPr>
              <a:t>Kehityksen kannalta kielteiset, ”pahat yhteisöt” </a:t>
            </a:r>
          </a:p>
          <a:p>
            <a:pPr eaLnBrk="1" fontAlgn="auto" hangingPunct="1">
              <a:lnSpc>
                <a:spcPct val="80000"/>
              </a:lnSpc>
              <a:spcAft>
                <a:spcPts val="0"/>
              </a:spcAft>
              <a:buFont typeface="Arial" pitchFamily="34"/>
              <a:buChar char="•"/>
              <a:defRPr/>
            </a:pPr>
            <a:r>
              <a:rPr sz="2400" dirty="0" smtClean="0">
                <a:latin typeface="Cambria" panose="02040503050406030204" pitchFamily="18" charset="0"/>
              </a:rPr>
              <a:t>Sensuroimattomuus </a:t>
            </a:r>
          </a:p>
          <a:p>
            <a:pPr eaLnBrk="1" fontAlgn="auto" hangingPunct="1">
              <a:lnSpc>
                <a:spcPct val="80000"/>
              </a:lnSpc>
              <a:spcAft>
                <a:spcPts val="0"/>
              </a:spcAft>
              <a:buFont typeface="Arial" pitchFamily="34"/>
              <a:buChar char="•"/>
              <a:defRPr/>
            </a:pPr>
            <a:r>
              <a:rPr sz="2400" dirty="0" smtClean="0">
                <a:latin typeface="Cambria" panose="02040503050406030204" pitchFamily="18" charset="0"/>
              </a:rPr>
              <a:t>Kehitykselle vahingolliset aineistot </a:t>
            </a:r>
          </a:p>
          <a:p>
            <a:pPr eaLnBrk="1" fontAlgn="auto" hangingPunct="1">
              <a:lnSpc>
                <a:spcPct val="80000"/>
              </a:lnSpc>
              <a:spcAft>
                <a:spcPts val="0"/>
              </a:spcAft>
              <a:buFont typeface="Arial" pitchFamily="34"/>
              <a:buChar char="•"/>
              <a:defRPr/>
            </a:pPr>
            <a:r>
              <a:rPr sz="2400" dirty="0" smtClean="0">
                <a:latin typeface="Cambria" panose="02040503050406030204" pitchFamily="18" charset="0"/>
              </a:rPr>
              <a:t>Esteettömyys vahingollisiin sisältöihin </a:t>
            </a:r>
          </a:p>
          <a:p>
            <a:pPr eaLnBrk="1" fontAlgn="auto" hangingPunct="1">
              <a:lnSpc>
                <a:spcPct val="80000"/>
              </a:lnSpc>
              <a:spcAft>
                <a:spcPts val="0"/>
              </a:spcAft>
              <a:buFont typeface="Arial" pitchFamily="34"/>
              <a:buChar char="•"/>
              <a:defRPr/>
            </a:pPr>
            <a:r>
              <a:rPr sz="2400" dirty="0" smtClean="0">
                <a:latin typeface="Cambria" panose="02040503050406030204" pitchFamily="18" charset="0"/>
              </a:rPr>
              <a:t>Sosiaaliset ongelmat, liikunnan vähyys, fyysiset vaivat, lihomistaipumus, unihäiriöt, väsymys ja levottomuus </a:t>
            </a:r>
          </a:p>
          <a:p>
            <a:pPr eaLnBrk="1" fontAlgn="auto" hangingPunct="1">
              <a:lnSpc>
                <a:spcPct val="80000"/>
              </a:lnSpc>
              <a:spcAft>
                <a:spcPts val="0"/>
              </a:spcAft>
              <a:buFont typeface="Arial" pitchFamily="34"/>
              <a:buChar char="•"/>
              <a:defRPr/>
            </a:pPr>
            <a:r>
              <a:rPr sz="2400" dirty="0" smtClean="0">
                <a:latin typeface="Cambria" panose="02040503050406030204" pitchFamily="18" charset="0"/>
              </a:rPr>
              <a:t>Hallitsematon käyttö, nettiriippuvuus </a:t>
            </a:r>
          </a:p>
          <a:p>
            <a:pPr eaLnBrk="1" fontAlgn="auto" hangingPunct="1">
              <a:lnSpc>
                <a:spcPct val="80000"/>
              </a:lnSpc>
              <a:spcAft>
                <a:spcPts val="0"/>
              </a:spcAft>
              <a:buFont typeface="Arial" pitchFamily="34"/>
              <a:buChar char="•"/>
              <a:defRPr/>
            </a:pPr>
            <a:r>
              <a:rPr sz="2400" dirty="0" smtClean="0">
                <a:latin typeface="Cambria" panose="02040503050406030204" pitchFamily="18" charset="0"/>
              </a:rPr>
              <a:t>Uusi ”kenttä” kiusaamiselle </a:t>
            </a:r>
          </a:p>
          <a:p>
            <a:pPr eaLnBrk="1" fontAlgn="auto" hangingPunct="1">
              <a:lnSpc>
                <a:spcPct val="80000"/>
              </a:lnSpc>
              <a:spcAft>
                <a:spcPts val="0"/>
              </a:spcAft>
              <a:buFont typeface="Arial" pitchFamily="34"/>
              <a:buChar char="•"/>
              <a:defRPr/>
            </a:pPr>
            <a:endParaRPr sz="1950" dirty="0" smtClean="0"/>
          </a:p>
        </p:txBody>
      </p:sp>
      <p:sp>
        <p:nvSpPr>
          <p:cNvPr id="7172" name="Dian numeron paikkamerkki 3"/>
          <p:cNvSpPr>
            <a:spLocks noGrp="1"/>
          </p:cNvSpPr>
          <p:nvPr>
            <p:ph type="sldNum" sz="quarter" idx="12"/>
          </p:nvPr>
        </p:nvSpPr>
        <p:spPr bwMode="auto">
          <a:xfrm>
            <a:off x="165100" y="63023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l" fontAlgn="base">
              <a:lnSpc>
                <a:spcPct val="100000"/>
              </a:lnSpc>
              <a:spcBef>
                <a:spcPct val="0"/>
              </a:spcBef>
              <a:spcAft>
                <a:spcPct val="0"/>
              </a:spcAft>
              <a:buSzTx/>
              <a:buFontTx/>
              <a:buNone/>
            </a:pPr>
            <a:fld id="{2114599A-4514-41B5-A135-C86EC9DC0695}" type="slidenum">
              <a:rPr altLang="fi-FI" sz="1200" smtClean="0">
                <a:solidFill>
                  <a:srgbClr val="898989"/>
                </a:solidFill>
              </a:rPr>
              <a:pPr algn="l" fontAlgn="base">
                <a:lnSpc>
                  <a:spcPct val="100000"/>
                </a:lnSpc>
                <a:spcBef>
                  <a:spcPct val="0"/>
                </a:spcBef>
                <a:spcAft>
                  <a:spcPct val="0"/>
                </a:spcAft>
                <a:buSzTx/>
                <a:buFontTx/>
                <a:buNone/>
              </a:pPr>
              <a:t>108</a:t>
            </a:fld>
            <a:endParaRPr altLang="fi-FI" sz="1200" smtClean="0">
              <a:solidFill>
                <a:srgbClr val="898989"/>
              </a:solidFill>
            </a:endParaRPr>
          </a:p>
        </p:txBody>
      </p:sp>
    </p:spTree>
    <p:extLst>
      <p:ext uri="{BB962C8B-B14F-4D97-AF65-F5344CB8AC3E}">
        <p14:creationId xmlns:p14="http://schemas.microsoft.com/office/powerpoint/2010/main" val="3635186024"/>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a:xfrm>
            <a:off x="2916238" y="365125"/>
            <a:ext cx="5599112" cy="1119188"/>
          </a:xfrm>
        </p:spPr>
        <p:txBody>
          <a:bodyPr/>
          <a:lstStyle/>
          <a:p>
            <a:pPr eaLnBrk="1" hangingPunct="1"/>
            <a:r>
              <a:rPr lang="fi-FI" altLang="fi-FI" sz="4000" smtClean="0">
                <a:latin typeface="Cambria" panose="02040503050406030204" pitchFamily="18" charset="0"/>
              </a:rPr>
              <a:t>Terveystaitoja</a:t>
            </a:r>
            <a:r>
              <a:rPr lang="fi-FI" altLang="fi-FI" smtClean="0"/>
              <a:t> </a:t>
            </a:r>
          </a:p>
        </p:txBody>
      </p:sp>
      <p:sp>
        <p:nvSpPr>
          <p:cNvPr id="20483" name="Sisällön paikkamerkki 2"/>
          <p:cNvSpPr>
            <a:spLocks noGrp="1"/>
          </p:cNvSpPr>
          <p:nvPr>
            <p:ph idx="1"/>
          </p:nvPr>
        </p:nvSpPr>
        <p:spPr/>
        <p:txBody>
          <a:bodyPr/>
          <a:lstStyle/>
          <a:p>
            <a:pPr eaLnBrk="1" hangingPunct="1"/>
            <a:r>
              <a:rPr lang="fi-FI" altLang="fi-FI" sz="2400" smtClean="0">
                <a:latin typeface="Cambria" panose="02040503050406030204" pitchFamily="18" charset="0"/>
              </a:rPr>
              <a:t>Itsehoito: määritelmä ja käyttötilanteet</a:t>
            </a:r>
          </a:p>
          <a:p>
            <a:pPr eaLnBrk="1" hangingPunct="1"/>
            <a:r>
              <a:rPr lang="fi-FI" altLang="fi-FI" sz="2400" smtClean="0">
                <a:latin typeface="Cambria" panose="02040503050406030204" pitchFamily="18" charset="0"/>
              </a:rPr>
              <a:t>Omahoito: määritelmä ja käyttötilanteet</a:t>
            </a:r>
          </a:p>
          <a:p>
            <a:pPr eaLnBrk="1" hangingPunct="1"/>
            <a:r>
              <a:rPr lang="fi-FI" altLang="fi-FI" sz="2400" smtClean="0">
                <a:latin typeface="Cambria" panose="02040503050406030204" pitchFamily="18" charset="0"/>
              </a:rPr>
              <a:t>Kivun ja kuumeen merkitys, oireet ja hoito</a:t>
            </a:r>
          </a:p>
          <a:p>
            <a:pPr eaLnBrk="1" hangingPunct="1"/>
            <a:r>
              <a:rPr lang="fi-FI" altLang="fi-FI" sz="2400" smtClean="0">
                <a:latin typeface="Cambria" panose="02040503050406030204" pitchFamily="18" charset="0"/>
              </a:rPr>
              <a:t>Päänsäryn syyt, oireet ja hoito</a:t>
            </a:r>
          </a:p>
          <a:p>
            <a:pPr eaLnBrk="1" hangingPunct="1"/>
            <a:r>
              <a:rPr lang="fi-FI" altLang="fi-FI" sz="2400" smtClean="0">
                <a:latin typeface="Cambria" panose="02040503050406030204" pitchFamily="18" charset="0"/>
              </a:rPr>
              <a:t>Suun terveyden hoito ja hoidon laiminlyönnin riskit</a:t>
            </a:r>
          </a:p>
          <a:p>
            <a:pPr eaLnBrk="1" hangingPunct="1"/>
            <a:r>
              <a:rPr lang="fi-FI" altLang="fi-FI" sz="2400" smtClean="0">
                <a:latin typeface="Cambria" panose="02040503050406030204" pitchFamily="18" charset="0"/>
              </a:rPr>
              <a:t>Lääkkeiden oikea ja tarkoituksenmukainen käyttö</a:t>
            </a:r>
          </a:p>
          <a:p>
            <a:pPr eaLnBrk="1" hangingPunct="1"/>
            <a:r>
              <a:rPr lang="fi-FI" altLang="fi-FI" sz="2400" smtClean="0">
                <a:latin typeface="Cambria" panose="02040503050406030204" pitchFamily="18" charset="0"/>
              </a:rPr>
              <a:t>Luontaislääkkeiden ero teollisiin lääkkeisiin, käytön mahdolliset riskit</a:t>
            </a:r>
          </a:p>
        </p:txBody>
      </p:sp>
      <p:sp>
        <p:nvSpPr>
          <p:cNvPr id="20484" name="Dian numeron paikkamerkki 3"/>
          <p:cNvSpPr>
            <a:spLocks noGrp="1"/>
          </p:cNvSpPr>
          <p:nvPr>
            <p:ph type="sldNum" sz="quarter" idx="12"/>
          </p:nvPr>
        </p:nvSpPr>
        <p:spPr bwMode="auto">
          <a:xfrm>
            <a:off x="179388" y="6335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16AC135B-1EBA-4D7D-8276-80F77EF30301}"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109</a:t>
            </a:fld>
            <a:endParaRPr lang="en-US" altLang="fi-FI" sz="1400" smtClean="0">
              <a:latin typeface="Arial" panose="020B0604020202020204" pitchFamily="34" charset="0"/>
              <a:cs typeface="Times New Roman" panose="02020603050405020304" pitchFamily="18" charset="0"/>
            </a:endParaRPr>
          </a:p>
        </p:txBody>
      </p:sp>
      <p:pic>
        <p:nvPicPr>
          <p:cNvPr id="20485"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40481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9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620713"/>
            <a:ext cx="8229600" cy="706437"/>
          </a:xfrm>
        </p:spPr>
        <p:txBody>
          <a:bodyPr/>
          <a:lstStyle/>
          <a:p>
            <a:pPr eaLnBrk="1" hangingPunct="1"/>
            <a:r>
              <a:rPr lang="fi-FI" altLang="fi-FI" sz="3200" b="1" dirty="0" smtClean="0"/>
              <a:t>Prevalenssi eli valitsevuus</a:t>
            </a:r>
          </a:p>
        </p:txBody>
      </p:sp>
      <p:sp>
        <p:nvSpPr>
          <p:cNvPr id="8195" name="Rectangle 3"/>
          <p:cNvSpPr>
            <a:spLocks noGrp="1" noChangeArrowheads="1"/>
          </p:cNvSpPr>
          <p:nvPr>
            <p:ph type="body" idx="1"/>
          </p:nvPr>
        </p:nvSpPr>
        <p:spPr>
          <a:xfrm>
            <a:off x="468313" y="1712913"/>
            <a:ext cx="8218487" cy="5145087"/>
          </a:xfrm>
        </p:spPr>
        <p:txBody>
          <a:bodyPr/>
          <a:lstStyle/>
          <a:p>
            <a:pPr eaLnBrk="1" hangingPunct="1">
              <a:lnSpc>
                <a:spcPct val="90000"/>
              </a:lnSpc>
              <a:buFont typeface="Wingdings" pitchFamily="2" charset="2"/>
              <a:buNone/>
            </a:pPr>
            <a:r>
              <a:rPr lang="fi-FI" altLang="fi-FI" sz="2000" dirty="0" smtClean="0"/>
              <a:t>Kertoo:</a:t>
            </a:r>
          </a:p>
          <a:p>
            <a:pPr eaLnBrk="1" hangingPunct="1">
              <a:lnSpc>
                <a:spcPct val="90000"/>
              </a:lnSpc>
            </a:pPr>
            <a:r>
              <a:rPr lang="fi-FI" altLang="fi-FI" sz="2000" b="1" dirty="0" smtClean="0"/>
              <a:t>kuinka moni </a:t>
            </a:r>
            <a:r>
              <a:rPr lang="fi-FI" altLang="fi-FI" sz="2000" dirty="0" smtClean="0"/>
              <a:t>tutkittavasta väestöstä kärsii tietystä sairaudesta tai terveysongelmasta tietyllä hetkellä tai </a:t>
            </a:r>
            <a:r>
              <a:rPr lang="fi-FI" altLang="fi-FI" sz="2000" b="1" dirty="0" smtClean="0"/>
              <a:t>ajanjaksolla</a:t>
            </a:r>
            <a:r>
              <a:rPr lang="fi-FI" altLang="fi-FI" sz="2000" dirty="0" smtClean="0"/>
              <a:t>. </a:t>
            </a:r>
          </a:p>
          <a:p>
            <a:pPr eaLnBrk="1" hangingPunct="1">
              <a:lnSpc>
                <a:spcPct val="90000"/>
              </a:lnSpc>
            </a:pPr>
            <a:r>
              <a:rPr lang="fi-FI" altLang="fi-FI" sz="2000" dirty="0" smtClean="0"/>
              <a:t>suhdeluku mahdollistaa sairastavuuden vertailun esimerkiksi eri väestömäärän omaavissa kaupungeissa ja eri alueilla kuin myös eri maiden vertailun</a:t>
            </a:r>
          </a:p>
          <a:p>
            <a:pPr eaLnBrk="1" hangingPunct="1">
              <a:lnSpc>
                <a:spcPct val="90000"/>
              </a:lnSpc>
            </a:pPr>
            <a:r>
              <a:rPr lang="fi-FI" altLang="fi-FI" sz="2000" dirty="0" smtClean="0"/>
              <a:t>vertailu voidaan tehdä myös eri aikojen välillä; esim. prevalenssi vuonna 1990 ja vuonna 2008.</a:t>
            </a:r>
          </a:p>
          <a:p>
            <a:pPr eaLnBrk="1" hangingPunct="1">
              <a:lnSpc>
                <a:spcPct val="90000"/>
              </a:lnSpc>
            </a:pPr>
            <a:endParaRPr lang="fi-FI" altLang="fi-FI" sz="2000" dirty="0" smtClean="0"/>
          </a:p>
          <a:p>
            <a:pPr eaLnBrk="1" hangingPunct="1">
              <a:lnSpc>
                <a:spcPct val="90000"/>
              </a:lnSpc>
            </a:pPr>
            <a:r>
              <a:rPr lang="fi-FI" altLang="fi-FI" sz="2000" i="1" dirty="0" smtClean="0"/>
              <a:t>tapauksia tietynä ajankohtana / väestön määrä samana ajankohtana</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n numeron paikkamerkki 3"/>
          <p:cNvSpPr>
            <a:spLocks noGrp="1"/>
          </p:cNvSpPr>
          <p:nvPr>
            <p:ph type="sldNum" sz="quarter" idx="12"/>
          </p:nvPr>
        </p:nvSpPr>
        <p:spPr bwMode="auto">
          <a:xfrm>
            <a:off x="323850" y="6165850"/>
            <a:ext cx="205740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F5400C72-9CA1-4DFC-84D6-16D24BC487CA}"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110</a:t>
            </a:fld>
            <a:endParaRPr lang="en-US" altLang="fi-FI" sz="1400" smtClean="0">
              <a:latin typeface="Arial" panose="020B0604020202020204" pitchFamily="34" charset="0"/>
              <a:cs typeface="Times New Roman" panose="02020603050405020304" pitchFamily="18" charset="0"/>
            </a:endParaRPr>
          </a:p>
        </p:txBody>
      </p:sp>
      <p:pic>
        <p:nvPicPr>
          <p:cNvPr id="14339"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908050"/>
            <a:ext cx="5329238"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0190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2987675" y="365125"/>
            <a:ext cx="5527675" cy="1325563"/>
          </a:xfrm>
        </p:spPr>
        <p:txBody>
          <a:bodyPr/>
          <a:lstStyle/>
          <a:p>
            <a:pPr eaLnBrk="1" hangingPunct="1"/>
            <a:r>
              <a:rPr lang="fi-FI" altLang="fi-FI" sz="4000" smtClean="0">
                <a:latin typeface="Cambria" panose="02040503050406030204" pitchFamily="18" charset="0"/>
              </a:rPr>
              <a:t>Ennaltaehkäisevä itsehoito</a:t>
            </a:r>
          </a:p>
        </p:txBody>
      </p:sp>
      <p:sp>
        <p:nvSpPr>
          <p:cNvPr id="3" name="Sisällön paikkamerkki 2"/>
          <p:cNvSpPr>
            <a:spLocks noGrp="1"/>
          </p:cNvSpPr>
          <p:nvPr>
            <p:ph idx="1"/>
          </p:nvPr>
        </p:nvSpPr>
        <p:spPr>
          <a:xfrm>
            <a:off x="684213" y="1743075"/>
            <a:ext cx="7326312" cy="4351338"/>
          </a:xfrm>
        </p:spPr>
        <p:txBody>
          <a:bodyPr rtlCol="0">
            <a:normAutofit/>
          </a:bodyPr>
          <a:lstStyle/>
          <a:p>
            <a:pPr marL="0" indent="0" eaLnBrk="1" fontAlgn="auto" hangingPunct="1">
              <a:spcAft>
                <a:spcPts val="0"/>
              </a:spcAft>
              <a:buFontTx/>
              <a:buNone/>
              <a:defRPr/>
            </a:pPr>
            <a:r>
              <a:rPr lang="fi-FI" sz="2400" dirty="0" smtClean="0">
                <a:latin typeface="Cambria" panose="02040503050406030204" pitchFamily="18" charset="0"/>
              </a:rPr>
              <a:t>Mitkä elintavat ja terveystaidot tukevat sairauksia ehkäisevää itsehoitoa? </a:t>
            </a:r>
          </a:p>
          <a:p>
            <a:pPr eaLnBrk="1" fontAlgn="auto" hangingPunct="1">
              <a:spcAft>
                <a:spcPts val="0"/>
              </a:spcAft>
              <a:defRPr/>
            </a:pPr>
            <a:r>
              <a:rPr lang="fi-FI" sz="2400" dirty="0">
                <a:latin typeface="Cambria" panose="02040503050406030204" pitchFamily="18" charset="0"/>
              </a:rPr>
              <a:t>o</a:t>
            </a:r>
            <a:r>
              <a:rPr lang="fi-FI" sz="2400" dirty="0" smtClean="0">
                <a:latin typeface="Cambria" panose="02040503050406030204" pitchFamily="18" charset="0"/>
              </a:rPr>
              <a:t>ma terveysosaaminen</a:t>
            </a:r>
          </a:p>
          <a:p>
            <a:pPr eaLnBrk="1" fontAlgn="auto" hangingPunct="1">
              <a:spcAft>
                <a:spcPts val="0"/>
              </a:spcAft>
              <a:defRPr/>
            </a:pPr>
            <a:r>
              <a:rPr lang="fi-FI" sz="2400" dirty="0">
                <a:latin typeface="Cambria" panose="02040503050406030204" pitchFamily="18" charset="0"/>
              </a:rPr>
              <a:t>s</a:t>
            </a:r>
            <a:r>
              <a:rPr lang="fi-FI" sz="2400" dirty="0" smtClean="0">
                <a:latin typeface="Cambria" panose="02040503050406030204" pitchFamily="18" charset="0"/>
              </a:rPr>
              <a:t>uositusten mukainen terveysliikunta</a:t>
            </a:r>
          </a:p>
          <a:p>
            <a:pPr eaLnBrk="1" fontAlgn="auto" hangingPunct="1">
              <a:spcAft>
                <a:spcPts val="0"/>
              </a:spcAft>
              <a:defRPr/>
            </a:pPr>
            <a:r>
              <a:rPr lang="fi-FI" sz="2400" dirty="0">
                <a:latin typeface="Cambria" panose="02040503050406030204" pitchFamily="18" charset="0"/>
              </a:rPr>
              <a:t>s</a:t>
            </a:r>
            <a:r>
              <a:rPr lang="fi-FI" sz="2400" dirty="0" smtClean="0">
                <a:latin typeface="Cambria" panose="02040503050406030204" pitchFamily="18" charset="0"/>
              </a:rPr>
              <a:t>uositusten mukainen ravitsemus</a:t>
            </a:r>
          </a:p>
          <a:p>
            <a:pPr eaLnBrk="1" fontAlgn="auto" hangingPunct="1">
              <a:spcAft>
                <a:spcPts val="0"/>
              </a:spcAft>
              <a:defRPr/>
            </a:pPr>
            <a:r>
              <a:rPr lang="fi-FI" sz="2400" dirty="0">
                <a:latin typeface="Cambria" panose="02040503050406030204" pitchFamily="18" charset="0"/>
              </a:rPr>
              <a:t>i</a:t>
            </a:r>
            <a:r>
              <a:rPr lang="fi-FI" sz="2400" dirty="0" smtClean="0">
                <a:latin typeface="Cambria" panose="02040503050406030204" pitchFamily="18" charset="0"/>
              </a:rPr>
              <a:t>tsetuntemus oman kehon ja mielen terveydestä</a:t>
            </a:r>
          </a:p>
          <a:p>
            <a:pPr eaLnBrk="1" fontAlgn="auto" hangingPunct="1">
              <a:spcAft>
                <a:spcPts val="0"/>
              </a:spcAft>
              <a:defRPr/>
            </a:pPr>
            <a:r>
              <a:rPr lang="fi-FI" sz="2400" dirty="0" smtClean="0">
                <a:latin typeface="Cambria" panose="02040503050406030204" pitchFamily="18" charset="0"/>
              </a:rPr>
              <a:t>hyvä hygienia</a:t>
            </a:r>
          </a:p>
          <a:p>
            <a:pPr eaLnBrk="1" fontAlgn="auto" hangingPunct="1">
              <a:spcAft>
                <a:spcPts val="0"/>
              </a:spcAft>
              <a:defRPr/>
            </a:pPr>
            <a:r>
              <a:rPr lang="fi-FI" sz="2400" dirty="0">
                <a:latin typeface="Cambria" panose="02040503050406030204" pitchFamily="18" charset="0"/>
              </a:rPr>
              <a:t>r</a:t>
            </a:r>
            <a:r>
              <a:rPr lang="fi-FI" sz="2400" dirty="0" smtClean="0">
                <a:latin typeface="Cambria" panose="02040503050406030204" pitchFamily="18" charset="0"/>
              </a:rPr>
              <a:t>iskikäyttäytymisen välttäminen</a:t>
            </a:r>
          </a:p>
          <a:p>
            <a:pPr eaLnBrk="1" fontAlgn="auto" hangingPunct="1">
              <a:spcAft>
                <a:spcPts val="0"/>
              </a:spcAft>
              <a:defRPr/>
            </a:pPr>
            <a:r>
              <a:rPr lang="fi-FI" sz="2400" dirty="0">
                <a:latin typeface="Cambria" panose="02040503050406030204" pitchFamily="18" charset="0"/>
              </a:rPr>
              <a:t>t</a:t>
            </a:r>
            <a:r>
              <a:rPr lang="fi-FI" sz="2400" dirty="0" smtClean="0">
                <a:latin typeface="Cambria" panose="02040503050406030204" pitchFamily="18" charset="0"/>
              </a:rPr>
              <a:t>arkoituksenmukainen lääkkeiden ja terveyspalvelujen käyttö</a:t>
            </a:r>
            <a:endParaRPr lang="fi-FI" sz="2400" dirty="0">
              <a:latin typeface="Cambria" panose="02040503050406030204" pitchFamily="18" charset="0"/>
            </a:endParaRPr>
          </a:p>
        </p:txBody>
      </p:sp>
      <p:sp>
        <p:nvSpPr>
          <p:cNvPr id="15364" name="Dian numeron paikkamerkki 3"/>
          <p:cNvSpPr>
            <a:spLocks noGrp="1"/>
          </p:cNvSpPr>
          <p:nvPr>
            <p:ph type="sldNum" sz="quarter" idx="12"/>
          </p:nvPr>
        </p:nvSpPr>
        <p:spPr bwMode="auto">
          <a:xfrm>
            <a:off x="250825" y="6237288"/>
            <a:ext cx="2057400" cy="39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7CF4ABB3-98C1-49BF-BE20-A143047DA752}"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111</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494555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59113" y="365125"/>
            <a:ext cx="5457825" cy="1047750"/>
          </a:xfrm>
        </p:spPr>
        <p:txBody>
          <a:bodyPr/>
          <a:lstStyle/>
          <a:p>
            <a:pPr eaLnBrk="1" hangingPunct="1"/>
            <a:r>
              <a:rPr lang="fi-FI" altLang="fi-FI" sz="4000" smtClean="0">
                <a:latin typeface="Cambria" panose="02040503050406030204" pitchFamily="18" charset="0"/>
              </a:rPr>
              <a:t>Itsehoito ja omahoito</a:t>
            </a:r>
            <a:endParaRPr lang="en-US" altLang="fi-FI" sz="4000" smtClean="0">
              <a:latin typeface="Cambria" panose="02040503050406030204" pitchFamily="18" charset="0"/>
            </a:endParaRPr>
          </a:p>
        </p:txBody>
      </p:sp>
      <p:sp>
        <p:nvSpPr>
          <p:cNvPr id="16387" name="Tekstin paikkamerkki 1"/>
          <p:cNvSpPr>
            <a:spLocks noGrp="1"/>
          </p:cNvSpPr>
          <p:nvPr>
            <p:ph type="body" idx="1"/>
          </p:nvPr>
        </p:nvSpPr>
        <p:spPr>
          <a:xfrm>
            <a:off x="630238" y="1412875"/>
            <a:ext cx="3868737" cy="576263"/>
          </a:xfrm>
        </p:spPr>
        <p:txBody>
          <a:bodyPr/>
          <a:lstStyle/>
          <a:p>
            <a:pPr eaLnBrk="1" hangingPunct="1"/>
            <a:r>
              <a:rPr lang="fi-FI" altLang="fi-FI" smtClean="0">
                <a:latin typeface="Cambria" panose="02040503050406030204" pitchFamily="18" charset="0"/>
              </a:rPr>
              <a:t>Itsehoito</a:t>
            </a:r>
            <a:r>
              <a:rPr lang="fi-FI" altLang="fi-FI" smtClean="0"/>
              <a:t> </a:t>
            </a:r>
          </a:p>
        </p:txBody>
      </p:sp>
      <p:sp>
        <p:nvSpPr>
          <p:cNvPr id="52227" name="Rectangle 3"/>
          <p:cNvSpPr>
            <a:spLocks noGrp="1" noChangeArrowheads="1"/>
          </p:cNvSpPr>
          <p:nvPr>
            <p:ph sz="half" idx="2"/>
          </p:nvPr>
        </p:nvSpPr>
        <p:spPr>
          <a:xfrm>
            <a:off x="630238" y="1989138"/>
            <a:ext cx="4013200" cy="4200525"/>
          </a:xfrm>
        </p:spPr>
        <p:txBody>
          <a:bodyPr/>
          <a:lstStyle/>
          <a:p>
            <a:pPr eaLnBrk="1" hangingPunct="1">
              <a:lnSpc>
                <a:spcPct val="80000"/>
              </a:lnSpc>
            </a:pPr>
            <a:r>
              <a:rPr lang="fi-FI" altLang="fi-FI" sz="2000" smtClean="0">
                <a:latin typeface="Cambria" panose="02040503050406030204" pitchFamily="18" charset="0"/>
              </a:rPr>
              <a:t>sairauksien ennaltaehkäisyä tai niiden hoitamista kotikonstein</a:t>
            </a:r>
          </a:p>
          <a:p>
            <a:pPr eaLnBrk="1" hangingPunct="1">
              <a:lnSpc>
                <a:spcPct val="80000"/>
              </a:lnSpc>
            </a:pPr>
            <a:r>
              <a:rPr lang="fi-FI" altLang="fi-FI" sz="2000" smtClean="0">
                <a:latin typeface="Cambria" panose="02040503050406030204" pitchFamily="18" charset="0"/>
              </a:rPr>
              <a:t>tarvittaessa apuna ohjeiden mukaisesti käytetyt itsehoitolääkkeet, joita saa apteekista ilman reseptiä</a:t>
            </a:r>
          </a:p>
          <a:p>
            <a:pPr eaLnBrk="1" hangingPunct="1">
              <a:lnSpc>
                <a:spcPct val="80000"/>
              </a:lnSpc>
            </a:pPr>
            <a:r>
              <a:rPr lang="fi-FI" altLang="fi-FI" sz="2000" smtClean="0">
                <a:latin typeface="Cambria" panose="02040503050406030204" pitchFamily="18" charset="0"/>
              </a:rPr>
              <a:t>on tärkeää tunnistaa tavallisimpien sairauksien oireet ja tietää niiden hoito</a:t>
            </a:r>
          </a:p>
          <a:p>
            <a:pPr eaLnBrk="1" hangingPunct="1">
              <a:lnSpc>
                <a:spcPct val="80000"/>
              </a:lnSpc>
            </a:pPr>
            <a:r>
              <a:rPr lang="fi-FI" altLang="fi-FI" sz="2000" smtClean="0">
                <a:latin typeface="Cambria" panose="02040503050406030204" pitchFamily="18" charset="0"/>
              </a:rPr>
              <a:t>on myös tärkeää ymmärtää, milloin on syytä ottaa yhteys terveydenhuollon ammattilaisiin</a:t>
            </a:r>
            <a:endParaRPr lang="en-US" altLang="fi-FI" sz="2000" smtClean="0">
              <a:latin typeface="Cambria" panose="02040503050406030204" pitchFamily="18" charset="0"/>
            </a:endParaRPr>
          </a:p>
        </p:txBody>
      </p:sp>
      <p:sp>
        <p:nvSpPr>
          <p:cNvPr id="16389" name="Tekstin paikkamerkki 2"/>
          <p:cNvSpPr>
            <a:spLocks noGrp="1"/>
          </p:cNvSpPr>
          <p:nvPr>
            <p:ph type="body" sz="quarter" idx="3"/>
          </p:nvPr>
        </p:nvSpPr>
        <p:spPr>
          <a:xfrm>
            <a:off x="5076825" y="1412875"/>
            <a:ext cx="3440113" cy="576263"/>
          </a:xfrm>
        </p:spPr>
        <p:txBody>
          <a:bodyPr/>
          <a:lstStyle/>
          <a:p>
            <a:pPr eaLnBrk="1" hangingPunct="1"/>
            <a:r>
              <a:rPr lang="fi-FI" altLang="fi-FI" smtClean="0">
                <a:latin typeface="Cambria" panose="02040503050406030204" pitchFamily="18" charset="0"/>
              </a:rPr>
              <a:t>Omahoito</a:t>
            </a:r>
          </a:p>
        </p:txBody>
      </p:sp>
      <p:sp>
        <p:nvSpPr>
          <p:cNvPr id="16390" name="Sisällön paikkamerkki 3"/>
          <p:cNvSpPr>
            <a:spLocks noGrp="1"/>
          </p:cNvSpPr>
          <p:nvPr>
            <p:ph sz="quarter" idx="4"/>
          </p:nvPr>
        </p:nvSpPr>
        <p:spPr>
          <a:xfrm>
            <a:off x="5003800" y="1989138"/>
            <a:ext cx="3513138" cy="4200525"/>
          </a:xfrm>
        </p:spPr>
        <p:txBody>
          <a:bodyPr/>
          <a:lstStyle/>
          <a:p>
            <a:pPr eaLnBrk="1" hangingPunct="1"/>
            <a:r>
              <a:rPr lang="fi-FI" altLang="fi-FI" sz="2000" smtClean="0">
                <a:latin typeface="Cambria" panose="02040503050406030204" pitchFamily="18" charset="0"/>
              </a:rPr>
              <a:t>pitkäaikaissairauden tai toipilaan kotihoito</a:t>
            </a:r>
          </a:p>
          <a:p>
            <a:pPr eaLnBrk="1" hangingPunct="1"/>
            <a:r>
              <a:rPr lang="fi-FI" altLang="fi-FI" sz="2000" smtClean="0">
                <a:latin typeface="Cambria" panose="02040503050406030204" pitchFamily="18" charset="0"/>
              </a:rPr>
              <a:t>tarvittaessa lääkärin määräämä lääkehoito</a:t>
            </a:r>
          </a:p>
          <a:p>
            <a:pPr eaLnBrk="1" hangingPunct="1"/>
            <a:r>
              <a:rPr lang="fi-FI" altLang="fi-FI" sz="2000" smtClean="0">
                <a:latin typeface="Cambria" panose="02040503050406030204" pitchFamily="18" charset="0"/>
              </a:rPr>
              <a:t>tarvittaessa terveydenhuollon ammattilaiset seuranta tai neuvonta</a:t>
            </a:r>
          </a:p>
          <a:p>
            <a:pPr eaLnBrk="1" hangingPunct="1"/>
            <a:endParaRPr lang="fi-FI" altLang="fi-FI" smtClean="0"/>
          </a:p>
        </p:txBody>
      </p:sp>
      <p:sp>
        <p:nvSpPr>
          <p:cNvPr id="16391" name="Dian numeron paikkamerkki 4"/>
          <p:cNvSpPr>
            <a:spLocks noGrp="1"/>
          </p:cNvSpPr>
          <p:nvPr>
            <p:ph type="sldNum" sz="quarter" idx="12"/>
          </p:nvPr>
        </p:nvSpPr>
        <p:spPr bwMode="auto">
          <a:xfrm>
            <a:off x="269875" y="61896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1DEC8E77-867D-4384-837E-902DA8D6D06C}"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112</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80019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315747"/>
            <a:ext cx="4038600" cy="3717925"/>
          </a:xfrm>
        </p:spPr>
      </p:pic>
      <p:sp>
        <p:nvSpPr>
          <p:cNvPr id="17412" name="Dian numeron paikkamerkki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369A0713-E3C6-4EF9-B12F-C947B59BFDB2}"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113</a:t>
            </a:fld>
            <a:endParaRPr lang="en-US" altLang="fi-FI" sz="1400" smtClean="0">
              <a:latin typeface="Arial" panose="020B0604020202020204" pitchFamily="34" charset="0"/>
              <a:cs typeface="Times New Roman" panose="02020603050405020304" pitchFamily="18" charset="0"/>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22" t="903" r="722" b="1004"/>
          <a:stretch>
            <a:fillRect/>
          </a:stretch>
        </p:blipFill>
        <p:spPr>
          <a:xfrm>
            <a:off x="4290120" y="315747"/>
            <a:ext cx="4853880" cy="3717925"/>
          </a:xfrm>
          <a:noFill/>
        </p:spPr>
      </p:pic>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95536" y="4221088"/>
            <a:ext cx="8192802" cy="2606110"/>
          </a:xfrm>
        </p:spPr>
      </p:pic>
    </p:spTree>
    <p:extLst>
      <p:ext uri="{BB962C8B-B14F-4D97-AF65-F5344CB8AC3E}">
        <p14:creationId xmlns:p14="http://schemas.microsoft.com/office/powerpoint/2010/main" val="148991336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03575" y="174625"/>
            <a:ext cx="5672138" cy="877888"/>
          </a:xfrm>
        </p:spPr>
        <p:txBody>
          <a:bodyPr/>
          <a:lstStyle/>
          <a:p>
            <a:pPr eaLnBrk="1" hangingPunct="1"/>
            <a:r>
              <a:rPr lang="fi-FI" altLang="fi-FI" smtClean="0">
                <a:latin typeface="Cambria" panose="02040503050406030204" pitchFamily="18" charset="0"/>
              </a:rPr>
              <a:t>Auttamisen ketju</a:t>
            </a:r>
            <a:endParaRPr lang="en-US" altLang="fi-FI" smtClean="0">
              <a:latin typeface="Cambria" panose="02040503050406030204" pitchFamily="18" charset="0"/>
            </a:endParaRPr>
          </a:p>
        </p:txBody>
      </p:sp>
      <p:sp>
        <p:nvSpPr>
          <p:cNvPr id="6" name="Pyöristetty suorakulmio 5"/>
          <p:cNvSpPr/>
          <p:nvPr/>
        </p:nvSpPr>
        <p:spPr>
          <a:xfrm>
            <a:off x="3276600" y="5661025"/>
            <a:ext cx="2447925" cy="576263"/>
          </a:xfrm>
          <a:prstGeom prst="roundRect">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JATKOHOITO</a:t>
            </a:r>
          </a:p>
        </p:txBody>
      </p:sp>
      <p:sp>
        <p:nvSpPr>
          <p:cNvPr id="8" name="Pyöristetty suorakulmio 7"/>
          <p:cNvSpPr/>
          <p:nvPr/>
        </p:nvSpPr>
        <p:spPr>
          <a:xfrm>
            <a:off x="3276600" y="4797425"/>
            <a:ext cx="2447925" cy="576263"/>
          </a:xfrm>
          <a:prstGeom prst="roundRect">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SAIRAANKULJETUS</a:t>
            </a:r>
          </a:p>
        </p:txBody>
      </p:sp>
      <p:sp>
        <p:nvSpPr>
          <p:cNvPr id="9" name="Alanuoli 8"/>
          <p:cNvSpPr/>
          <p:nvPr/>
        </p:nvSpPr>
        <p:spPr>
          <a:xfrm>
            <a:off x="4337050" y="5373688"/>
            <a:ext cx="222250" cy="287337"/>
          </a:xfrm>
          <a:prstGeom prst="downArrow">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600" b="1">
              <a:solidFill>
                <a:schemeClr val="tx1"/>
              </a:solidFill>
            </a:endParaRPr>
          </a:p>
        </p:txBody>
      </p:sp>
      <p:sp>
        <p:nvSpPr>
          <p:cNvPr id="10" name="Pyöristetty suorakulmio 9"/>
          <p:cNvSpPr/>
          <p:nvPr/>
        </p:nvSpPr>
        <p:spPr>
          <a:xfrm>
            <a:off x="3276600" y="3933825"/>
            <a:ext cx="2447925" cy="574675"/>
          </a:xfrm>
          <a:prstGeom prst="roundRect">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AMMATTIAUTTAJIEN ENSIHOITO</a:t>
            </a:r>
          </a:p>
        </p:txBody>
      </p:sp>
      <p:sp>
        <p:nvSpPr>
          <p:cNvPr id="11" name="Alanuoli 10"/>
          <p:cNvSpPr/>
          <p:nvPr/>
        </p:nvSpPr>
        <p:spPr>
          <a:xfrm>
            <a:off x="4337050" y="4508500"/>
            <a:ext cx="222250" cy="288925"/>
          </a:xfrm>
          <a:prstGeom prst="downArrow">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600" b="1">
              <a:solidFill>
                <a:schemeClr val="tx1"/>
              </a:solidFill>
            </a:endParaRPr>
          </a:p>
        </p:txBody>
      </p:sp>
      <p:sp>
        <p:nvSpPr>
          <p:cNvPr id="12" name="Pyöristetty suorakulmio 11"/>
          <p:cNvSpPr/>
          <p:nvPr/>
        </p:nvSpPr>
        <p:spPr>
          <a:xfrm>
            <a:off x="3276600" y="3068638"/>
            <a:ext cx="2447925" cy="576262"/>
          </a:xfrm>
          <a:prstGeom prst="roundRect">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PELASTAMINEN JA ENSIAPUTOIMET</a:t>
            </a:r>
          </a:p>
        </p:txBody>
      </p:sp>
      <p:sp>
        <p:nvSpPr>
          <p:cNvPr id="13" name="Alanuoli 12"/>
          <p:cNvSpPr/>
          <p:nvPr/>
        </p:nvSpPr>
        <p:spPr>
          <a:xfrm>
            <a:off x="4337050" y="3644900"/>
            <a:ext cx="222250" cy="288925"/>
          </a:xfrm>
          <a:prstGeom prst="downArrow">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600" b="1">
              <a:solidFill>
                <a:schemeClr val="tx1"/>
              </a:solidFill>
            </a:endParaRPr>
          </a:p>
        </p:txBody>
      </p:sp>
      <p:sp>
        <p:nvSpPr>
          <p:cNvPr id="14" name="Pyöristetty suorakulmio 13"/>
          <p:cNvSpPr/>
          <p:nvPr/>
        </p:nvSpPr>
        <p:spPr>
          <a:xfrm>
            <a:off x="3276600" y="2205038"/>
            <a:ext cx="2447925" cy="576262"/>
          </a:xfrm>
          <a:prstGeom prst="roundRect">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HÄTÄILMOITUS</a:t>
            </a:r>
          </a:p>
        </p:txBody>
      </p:sp>
      <p:sp>
        <p:nvSpPr>
          <p:cNvPr id="15" name="Alanuoli 14"/>
          <p:cNvSpPr/>
          <p:nvPr/>
        </p:nvSpPr>
        <p:spPr>
          <a:xfrm>
            <a:off x="4337050" y="2781300"/>
            <a:ext cx="222250" cy="287338"/>
          </a:xfrm>
          <a:prstGeom prst="downArrow">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600" b="1">
              <a:solidFill>
                <a:schemeClr val="tx1"/>
              </a:solidFill>
            </a:endParaRPr>
          </a:p>
        </p:txBody>
      </p:sp>
      <p:sp>
        <p:nvSpPr>
          <p:cNvPr id="16" name="Pyöristetty suorakulmio 15"/>
          <p:cNvSpPr/>
          <p:nvPr/>
        </p:nvSpPr>
        <p:spPr>
          <a:xfrm>
            <a:off x="3276600" y="1341438"/>
            <a:ext cx="2447925" cy="574675"/>
          </a:xfrm>
          <a:prstGeom prst="roundRect">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TILANNEARVIO</a:t>
            </a:r>
          </a:p>
        </p:txBody>
      </p:sp>
      <p:sp>
        <p:nvSpPr>
          <p:cNvPr id="17" name="Alanuoli 16"/>
          <p:cNvSpPr/>
          <p:nvPr/>
        </p:nvSpPr>
        <p:spPr>
          <a:xfrm>
            <a:off x="4333875" y="1916113"/>
            <a:ext cx="222250" cy="288925"/>
          </a:xfrm>
          <a:prstGeom prst="downArrow">
            <a:avLst/>
          </a:prstGeom>
          <a:solidFill>
            <a:srgbClr val="FFEEB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600" b="1">
              <a:solidFill>
                <a:schemeClr val="tx1"/>
              </a:solidFill>
            </a:endParaRPr>
          </a:p>
        </p:txBody>
      </p:sp>
      <p:sp>
        <p:nvSpPr>
          <p:cNvPr id="28686" name="Dian numeron paikkamerkki 17"/>
          <p:cNvSpPr>
            <a:spLocks noGrp="1"/>
          </p:cNvSpPr>
          <p:nvPr>
            <p:ph type="sldNum" sz="quarter" idx="12"/>
          </p:nvPr>
        </p:nvSpPr>
        <p:spPr bwMode="auto">
          <a:xfrm>
            <a:off x="179388" y="62372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F26C6BE8-F5E8-4F37-AF0B-F0C1BCDF93A4}"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114</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12133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up)">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2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6725" y="188913"/>
            <a:ext cx="6119813" cy="1143000"/>
          </a:xfrm>
        </p:spPr>
        <p:txBody>
          <a:bodyPr>
            <a:normAutofit fontScale="90000"/>
          </a:bodyPr>
          <a:lstStyle/>
          <a:p>
            <a:pPr eaLnBrk="1" hangingPunct="1"/>
            <a:r>
              <a:rPr lang="en-US" altLang="fi-FI" sz="4000" smtClean="0">
                <a:latin typeface="Cambria" panose="02040503050406030204" pitchFamily="18" charset="0"/>
              </a:rPr>
              <a:t>Toiminta </a:t>
            </a:r>
            <a:br>
              <a:rPr lang="en-US" altLang="fi-FI" sz="4000" smtClean="0">
                <a:latin typeface="Cambria" panose="02040503050406030204" pitchFamily="18" charset="0"/>
              </a:rPr>
            </a:br>
            <a:r>
              <a:rPr lang="en-US" altLang="fi-FI" sz="4000" smtClean="0">
                <a:latin typeface="Cambria" panose="02040503050406030204" pitchFamily="18" charset="0"/>
              </a:rPr>
              <a:t>onnettomuustilanteessa</a:t>
            </a:r>
          </a:p>
        </p:txBody>
      </p:sp>
      <p:sp>
        <p:nvSpPr>
          <p:cNvPr id="27651" name="Rectangle 3"/>
          <p:cNvSpPr>
            <a:spLocks noGrp="1" noChangeArrowheads="1"/>
          </p:cNvSpPr>
          <p:nvPr>
            <p:ph idx="1"/>
          </p:nvPr>
        </p:nvSpPr>
        <p:spPr/>
        <p:txBody>
          <a:bodyPr/>
          <a:lstStyle/>
          <a:p>
            <a:pPr eaLnBrk="1" hangingPunct="1"/>
            <a:r>
              <a:rPr lang="fi-FI" altLang="fi-FI" sz="2400" smtClean="0">
                <a:latin typeface="Cambria" panose="02040503050406030204" pitchFamily="18" charset="0"/>
              </a:rPr>
              <a:t>Arvioi tilanne: mitä on tapahtunut, millaista apua tarvitaan.</a:t>
            </a:r>
            <a:endParaRPr lang="en-US" altLang="fi-FI" sz="2400" smtClean="0">
              <a:latin typeface="Cambria" panose="02040503050406030204" pitchFamily="18" charset="0"/>
            </a:endParaRPr>
          </a:p>
          <a:p>
            <a:pPr eaLnBrk="1" hangingPunct="1"/>
            <a:r>
              <a:rPr lang="en-US" altLang="fi-FI" sz="2400" smtClean="0">
                <a:latin typeface="Cambria" panose="02040503050406030204" pitchFamily="18" charset="0"/>
              </a:rPr>
              <a:t>Pysy itse mahdollisimman rauhallisena.</a:t>
            </a:r>
          </a:p>
          <a:p>
            <a:pPr eaLnBrk="1" hangingPunct="1"/>
            <a:r>
              <a:rPr lang="en-US" altLang="fi-FI" sz="2400" smtClean="0">
                <a:latin typeface="Cambria" panose="02040503050406030204" pitchFamily="18" charset="0"/>
              </a:rPr>
              <a:t>Tee hätäilmoitus numeroon 112.</a:t>
            </a:r>
          </a:p>
          <a:p>
            <a:pPr eaLnBrk="1" hangingPunct="1"/>
            <a:r>
              <a:rPr lang="en-US" altLang="fi-FI" sz="2400" smtClean="0">
                <a:latin typeface="Cambria" panose="02040503050406030204" pitchFamily="18" charset="0"/>
              </a:rPr>
              <a:t>Estä lisäonnettomuudet. Varoita muita </a:t>
            </a:r>
          </a:p>
          <a:p>
            <a:pPr eaLnBrk="1" hangingPunct="1"/>
            <a:r>
              <a:rPr lang="en-US" altLang="fi-FI" sz="2400" smtClean="0">
                <a:latin typeface="Cambria" panose="02040503050406030204" pitchFamily="18" charset="0"/>
              </a:rPr>
              <a:t>Anna ensiapua taitojesi mukaan.</a:t>
            </a:r>
          </a:p>
          <a:p>
            <a:pPr eaLnBrk="1" hangingPunct="1"/>
            <a:r>
              <a:rPr lang="en-US" altLang="fi-FI" sz="2400" smtClean="0">
                <a:latin typeface="Cambria" panose="02040503050406030204" pitchFamily="18" charset="0"/>
              </a:rPr>
              <a:t>Tarkkaile ja rauhoita loukkaantunutta odottaessanne ammattiapua.</a:t>
            </a:r>
          </a:p>
          <a:p>
            <a:pPr eaLnBrk="1" hangingPunct="1"/>
            <a:r>
              <a:rPr lang="en-US" altLang="fi-FI" sz="2400" smtClean="0">
                <a:latin typeface="Cambria" panose="02040503050406030204" pitchFamily="18" charset="0"/>
              </a:rPr>
              <a:t>Välitä tapahtumatiedot ammattiauttajille.</a:t>
            </a:r>
          </a:p>
          <a:p>
            <a:pPr eaLnBrk="1" hangingPunct="1"/>
            <a:endParaRPr lang="en-US" altLang="fi-FI" smtClean="0"/>
          </a:p>
          <a:p>
            <a:pPr eaLnBrk="1" hangingPunct="1"/>
            <a:endParaRPr lang="en-US" altLang="fi-FI" smtClean="0"/>
          </a:p>
        </p:txBody>
      </p:sp>
      <p:sp>
        <p:nvSpPr>
          <p:cNvPr id="29700" name="Dian numeron paikkamerkki 4"/>
          <p:cNvSpPr>
            <a:spLocks noGrp="1"/>
          </p:cNvSpPr>
          <p:nvPr>
            <p:ph type="sldNum" sz="quarter" idx="12"/>
          </p:nvPr>
        </p:nvSpPr>
        <p:spPr bwMode="auto">
          <a:xfrm>
            <a:off x="107950" y="63134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BB9501F9-2148-4E9A-8835-BF954AB680A0}"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115</a:t>
            </a:fld>
            <a:endParaRPr lang="en-US" altLang="fi-FI" sz="1400" smtClean="0">
              <a:latin typeface="Arial" panose="020B0604020202020204" pitchFamily="34" charset="0"/>
              <a:cs typeface="Times New Roman" panose="02020603050405020304" pitchFamily="18" charset="0"/>
            </a:endParaRPr>
          </a:p>
        </p:txBody>
      </p:sp>
      <p:pic>
        <p:nvPicPr>
          <p:cNvPr id="29701" name="Kuva 5" descr="11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488" y="2420938"/>
            <a:ext cx="160813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436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132138" y="115888"/>
            <a:ext cx="5383212" cy="1325562"/>
          </a:xfrm>
        </p:spPr>
        <p:txBody>
          <a:bodyPr/>
          <a:lstStyle/>
          <a:p>
            <a:pPr eaLnBrk="1" hangingPunct="1"/>
            <a:r>
              <a:rPr lang="en-US" altLang="fi-FI" sz="4000" smtClean="0">
                <a:latin typeface="Cambria" panose="02040503050406030204" pitchFamily="18" charset="0"/>
              </a:rPr>
              <a:t>Hätäensiapu</a:t>
            </a:r>
          </a:p>
        </p:txBody>
      </p:sp>
      <p:sp>
        <p:nvSpPr>
          <p:cNvPr id="9219" name="Rectangle 3"/>
          <p:cNvSpPr>
            <a:spLocks noGrp="1" noChangeArrowheads="1"/>
          </p:cNvSpPr>
          <p:nvPr>
            <p:ph idx="1"/>
          </p:nvPr>
        </p:nvSpPr>
        <p:spPr/>
        <p:txBody>
          <a:bodyPr/>
          <a:lstStyle/>
          <a:p>
            <a:pPr eaLnBrk="1" hangingPunct="1"/>
            <a:r>
              <a:rPr lang="en-US" altLang="fi-FI" sz="2400" smtClean="0">
                <a:latin typeface="Cambria" panose="02040503050406030204" pitchFamily="18" charset="0"/>
              </a:rPr>
              <a:t>henkeä pelastavaa ensiapua, joka aloitetaan heti tapahtumapaikalla</a:t>
            </a:r>
          </a:p>
          <a:p>
            <a:pPr eaLnBrk="1" hangingPunct="1"/>
            <a:r>
              <a:rPr lang="en-US" altLang="fi-FI" sz="2400" smtClean="0">
                <a:latin typeface="Cambria" panose="02040503050406030204" pitchFamily="18" charset="0"/>
              </a:rPr>
              <a:t>pelastetaan potilaan henki</a:t>
            </a:r>
          </a:p>
          <a:p>
            <a:pPr eaLnBrk="1" hangingPunct="1"/>
            <a:r>
              <a:rPr lang="en-US" altLang="fi-FI" sz="2400" smtClean="0">
                <a:latin typeface="Cambria" panose="02040503050406030204" pitchFamily="18" charset="0"/>
              </a:rPr>
              <a:t>estetään tilan paheneminen</a:t>
            </a:r>
          </a:p>
          <a:p>
            <a:pPr eaLnBrk="1" hangingPunct="1"/>
            <a:r>
              <a:rPr lang="en-US" altLang="fi-FI" sz="2400" smtClean="0">
                <a:latin typeface="Cambria" panose="02040503050406030204" pitchFamily="18" charset="0"/>
              </a:rPr>
              <a:t>kutsutaan ammattiapu paikalle</a:t>
            </a:r>
          </a:p>
          <a:p>
            <a:pPr eaLnBrk="1" hangingPunct="1"/>
            <a:r>
              <a:rPr lang="en-US" altLang="fi-FI" sz="2400" smtClean="0">
                <a:latin typeface="Cambria" panose="02040503050406030204" pitchFamily="18" charset="0"/>
              </a:rPr>
              <a:t>kysymys on minuuteista, vakavasti loukkaantunut tai äkillisesti sairastunut tarvitsee apua nopeasti</a:t>
            </a:r>
          </a:p>
        </p:txBody>
      </p:sp>
      <p:sp>
        <p:nvSpPr>
          <p:cNvPr id="30724" name="Dian numeron paikkamerkki 3"/>
          <p:cNvSpPr>
            <a:spLocks noGrp="1"/>
          </p:cNvSpPr>
          <p:nvPr>
            <p:ph type="sldNum" sz="quarter" idx="12"/>
          </p:nvPr>
        </p:nvSpPr>
        <p:spPr bwMode="auto">
          <a:xfrm>
            <a:off x="107950" y="63087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B7C81186-210F-4B0F-8297-1B6B14E115C0}"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116</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9245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03575" y="269875"/>
            <a:ext cx="5184775" cy="1143000"/>
          </a:xfrm>
        </p:spPr>
        <p:txBody>
          <a:bodyPr>
            <a:normAutofit fontScale="90000"/>
          </a:bodyPr>
          <a:lstStyle/>
          <a:p>
            <a:pPr eaLnBrk="1" hangingPunct="1"/>
            <a:r>
              <a:rPr lang="fi-FI" altLang="fi-FI" sz="4000" smtClean="0">
                <a:latin typeface="Cambria" panose="02040503050406030204" pitchFamily="18" charset="0"/>
              </a:rPr>
              <a:t>Ensiapu – hengenpelastava taito</a:t>
            </a:r>
            <a:endParaRPr lang="en-US" altLang="fi-FI" sz="4000" smtClean="0">
              <a:latin typeface="Cambria" panose="02040503050406030204" pitchFamily="18" charset="0"/>
            </a:endParaRPr>
          </a:p>
        </p:txBody>
      </p:sp>
      <p:pic>
        <p:nvPicPr>
          <p:cNvPr id="215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439" t="5286"/>
          <a:stretch>
            <a:fillRect/>
          </a:stretch>
        </p:blipFill>
        <p:spPr>
          <a:xfrm>
            <a:off x="0" y="1628775"/>
            <a:ext cx="3908425" cy="4122738"/>
          </a:xfrm>
        </p:spPr>
      </p:pic>
      <p:sp>
        <p:nvSpPr>
          <p:cNvPr id="8" name="Suorakulmio 7"/>
          <p:cNvSpPr/>
          <p:nvPr/>
        </p:nvSpPr>
        <p:spPr>
          <a:xfrm>
            <a:off x="4067175" y="2079625"/>
            <a:ext cx="4608513" cy="3671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sz="2400" dirty="0">
                <a:solidFill>
                  <a:schemeClr val="tx1"/>
                </a:solidFill>
                <a:latin typeface="Cambria" panose="02040503050406030204" pitchFamily="18" charset="0"/>
                <a:cs typeface="Times New Roman" pitchFamily="18" charset="0"/>
              </a:rPr>
              <a:t>Jos sydän pysähtyy,</a:t>
            </a:r>
          </a:p>
          <a:p>
            <a:pPr eaLnBrk="1" hangingPunct="1">
              <a:defRPr/>
            </a:pPr>
            <a:r>
              <a:rPr lang="fi-FI" sz="2400" dirty="0">
                <a:solidFill>
                  <a:schemeClr val="tx1"/>
                </a:solidFill>
                <a:latin typeface="Cambria" panose="02040503050406030204" pitchFamily="18" charset="0"/>
                <a:cs typeface="Times New Roman" pitchFamily="18" charset="0"/>
              </a:rPr>
              <a:t>– 4–6 minuutin kuluttua aivojen vauriot mahdollisia</a:t>
            </a:r>
          </a:p>
          <a:p>
            <a:pPr eaLnBrk="1" hangingPunct="1">
              <a:defRPr/>
            </a:pPr>
            <a:r>
              <a:rPr lang="fi-FI" sz="2400" dirty="0">
                <a:solidFill>
                  <a:schemeClr val="tx1"/>
                </a:solidFill>
                <a:latin typeface="Cambria" panose="02040503050406030204" pitchFamily="18" charset="0"/>
                <a:cs typeface="Times New Roman" pitchFamily="18" charset="0"/>
              </a:rPr>
              <a:t>– 6–10 minuutin kuluttua aivojen vauriot todennäköisiä</a:t>
            </a:r>
          </a:p>
          <a:p>
            <a:pPr eaLnBrk="1" hangingPunct="1">
              <a:defRPr/>
            </a:pPr>
            <a:r>
              <a:rPr lang="fi-FI" sz="2400" dirty="0">
                <a:solidFill>
                  <a:schemeClr val="tx1"/>
                </a:solidFill>
                <a:latin typeface="Cambria" panose="02040503050406030204" pitchFamily="18" charset="0"/>
                <a:cs typeface="Times New Roman" pitchFamily="18" charset="0"/>
              </a:rPr>
              <a:t>– yli 10 minuutin kuluttua pysyvä aivovamma. </a:t>
            </a:r>
          </a:p>
          <a:p>
            <a:pPr eaLnBrk="1" hangingPunct="1">
              <a:defRPr/>
            </a:pPr>
            <a:endParaRPr lang="fi-FI" sz="2400" i="1" dirty="0">
              <a:solidFill>
                <a:schemeClr val="tx1"/>
              </a:solidFill>
              <a:latin typeface="Times New Roman" pitchFamily="18" charset="0"/>
              <a:cs typeface="Times New Roman" pitchFamily="18" charset="0"/>
            </a:endParaRPr>
          </a:p>
        </p:txBody>
      </p:sp>
      <p:sp>
        <p:nvSpPr>
          <p:cNvPr id="21509" name="Dian numeron paikkamerkki 4"/>
          <p:cNvSpPr>
            <a:spLocks noGrp="1"/>
          </p:cNvSpPr>
          <p:nvPr>
            <p:ph type="sldNum" sz="quarter" idx="12"/>
          </p:nvPr>
        </p:nvSpPr>
        <p:spPr bwMode="auto">
          <a:xfrm>
            <a:off x="179388" y="63087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25F2449D-47E9-4AEF-A1FA-7A69B358FB74}"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117</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53248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163888" y="114300"/>
            <a:ext cx="5383212" cy="1325563"/>
          </a:xfrm>
        </p:spPr>
        <p:txBody>
          <a:bodyPr/>
          <a:lstStyle/>
          <a:p>
            <a:pPr eaLnBrk="1" hangingPunct="1"/>
            <a:r>
              <a:rPr lang="en-US" altLang="fi-FI" sz="4000" smtClean="0">
                <a:latin typeface="Cambria" panose="02040503050406030204" pitchFamily="18" charset="0"/>
              </a:rPr>
              <a:t>Henkinen ensiapu</a:t>
            </a:r>
          </a:p>
        </p:txBody>
      </p:sp>
      <p:sp>
        <p:nvSpPr>
          <p:cNvPr id="36867" name="Rectangle 3"/>
          <p:cNvSpPr>
            <a:spLocks noGrp="1" noChangeArrowheads="1"/>
          </p:cNvSpPr>
          <p:nvPr>
            <p:ph idx="1"/>
          </p:nvPr>
        </p:nvSpPr>
        <p:spPr>
          <a:xfrm>
            <a:off x="457200" y="1412875"/>
            <a:ext cx="8229600" cy="4525963"/>
          </a:xfrm>
        </p:spPr>
        <p:txBody>
          <a:bodyPr>
            <a:normAutofit fontScale="92500" lnSpcReduction="20000"/>
          </a:bodyPr>
          <a:lstStyle/>
          <a:p>
            <a:pPr eaLnBrk="1" hangingPunct="1"/>
            <a:r>
              <a:rPr lang="en-US" altLang="fi-FI" sz="2400" smtClean="0">
                <a:latin typeface="Cambria" panose="02040503050406030204" pitchFamily="18" charset="0"/>
              </a:rPr>
              <a:t>Onnettomuustilanteessa ihmiset ovat usein järkyttyneitä. </a:t>
            </a:r>
          </a:p>
          <a:p>
            <a:pPr eaLnBrk="1" hangingPunct="1"/>
            <a:r>
              <a:rPr lang="en-US" altLang="fi-FI" sz="2400" smtClean="0">
                <a:latin typeface="Cambria" panose="02040503050406030204" pitchFamily="18" charset="0"/>
              </a:rPr>
              <a:t>Auttajana: </a:t>
            </a:r>
          </a:p>
          <a:p>
            <a:pPr lvl="1" eaLnBrk="1" hangingPunct="1"/>
            <a:r>
              <a:rPr lang="en-US" altLang="fi-FI" smtClean="0">
                <a:latin typeface="Cambria" panose="02040503050406030204" pitchFamily="18" charset="0"/>
              </a:rPr>
              <a:t>Käyttäydy rauhallisesti</a:t>
            </a:r>
          </a:p>
          <a:p>
            <a:pPr lvl="1" eaLnBrk="1" hangingPunct="1"/>
            <a:r>
              <a:rPr lang="en-US" altLang="fi-FI" smtClean="0">
                <a:latin typeface="Cambria" panose="02040503050406030204" pitchFamily="18" charset="0"/>
              </a:rPr>
              <a:t>Puhu loukkaantuneelle: kerro oma nimesi, kerro että apua on kutsuttu jne. </a:t>
            </a:r>
          </a:p>
          <a:p>
            <a:pPr lvl="1" eaLnBrk="1" hangingPunct="1"/>
            <a:r>
              <a:rPr lang="en-US" altLang="fi-FI" smtClean="0">
                <a:latin typeface="Cambria" panose="02040503050406030204" pitchFamily="18" charset="0"/>
              </a:rPr>
              <a:t>kuuntele häntä </a:t>
            </a:r>
          </a:p>
          <a:p>
            <a:pPr lvl="1" eaLnBrk="1" hangingPunct="1"/>
            <a:r>
              <a:rPr lang="en-US" altLang="fi-FI" smtClean="0">
                <a:latin typeface="Cambria" panose="02040503050406030204" pitchFamily="18" charset="0"/>
              </a:rPr>
              <a:t>Älä jätä yksin. Jos poistut hetkeksi kauemmaksi, kerro että palaat. </a:t>
            </a:r>
          </a:p>
          <a:p>
            <a:pPr lvl="1" eaLnBrk="1" hangingPunct="1"/>
            <a:r>
              <a:rPr lang="en-US" altLang="fi-FI" smtClean="0">
                <a:latin typeface="Cambria" panose="02040503050406030204" pitchFamily="18" charset="0"/>
              </a:rPr>
              <a:t>Kosketa: taputa olkapäälle, silitä päätä, ota kädestä</a:t>
            </a:r>
          </a:p>
          <a:p>
            <a:pPr lvl="1" eaLnBrk="1" hangingPunct="1"/>
            <a:r>
              <a:rPr lang="en-US" altLang="fi-FI" smtClean="0">
                <a:latin typeface="Cambria" panose="02040503050406030204" pitchFamily="18" charset="0"/>
              </a:rPr>
              <a:t>Kerro, mitä on tapahtunut ja miten tilanne etenee</a:t>
            </a:r>
          </a:p>
          <a:p>
            <a:pPr lvl="1" eaLnBrk="1" hangingPunct="1"/>
            <a:r>
              <a:rPr lang="en-US" altLang="fi-FI" smtClean="0">
                <a:latin typeface="Cambria" panose="02040503050406030204" pitchFamily="18" charset="0"/>
              </a:rPr>
              <a:t>Pidä uteliaat loitolla. Käske määrätietoisesti.</a:t>
            </a:r>
          </a:p>
        </p:txBody>
      </p:sp>
      <p:sp>
        <p:nvSpPr>
          <p:cNvPr id="31748" name="Dian numeron paikkamerkki 3"/>
          <p:cNvSpPr>
            <a:spLocks noGrp="1"/>
          </p:cNvSpPr>
          <p:nvPr>
            <p:ph type="sldNum" sz="quarter" idx="12"/>
          </p:nvPr>
        </p:nvSpPr>
        <p:spPr bwMode="auto">
          <a:xfrm>
            <a:off x="107950" y="63087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B9506873-0EF9-47B3-ADF5-D77668762BF8}"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118</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0171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53282" y="193675"/>
            <a:ext cx="6959078" cy="571500"/>
          </a:xfrm>
        </p:spPr>
        <p:txBody>
          <a:bodyPr>
            <a:normAutofit fontScale="90000"/>
          </a:bodyPr>
          <a:lstStyle/>
          <a:p>
            <a:pPr eaLnBrk="1" hangingPunct="1"/>
            <a:r>
              <a:rPr lang="fi-FI" altLang="fi-FI" sz="4000" dirty="0" smtClean="0">
                <a:latin typeface="Cambria" panose="02040503050406030204" pitchFamily="18" charset="0"/>
              </a:rPr>
              <a:t>Kylkiasentoon kääntäminen</a:t>
            </a:r>
            <a:endParaRPr lang="en-US" altLang="fi-FI" sz="4000" dirty="0" smtClean="0">
              <a:latin typeface="Cambria" panose="02040503050406030204" pitchFamily="18" charset="0"/>
            </a:endParaRPr>
          </a:p>
        </p:txBody>
      </p:sp>
      <p:pic>
        <p:nvPicPr>
          <p:cNvPr id="33795" name="Picture 4"/>
          <p:cNvPicPr>
            <a:picLocks noGrp="1" noChangeAspect="1" noChangeArrowheads="1"/>
          </p:cNvPicPr>
          <p:nvPr>
            <p:ph idx="1"/>
          </p:nvPr>
        </p:nvPicPr>
        <p:blipFill>
          <a:blip r:embed="rId2">
            <a:clrChange>
              <a:clrFrom>
                <a:srgbClr val="EFF5E2"/>
              </a:clrFrom>
              <a:clrTo>
                <a:srgbClr val="EFF5E2">
                  <a:alpha val="0"/>
                </a:srgbClr>
              </a:clrTo>
            </a:clrChange>
            <a:extLst>
              <a:ext uri="{28A0092B-C50C-407E-A947-70E740481C1C}">
                <a14:useLocalDpi xmlns:a14="http://schemas.microsoft.com/office/drawing/2010/main" val="0"/>
              </a:ext>
            </a:extLst>
          </a:blip>
          <a:srcRect r="352" b="33179"/>
          <a:stretch>
            <a:fillRect/>
          </a:stretch>
        </p:blipFill>
        <p:spPr>
          <a:xfrm>
            <a:off x="250825" y="831790"/>
            <a:ext cx="3544888" cy="3384550"/>
          </a:xfrm>
        </p:spPr>
      </p:pic>
      <p:sp>
        <p:nvSpPr>
          <p:cNvPr id="9" name="Suorakulmio 8"/>
          <p:cNvSpPr/>
          <p:nvPr/>
        </p:nvSpPr>
        <p:spPr>
          <a:xfrm>
            <a:off x="4404654" y="1196752"/>
            <a:ext cx="3529012" cy="863600"/>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Nosta itsesi puoleinen käsi yläviistoon ”tervehtimään” ja toinen käsi rinnan päälle.</a:t>
            </a:r>
          </a:p>
        </p:txBody>
      </p:sp>
      <p:sp>
        <p:nvSpPr>
          <p:cNvPr id="10" name="Suorakulmio 9"/>
          <p:cNvSpPr/>
          <p:nvPr/>
        </p:nvSpPr>
        <p:spPr>
          <a:xfrm>
            <a:off x="4283348" y="2383520"/>
            <a:ext cx="3529012" cy="1225550"/>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Nosta takimmainen jalka koukkuun. Vedä lahkeesta tai ota reippaasti kiinni polven takaa. Vedä henkilö kyljelleen.</a:t>
            </a:r>
          </a:p>
        </p:txBody>
      </p:sp>
      <p:sp>
        <p:nvSpPr>
          <p:cNvPr id="33798" name="Dian numeron paikkamerkki 10"/>
          <p:cNvSpPr>
            <a:spLocks noGrp="1"/>
          </p:cNvSpPr>
          <p:nvPr>
            <p:ph type="sldNum" sz="quarter" idx="12"/>
          </p:nvPr>
        </p:nvSpPr>
        <p:spPr bwMode="auto">
          <a:xfrm>
            <a:off x="250825" y="6308725"/>
            <a:ext cx="2057400" cy="40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5986D884-DC58-495F-AA34-00A10F010263}"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119</a:t>
            </a:fld>
            <a:endParaRPr lang="en-US" altLang="fi-FI" sz="1400" smtClean="0">
              <a:latin typeface="Arial" panose="020B0604020202020204" pitchFamily="34" charset="0"/>
              <a:cs typeface="Times New Roman" panose="02020603050405020304" pitchFamily="18" charset="0"/>
            </a:endParaRPr>
          </a:p>
        </p:txBody>
      </p:sp>
      <p:pic>
        <p:nvPicPr>
          <p:cNvPr id="7" name="Picture 4"/>
          <p:cNvPicPr>
            <a:picLocks noChangeAspect="1" noChangeArrowheads="1"/>
          </p:cNvPicPr>
          <p:nvPr/>
        </p:nvPicPr>
        <p:blipFill>
          <a:blip r:embed="rId2">
            <a:clrChange>
              <a:clrFrom>
                <a:srgbClr val="EFF5E2"/>
              </a:clrFrom>
              <a:clrTo>
                <a:srgbClr val="EFF5E2">
                  <a:alpha val="0"/>
                </a:srgbClr>
              </a:clrTo>
            </a:clrChange>
            <a:extLst>
              <a:ext uri="{28A0092B-C50C-407E-A947-70E740481C1C}">
                <a14:useLocalDpi xmlns:a14="http://schemas.microsoft.com/office/drawing/2010/main" val="0"/>
              </a:ext>
            </a:extLst>
          </a:blip>
          <a:srcRect t="66821"/>
          <a:stretch>
            <a:fillRect/>
          </a:stretch>
        </p:blipFill>
        <p:spPr bwMode="auto">
          <a:xfrm>
            <a:off x="236535" y="4005064"/>
            <a:ext cx="317976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3">
            <a:clrChange>
              <a:clrFrom>
                <a:srgbClr val="EFF5E2"/>
              </a:clrFrom>
              <a:clrTo>
                <a:srgbClr val="EFF5E2">
                  <a:alpha val="0"/>
                </a:srgbClr>
              </a:clrTo>
            </a:clrChange>
            <a:extLst>
              <a:ext uri="{28A0092B-C50C-407E-A947-70E740481C1C}">
                <a14:useLocalDpi xmlns:a14="http://schemas.microsoft.com/office/drawing/2010/main" val="0"/>
              </a:ext>
            </a:extLst>
          </a:blip>
          <a:srcRect/>
          <a:stretch>
            <a:fillRect/>
          </a:stretch>
        </p:blipFill>
        <p:spPr bwMode="auto">
          <a:xfrm>
            <a:off x="250825" y="5372100"/>
            <a:ext cx="367188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orakulmio 10"/>
          <p:cNvSpPr/>
          <p:nvPr/>
        </p:nvSpPr>
        <p:spPr>
          <a:xfrm>
            <a:off x="4283348" y="3932238"/>
            <a:ext cx="3529012" cy="1439862"/>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Aseta päällimmäinen käsi posken alle tukemaan päätä niin, että hengitystiet pysyvät auki. Käännä päällimmäinen jalka suoraan kulmaan.</a:t>
            </a:r>
          </a:p>
        </p:txBody>
      </p:sp>
      <p:sp>
        <p:nvSpPr>
          <p:cNvPr id="12" name="Suorakulmio 11"/>
          <p:cNvSpPr/>
          <p:nvPr/>
        </p:nvSpPr>
        <p:spPr>
          <a:xfrm>
            <a:off x="4332821" y="5506839"/>
            <a:ext cx="3529012" cy="1079500"/>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Odota ja tarkkaile henkilön tilaa, kunnes ammattihenkilö ottaa vastuun.</a:t>
            </a:r>
          </a:p>
        </p:txBody>
      </p:sp>
    </p:spTree>
    <p:extLst>
      <p:ext uri="{BB962C8B-B14F-4D97-AF65-F5344CB8AC3E}">
        <p14:creationId xmlns:p14="http://schemas.microsoft.com/office/powerpoint/2010/main" val="2847401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250825" y="188913"/>
            <a:ext cx="8713788" cy="1143000"/>
          </a:xfrm>
        </p:spPr>
        <p:txBody>
          <a:bodyPr>
            <a:normAutofit fontScale="90000"/>
          </a:bodyPr>
          <a:lstStyle/>
          <a:p>
            <a:pPr>
              <a:lnSpc>
                <a:spcPct val="90000"/>
              </a:lnSpc>
            </a:pPr>
            <a:r>
              <a:rPr lang="fi-FI" altLang="fi-FI" sz="2800" dirty="0" smtClean="0"/>
              <a:t>Valitsevuus</a:t>
            </a:r>
            <a:br>
              <a:rPr lang="fi-FI" altLang="fi-FI" sz="2800" dirty="0" smtClean="0"/>
            </a:br>
            <a:r>
              <a:rPr lang="fi-FI" altLang="fi-FI" sz="2800" dirty="0" smtClean="0"/>
              <a:t> </a:t>
            </a:r>
            <a:br>
              <a:rPr lang="fi-FI" altLang="fi-FI" sz="2800" dirty="0" smtClean="0"/>
            </a:br>
            <a:r>
              <a:rPr lang="fi-FI" altLang="fi-FI" sz="2400" i="1" dirty="0" smtClean="0"/>
              <a:t> tapauksia tiettynä ajankohtana /väestön määrä samana ajankohtana</a:t>
            </a:r>
          </a:p>
        </p:txBody>
      </p:sp>
      <p:sp>
        <p:nvSpPr>
          <p:cNvPr id="9219" name="Sisällön paikkamerkki 2"/>
          <p:cNvSpPr>
            <a:spLocks noGrp="1"/>
          </p:cNvSpPr>
          <p:nvPr>
            <p:ph idx="1"/>
          </p:nvPr>
        </p:nvSpPr>
        <p:spPr>
          <a:xfrm>
            <a:off x="468313" y="1773238"/>
            <a:ext cx="8218487" cy="4530725"/>
          </a:xfrm>
        </p:spPr>
        <p:txBody>
          <a:bodyPr/>
          <a:lstStyle/>
          <a:p>
            <a:r>
              <a:rPr lang="fi-FI" altLang="fi-FI" sz="1800" dirty="0" smtClean="0"/>
              <a:t>Vuonna 1997 </a:t>
            </a:r>
          </a:p>
          <a:p>
            <a:r>
              <a:rPr lang="fi-FI" altLang="fi-FI" sz="1800" dirty="0" smtClean="0"/>
              <a:t>Alzheimerin tautia sairasti  Suomessa </a:t>
            </a:r>
          </a:p>
          <a:p>
            <a:r>
              <a:rPr lang="fi-FI" altLang="fi-FI" sz="1800" dirty="0" smtClean="0"/>
              <a:t>71,8 tuhatta yli 65-vuotiasta asukasta kohti ja dementia 135,5 ….</a:t>
            </a:r>
          </a:p>
        </p:txBody>
      </p:sp>
      <p:graphicFrame>
        <p:nvGraphicFramePr>
          <p:cNvPr id="5" name="Taulukko 4"/>
          <p:cNvGraphicFramePr>
            <a:graphicFrameLocks noGrp="1"/>
          </p:cNvGraphicFramePr>
          <p:nvPr/>
        </p:nvGraphicFramePr>
        <p:xfrm>
          <a:off x="914400" y="3141663"/>
          <a:ext cx="6297612" cy="2476500"/>
        </p:xfrm>
        <a:graphic>
          <a:graphicData uri="http://schemas.openxmlformats.org/drawingml/2006/table">
            <a:tbl>
              <a:tblPr firstRow="1" bandRow="1">
                <a:tableStyleId>{5C22544A-7EE6-4342-B048-85BDC9FD1C3A}</a:tableStyleId>
              </a:tblPr>
              <a:tblGrid>
                <a:gridCol w="2099204"/>
                <a:gridCol w="2099204"/>
                <a:gridCol w="2099204"/>
              </a:tblGrid>
              <a:tr h="935724">
                <a:tc>
                  <a:txBody>
                    <a:bodyPr/>
                    <a:lstStyle/>
                    <a:p>
                      <a:r>
                        <a:rPr lang="fi-FI" sz="1800" b="1" dirty="0" smtClean="0"/>
                        <a:t>Vuosi 1997</a:t>
                      </a:r>
                    </a:p>
                    <a:p>
                      <a:r>
                        <a:rPr lang="fi-FI" sz="1800" dirty="0" smtClean="0"/>
                        <a:t>Yli 65v</a:t>
                      </a:r>
                      <a:endParaRPr lang="fi-FI" sz="1800" dirty="0"/>
                    </a:p>
                  </a:txBody>
                  <a:tcPr marL="91446" marR="91446" marT="45701" marB="457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smtClean="0"/>
                        <a:t>Alzheimerin tautia </a:t>
                      </a:r>
                    </a:p>
                    <a:p>
                      <a:endParaRPr lang="fi-FI" sz="1800" dirty="0"/>
                    </a:p>
                  </a:txBody>
                  <a:tcPr marL="91446" marR="91446" marT="45701" marB="457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smtClean="0"/>
                        <a:t>Dementti</a:t>
                      </a:r>
                    </a:p>
                    <a:p>
                      <a:endParaRPr lang="fi-FI" sz="1800" dirty="0"/>
                    </a:p>
                  </a:txBody>
                  <a:tcPr marL="91446" marR="91446" marT="45701" marB="45701"/>
                </a:tc>
              </a:tr>
              <a:tr h="513592">
                <a:tc>
                  <a:txBody>
                    <a:bodyPr/>
                    <a:lstStyle/>
                    <a:p>
                      <a:r>
                        <a:rPr lang="fi-FI" sz="1800" dirty="0" smtClean="0"/>
                        <a:t>Suomi</a:t>
                      </a:r>
                      <a:endParaRPr lang="fi-FI" sz="1800" dirty="0"/>
                    </a:p>
                  </a:txBody>
                  <a:tcPr marL="91446" marR="91446" marT="45701" marB="45701"/>
                </a:tc>
                <a:tc>
                  <a:txBody>
                    <a:bodyPr/>
                    <a:lstStyle/>
                    <a:p>
                      <a:r>
                        <a:rPr lang="fi-FI" sz="1800" dirty="0" smtClean="0"/>
                        <a:t>71,8 t</a:t>
                      </a:r>
                      <a:endParaRPr lang="fi-FI" sz="1800" dirty="0"/>
                    </a:p>
                  </a:txBody>
                  <a:tcPr marL="91446" marR="91446" marT="45701" marB="45701"/>
                </a:tc>
                <a:tc>
                  <a:txBody>
                    <a:bodyPr/>
                    <a:lstStyle/>
                    <a:p>
                      <a:r>
                        <a:rPr lang="fi-FI" sz="1800" dirty="0" smtClean="0"/>
                        <a:t>135,5 t</a:t>
                      </a:r>
                      <a:endParaRPr lang="fi-FI" sz="1800" dirty="0"/>
                    </a:p>
                  </a:txBody>
                  <a:tcPr marL="91446" marR="91446" marT="45701" marB="45701"/>
                </a:tc>
              </a:tr>
              <a:tr h="513592">
                <a:tc>
                  <a:txBody>
                    <a:bodyPr/>
                    <a:lstStyle/>
                    <a:p>
                      <a:r>
                        <a:rPr lang="fi-FI" sz="1800" dirty="0" smtClean="0"/>
                        <a:t>Tanska</a:t>
                      </a:r>
                      <a:endParaRPr lang="fi-FI" sz="1800" dirty="0"/>
                    </a:p>
                  </a:txBody>
                  <a:tcPr marL="91446" marR="91446" marT="45701" marB="45701"/>
                </a:tc>
                <a:tc>
                  <a:txBody>
                    <a:bodyPr/>
                    <a:lstStyle/>
                    <a:p>
                      <a:r>
                        <a:rPr lang="fi-FI" sz="1800" dirty="0" smtClean="0"/>
                        <a:t>53,0 t</a:t>
                      </a:r>
                      <a:endParaRPr lang="fi-FI" sz="1800" dirty="0"/>
                    </a:p>
                  </a:txBody>
                  <a:tcPr marL="91446" marR="91446" marT="45701" marB="45701"/>
                </a:tc>
                <a:tc>
                  <a:txBody>
                    <a:bodyPr/>
                    <a:lstStyle/>
                    <a:p>
                      <a:r>
                        <a:rPr lang="fi-FI" sz="1800" dirty="0" smtClean="0"/>
                        <a:t>100,9 t</a:t>
                      </a:r>
                      <a:endParaRPr lang="fi-FI" sz="1800" dirty="0"/>
                    </a:p>
                  </a:txBody>
                  <a:tcPr marL="91446" marR="91446" marT="45701" marB="45701"/>
                </a:tc>
              </a:tr>
              <a:tr h="513592">
                <a:tc>
                  <a:txBody>
                    <a:bodyPr/>
                    <a:lstStyle/>
                    <a:p>
                      <a:r>
                        <a:rPr lang="fi-FI" sz="1800" dirty="0" smtClean="0"/>
                        <a:t>Ruotsi</a:t>
                      </a:r>
                      <a:endParaRPr lang="fi-FI" sz="1800" dirty="0"/>
                    </a:p>
                  </a:txBody>
                  <a:tcPr marL="91446" marR="91446" marT="45701" marB="45701"/>
                </a:tc>
                <a:tc>
                  <a:txBody>
                    <a:bodyPr/>
                    <a:lstStyle/>
                    <a:p>
                      <a:r>
                        <a:rPr lang="fi-FI" sz="1800" dirty="0" smtClean="0"/>
                        <a:t>64,6 t</a:t>
                      </a:r>
                      <a:endParaRPr lang="fi-FI" sz="1800" dirty="0"/>
                    </a:p>
                  </a:txBody>
                  <a:tcPr marL="91446" marR="91446" marT="45701" marB="45701"/>
                </a:tc>
                <a:tc>
                  <a:txBody>
                    <a:bodyPr/>
                    <a:lstStyle/>
                    <a:p>
                      <a:r>
                        <a:rPr lang="fi-FI" sz="1800" dirty="0" smtClean="0"/>
                        <a:t>77,8 t</a:t>
                      </a:r>
                      <a:endParaRPr lang="fi-FI" sz="1800" dirty="0"/>
                    </a:p>
                  </a:txBody>
                  <a:tcPr marL="91446" marR="91446" marT="45701" marB="45701"/>
                </a:tc>
              </a:tr>
            </a:tbl>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03575" y="188913"/>
            <a:ext cx="5599113" cy="855662"/>
          </a:xfrm>
        </p:spPr>
        <p:txBody>
          <a:bodyPr/>
          <a:lstStyle/>
          <a:p>
            <a:pPr eaLnBrk="1" hangingPunct="1"/>
            <a:r>
              <a:rPr lang="fi-FI" altLang="fi-FI" smtClean="0">
                <a:latin typeface="Cambria" panose="02040503050406030204" pitchFamily="18" charset="0"/>
              </a:rPr>
              <a:t>Aikuisen peruselvytys</a:t>
            </a:r>
            <a:endParaRPr lang="en-US" altLang="fi-FI" smtClean="0">
              <a:latin typeface="Cambria" panose="02040503050406030204" pitchFamily="18" charset="0"/>
            </a:endParaRPr>
          </a:p>
        </p:txBody>
      </p:sp>
      <p:sp>
        <p:nvSpPr>
          <p:cNvPr id="5" name="Suorakulmio 4"/>
          <p:cNvSpPr/>
          <p:nvPr/>
        </p:nvSpPr>
        <p:spPr>
          <a:xfrm>
            <a:off x="4427538" y="1773238"/>
            <a:ext cx="3529012" cy="1008062"/>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Aseta kämmenet päällekkäin rintalastan alaosan päälle.</a:t>
            </a:r>
          </a:p>
        </p:txBody>
      </p:sp>
      <p:pic>
        <p:nvPicPr>
          <p:cNvPr id="35844" name="Picture 5"/>
          <p:cNvPicPr>
            <a:picLocks noChangeAspect="1" noChangeArrowheads="1"/>
          </p:cNvPicPr>
          <p:nvPr/>
        </p:nvPicPr>
        <p:blipFill>
          <a:blip r:embed="rId2">
            <a:clrChange>
              <a:clrFrom>
                <a:srgbClr val="EFF5E2"/>
              </a:clrFrom>
              <a:clrTo>
                <a:srgbClr val="EFF5E2">
                  <a:alpha val="0"/>
                </a:srgbClr>
              </a:clrTo>
            </a:clrChange>
            <a:extLst>
              <a:ext uri="{28A0092B-C50C-407E-A947-70E740481C1C}">
                <a14:useLocalDpi xmlns:a14="http://schemas.microsoft.com/office/drawing/2010/main" val="0"/>
              </a:ext>
            </a:extLst>
          </a:blip>
          <a:srcRect/>
          <a:stretch>
            <a:fillRect/>
          </a:stretch>
        </p:blipFill>
        <p:spPr bwMode="auto">
          <a:xfrm>
            <a:off x="395288" y="1700213"/>
            <a:ext cx="36258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orakulmio 7"/>
          <p:cNvSpPr/>
          <p:nvPr/>
        </p:nvSpPr>
        <p:spPr>
          <a:xfrm>
            <a:off x="4427538" y="2708275"/>
            <a:ext cx="3529012" cy="3168650"/>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Pidä käsivarret suorina ja painele 30 kertaa mäntämäisellä liikkeellä, jolloin ylös ja alas -liike on samansuuruinen. Liike ei ole rynkyttävä. Painelunopeus on 100 kertaa minuutissa, laske painelut ääneen. Rintakehän tulee painua melko paljon, noin 5 cm. Paineluelvytyksen tarkoitus on keinotekoisesti ylläpitää veren virtausta elimistössä.</a:t>
            </a:r>
          </a:p>
        </p:txBody>
      </p:sp>
      <p:sp>
        <p:nvSpPr>
          <p:cNvPr id="35846" name="Dian numeron paikkamerkki 8"/>
          <p:cNvSpPr>
            <a:spLocks noGrp="1"/>
          </p:cNvSpPr>
          <p:nvPr>
            <p:ph type="sldNum" sz="quarter" idx="12"/>
          </p:nvPr>
        </p:nvSpPr>
        <p:spPr bwMode="auto">
          <a:xfrm>
            <a:off x="150813" y="63087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81856ACB-7919-49AE-9FD4-7EE7D6631B28}"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120</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7836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200400" y="198438"/>
            <a:ext cx="5311775" cy="1327150"/>
          </a:xfrm>
        </p:spPr>
        <p:txBody>
          <a:bodyPr/>
          <a:lstStyle/>
          <a:p>
            <a:pPr eaLnBrk="1" hangingPunct="1"/>
            <a:r>
              <a:rPr lang="fi-FI" altLang="fi-FI" sz="4000" smtClean="0">
                <a:latin typeface="Cambria" panose="02040503050406030204" pitchFamily="18" charset="0"/>
              </a:rPr>
              <a:t>Aikuisen puhalluselvytys</a:t>
            </a:r>
            <a:endParaRPr lang="en-US" altLang="fi-FI" sz="4000" smtClean="0">
              <a:latin typeface="Cambria" panose="02040503050406030204" pitchFamily="18" charset="0"/>
            </a:endParaRPr>
          </a:p>
        </p:txBody>
      </p:sp>
      <p:pic>
        <p:nvPicPr>
          <p:cNvPr id="36867" name="Sisällön paikkamerkki 6" descr="Clipboard01.jpg"/>
          <p:cNvPicPr>
            <a:picLocks noGrp="1" noChangeAspect="1"/>
          </p:cNvPicPr>
          <p:nvPr>
            <p:ph idx="1"/>
          </p:nvPr>
        </p:nvPicPr>
        <p:blipFill>
          <a:blip r:embed="rId2">
            <a:extLst>
              <a:ext uri="{28A0092B-C50C-407E-A947-70E740481C1C}">
                <a14:useLocalDpi xmlns:a14="http://schemas.microsoft.com/office/drawing/2010/main" val="0"/>
              </a:ext>
            </a:extLst>
          </a:blip>
          <a:srcRect b="40501"/>
          <a:stretch>
            <a:fillRect/>
          </a:stretch>
        </p:blipFill>
        <p:spPr>
          <a:xfrm>
            <a:off x="34925" y="1600200"/>
            <a:ext cx="3027363" cy="2692400"/>
          </a:xfrm>
        </p:spPr>
      </p:pic>
      <p:sp>
        <p:nvSpPr>
          <p:cNvPr id="8" name="Suorakulmio 7"/>
          <p:cNvSpPr/>
          <p:nvPr/>
        </p:nvSpPr>
        <p:spPr>
          <a:xfrm>
            <a:off x="4427538" y="2205038"/>
            <a:ext cx="3529012" cy="792162"/>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Poista suusta mahdolliset vierasesineet tai eritteet.</a:t>
            </a:r>
          </a:p>
        </p:txBody>
      </p:sp>
      <p:sp>
        <p:nvSpPr>
          <p:cNvPr id="9" name="Suorakulmio 8"/>
          <p:cNvSpPr/>
          <p:nvPr/>
        </p:nvSpPr>
        <p:spPr>
          <a:xfrm>
            <a:off x="4427538" y="3213100"/>
            <a:ext cx="3529012" cy="792163"/>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Kohota leukaa ja taivuta päätä taaksepäin.</a:t>
            </a:r>
          </a:p>
        </p:txBody>
      </p:sp>
      <p:sp>
        <p:nvSpPr>
          <p:cNvPr id="36870" name="Dian numeron paikkamerkki 9"/>
          <p:cNvSpPr>
            <a:spLocks noGrp="1"/>
          </p:cNvSpPr>
          <p:nvPr>
            <p:ph type="sldNum" sz="quarter" idx="12"/>
          </p:nvPr>
        </p:nvSpPr>
        <p:spPr bwMode="auto">
          <a:xfrm>
            <a:off x="107950" y="63087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F322427B-2F21-46DD-BAE7-FEEF45BE90CE}"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121</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91187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Sisällön paikkamerkki 6" descr="Clipboard01.jpg"/>
          <p:cNvPicPr>
            <a:picLocks noGrp="1" noChangeAspect="1"/>
          </p:cNvPicPr>
          <p:nvPr>
            <p:ph idx="1"/>
          </p:nvPr>
        </p:nvPicPr>
        <p:blipFill>
          <a:blip r:embed="rId2">
            <a:extLst>
              <a:ext uri="{28A0092B-C50C-407E-A947-70E740481C1C}">
                <a14:useLocalDpi xmlns:a14="http://schemas.microsoft.com/office/drawing/2010/main" val="0"/>
              </a:ext>
            </a:extLst>
          </a:blip>
          <a:srcRect t="59499"/>
          <a:stretch>
            <a:fillRect/>
          </a:stretch>
        </p:blipFill>
        <p:spPr>
          <a:xfrm>
            <a:off x="34925" y="2492375"/>
            <a:ext cx="3027363" cy="1833563"/>
          </a:xfrm>
        </p:spPr>
      </p:pic>
      <p:sp>
        <p:nvSpPr>
          <p:cNvPr id="5" name="Suorakulmio 4"/>
          <p:cNvSpPr/>
          <p:nvPr/>
        </p:nvSpPr>
        <p:spPr>
          <a:xfrm>
            <a:off x="3492500" y="1412875"/>
            <a:ext cx="4608513" cy="3095625"/>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Sulje sieraimet peukalolla ja etusormella. Paina huulesi tiiviisti henkilön suulle ja puhalla 2 kertaa ilmaa keuhkoihin, seuraa samalla rintakehän liikkumista. Puhallus on tekohengitystä. Puhallusmääräksi riittää normaali uloshengitys. Vaikka uloshengitysilman happipitoisuus on noin 25 % pienempi kuin </a:t>
            </a:r>
            <a:r>
              <a:rPr lang="fi-FI" dirty="0" err="1">
                <a:solidFill>
                  <a:schemeClr val="tx1"/>
                </a:solidFill>
                <a:latin typeface="Cambria" panose="02040503050406030204" pitchFamily="18" charset="0"/>
              </a:rPr>
              <a:t>sisäänhengitysilman</a:t>
            </a:r>
            <a:r>
              <a:rPr lang="fi-FI" dirty="0">
                <a:solidFill>
                  <a:schemeClr val="tx1"/>
                </a:solidFill>
                <a:latin typeface="Cambria" panose="02040503050406030204" pitchFamily="18" charset="0"/>
              </a:rPr>
              <a:t>, siitä saadaan kuitenkin uhrin verenkiertoon jonkin verran happea.</a:t>
            </a:r>
          </a:p>
        </p:txBody>
      </p:sp>
      <p:sp>
        <p:nvSpPr>
          <p:cNvPr id="37892" name="Rectangle 2"/>
          <p:cNvSpPr>
            <a:spLocks noGrp="1" noChangeArrowheads="1"/>
          </p:cNvSpPr>
          <p:nvPr>
            <p:ph type="title"/>
          </p:nvPr>
        </p:nvSpPr>
        <p:spPr>
          <a:xfrm>
            <a:off x="3203575" y="115888"/>
            <a:ext cx="5616575" cy="1325562"/>
          </a:xfrm>
        </p:spPr>
        <p:txBody>
          <a:bodyPr/>
          <a:lstStyle/>
          <a:p>
            <a:pPr eaLnBrk="1" hangingPunct="1"/>
            <a:r>
              <a:rPr lang="fi-FI" altLang="fi-FI" sz="4000" smtClean="0">
                <a:latin typeface="Cambria" panose="02040503050406030204" pitchFamily="18" charset="0"/>
              </a:rPr>
              <a:t>Aikuisen puhalluselvytys</a:t>
            </a:r>
            <a:endParaRPr lang="en-US" altLang="fi-FI" sz="4000" smtClean="0">
              <a:latin typeface="Cambria" panose="02040503050406030204" pitchFamily="18" charset="0"/>
            </a:endParaRPr>
          </a:p>
        </p:txBody>
      </p:sp>
      <p:sp>
        <p:nvSpPr>
          <p:cNvPr id="7" name="Suorakulmio 6"/>
          <p:cNvSpPr/>
          <p:nvPr/>
        </p:nvSpPr>
        <p:spPr>
          <a:xfrm>
            <a:off x="3492500" y="4508500"/>
            <a:ext cx="4608513" cy="1441450"/>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Jatka painelu-puhalluselvytystä vuorottelemalla 30 painelua, 2 puhallusta kunnes ammattihenkilö saapuu paikalle, hengitys palautuu tai et enää jaksa elvyttää.</a:t>
            </a:r>
          </a:p>
        </p:txBody>
      </p:sp>
      <p:sp>
        <p:nvSpPr>
          <p:cNvPr id="37894" name="Dian numeron paikkamerkki 7"/>
          <p:cNvSpPr>
            <a:spLocks noGrp="1"/>
          </p:cNvSpPr>
          <p:nvPr>
            <p:ph type="sldNum" sz="quarter" idx="12"/>
          </p:nvPr>
        </p:nvSpPr>
        <p:spPr bwMode="auto">
          <a:xfrm>
            <a:off x="179388" y="63087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5561FEDA-C13F-4C8D-8DCD-B86F0D6F0E35}"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122</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48115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136900" y="115888"/>
            <a:ext cx="5383213" cy="1325562"/>
          </a:xfrm>
        </p:spPr>
        <p:txBody>
          <a:bodyPr/>
          <a:lstStyle/>
          <a:p>
            <a:pPr eaLnBrk="1" hangingPunct="1"/>
            <a:r>
              <a:rPr lang="fi-FI" altLang="fi-FI" sz="4000" smtClean="0">
                <a:latin typeface="Cambria" panose="02040503050406030204" pitchFamily="18" charset="0"/>
              </a:rPr>
              <a:t>Lapsen elvytys</a:t>
            </a:r>
            <a:endParaRPr lang="en-US" altLang="fi-FI" sz="4000" smtClean="0">
              <a:latin typeface="Cambria" panose="02040503050406030204" pitchFamily="18" charset="0"/>
            </a:endParaRPr>
          </a:p>
        </p:txBody>
      </p:sp>
      <p:sp>
        <p:nvSpPr>
          <p:cNvPr id="4" name="Suorakulmio 3"/>
          <p:cNvSpPr/>
          <p:nvPr/>
        </p:nvSpPr>
        <p:spPr>
          <a:xfrm>
            <a:off x="827088" y="1630363"/>
            <a:ext cx="5113337" cy="1439862"/>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Aloita puhaltamalla 5 pientä ja rauhallista alkupuhallusta suuhun, vain sen verran, että rintakehä liikahtaa. Pidä nenän sieraimet suljettuina puhaltamisen ajan.</a:t>
            </a:r>
          </a:p>
        </p:txBody>
      </p:sp>
      <p:sp>
        <p:nvSpPr>
          <p:cNvPr id="6" name="Suorakulmio 5"/>
          <p:cNvSpPr/>
          <p:nvPr/>
        </p:nvSpPr>
        <p:spPr>
          <a:xfrm>
            <a:off x="827088" y="2997200"/>
            <a:ext cx="5113337" cy="1152525"/>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Puhallusten jälkeen painele yhdellä kädellä siten, että painamisen syvyys on kolmannes rintakehän paksuudesta.</a:t>
            </a:r>
          </a:p>
        </p:txBody>
      </p:sp>
      <p:sp>
        <p:nvSpPr>
          <p:cNvPr id="7" name="Suorakulmio 6"/>
          <p:cNvSpPr/>
          <p:nvPr/>
        </p:nvSpPr>
        <p:spPr>
          <a:xfrm>
            <a:off x="827088" y="4149725"/>
            <a:ext cx="5113337" cy="1150938"/>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Toista 30 painelua ja 2 puhallusta kunnes vastuu siirtyy ammattihenkilölle.</a:t>
            </a:r>
          </a:p>
        </p:txBody>
      </p:sp>
      <p:sp>
        <p:nvSpPr>
          <p:cNvPr id="38918" name="Dian numeron paikkamerkki 7"/>
          <p:cNvSpPr>
            <a:spLocks noGrp="1"/>
          </p:cNvSpPr>
          <p:nvPr>
            <p:ph type="sldNum" sz="quarter" idx="12"/>
          </p:nvPr>
        </p:nvSpPr>
        <p:spPr bwMode="auto">
          <a:xfrm>
            <a:off x="107950" y="63087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3CF626FF-1A9C-45B0-84A6-8FF3BAFB1E92}"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123</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9384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tsikko 1"/>
          <p:cNvSpPr>
            <a:spLocks noGrp="1"/>
          </p:cNvSpPr>
          <p:nvPr>
            <p:ph type="title"/>
          </p:nvPr>
        </p:nvSpPr>
        <p:spPr>
          <a:xfrm>
            <a:off x="286776" y="698543"/>
            <a:ext cx="3754760" cy="922114"/>
          </a:xfrm>
        </p:spPr>
        <p:txBody>
          <a:bodyPr>
            <a:normAutofit/>
          </a:bodyPr>
          <a:lstStyle/>
          <a:p>
            <a:pPr eaLnBrk="1" hangingPunct="1"/>
            <a:r>
              <a:rPr lang="fi-FI" altLang="fi-FI" sz="3200" dirty="0" err="1" smtClean="0">
                <a:latin typeface="Cambria" panose="02040503050406030204" pitchFamily="18" charset="0"/>
              </a:rPr>
              <a:t>Defibrillointi</a:t>
            </a:r>
            <a:endParaRPr lang="fi-FI" altLang="fi-FI" sz="3200" dirty="0" smtClean="0">
              <a:latin typeface="Cambria" panose="02040503050406030204" pitchFamily="18" charset="0"/>
            </a:endParaRPr>
          </a:p>
        </p:txBody>
      </p:sp>
      <p:sp>
        <p:nvSpPr>
          <p:cNvPr id="2" name="Sisällön paikkamerkki 1"/>
          <p:cNvSpPr>
            <a:spLocks noGrp="1"/>
          </p:cNvSpPr>
          <p:nvPr>
            <p:ph sz="half" idx="1"/>
          </p:nvPr>
        </p:nvSpPr>
        <p:spPr>
          <a:xfrm>
            <a:off x="255712" y="258811"/>
            <a:ext cx="4316288" cy="6009531"/>
          </a:xfrm>
        </p:spPr>
        <p:txBody>
          <a:bodyPr>
            <a:normAutofit fontScale="70000" lnSpcReduction="20000"/>
          </a:bodyPr>
          <a:lstStyle/>
          <a:p>
            <a:endParaRPr lang="fi-FI" dirty="0"/>
          </a:p>
        </p:txBody>
      </p:sp>
      <p:sp>
        <p:nvSpPr>
          <p:cNvPr id="39939" name="Dian numeron paikkamerkki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0D7CC21B-3CE6-4F31-8A79-C806AFC29F0A}" type="slidenum">
              <a:rPr lang="en-US" altLang="fi-FI" sz="1200" smtClean="0">
                <a:latin typeface="Cambria" panose="02040503050406030204" pitchFamily="18" charset="0"/>
              </a:rPr>
              <a:pPr algn="l">
                <a:lnSpc>
                  <a:spcPct val="100000"/>
                </a:lnSpc>
                <a:spcBef>
                  <a:spcPct val="0"/>
                </a:spcBef>
                <a:buFontTx/>
                <a:buNone/>
              </a:pPr>
              <a:t>124</a:t>
            </a:fld>
            <a:endParaRPr lang="en-US" altLang="fi-FI" sz="1200" smtClean="0">
              <a:latin typeface="Cambria" panose="02040503050406030204" pitchFamily="18" charset="0"/>
            </a:endParaRPr>
          </a:p>
        </p:txBody>
      </p:sp>
      <p:sp>
        <p:nvSpPr>
          <p:cNvPr id="5" name="Suorakulmio 4"/>
          <p:cNvSpPr/>
          <p:nvPr/>
        </p:nvSpPr>
        <p:spPr>
          <a:xfrm>
            <a:off x="179512" y="1986990"/>
            <a:ext cx="4316288" cy="790525"/>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Kytke laite päälle ja noudata sen antamia ohjeita.</a:t>
            </a:r>
          </a:p>
        </p:txBody>
      </p:sp>
      <p:sp>
        <p:nvSpPr>
          <p:cNvPr id="6" name="Suorakulmio 5"/>
          <p:cNvSpPr/>
          <p:nvPr/>
        </p:nvSpPr>
        <p:spPr>
          <a:xfrm>
            <a:off x="230756" y="2901469"/>
            <a:ext cx="4316289" cy="857250"/>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latin typeface="Cambria" panose="02040503050406030204" pitchFamily="18" charset="0"/>
              </a:rPr>
              <a:t>Laite neuvoo kiinnittämään elektrodit niissä olevien kuvien mukaisesti autettavan paljaalle rintakehälle.</a:t>
            </a:r>
          </a:p>
        </p:txBody>
      </p:sp>
      <p:sp>
        <p:nvSpPr>
          <p:cNvPr id="7" name="Suorakulmio 6"/>
          <p:cNvSpPr/>
          <p:nvPr/>
        </p:nvSpPr>
        <p:spPr>
          <a:xfrm>
            <a:off x="259874" y="3885823"/>
            <a:ext cx="4316289" cy="784225"/>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latin typeface="Cambria" panose="02040503050406030204" pitchFamily="18" charset="0"/>
              </a:rPr>
              <a:t>Seuraavaksi elektrodien johto kiinnitetään laitteeseen, ellei se jo ole kiinni.</a:t>
            </a:r>
          </a:p>
        </p:txBody>
      </p:sp>
      <p:sp>
        <p:nvSpPr>
          <p:cNvPr id="8" name="Suorakulmio 7"/>
          <p:cNvSpPr/>
          <p:nvPr/>
        </p:nvSpPr>
        <p:spPr>
          <a:xfrm>
            <a:off x="255711" y="4797152"/>
            <a:ext cx="4316289" cy="928687"/>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latin typeface="Cambria" panose="02040503050406030204" pitchFamily="18" charset="0"/>
              </a:rPr>
              <a:t>Laite analysoi rytmin, minkä jälkeen se joko suosittelee tai ei suosittele iskua. Tämän jälkeen laite neuvoo aloittamaan tarvittaessa elvytyksen.</a:t>
            </a:r>
          </a:p>
        </p:txBody>
      </p:sp>
      <p:sp>
        <p:nvSpPr>
          <p:cNvPr id="10" name="Sisällön paikkamerkki 9"/>
          <p:cNvSpPr>
            <a:spLocks noGrp="1"/>
          </p:cNvSpPr>
          <p:nvPr>
            <p:ph sz="half" idx="2"/>
          </p:nvPr>
        </p:nvSpPr>
        <p:spPr>
          <a:xfrm>
            <a:off x="4648199" y="2348881"/>
            <a:ext cx="4388297" cy="4372594"/>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eaLnBrk="1" hangingPunct="1">
              <a:defRPr/>
            </a:pPr>
            <a:r>
              <a:rPr lang="fi-FI" dirty="0">
                <a:solidFill>
                  <a:schemeClr val="tx1"/>
                </a:solidFill>
                <a:latin typeface="Cambria" panose="02040503050406030204" pitchFamily="18" charset="0"/>
              </a:rPr>
              <a:t>Tyrehdytä verenvuoto painamalla vuotokohtaa sideharsolla, kankaalla tai tarvittaessa vain kädellä. Tee vuotokohtaan paineside:</a:t>
            </a:r>
          </a:p>
          <a:p>
            <a:pPr eaLnBrk="1" hangingPunct="1">
              <a:defRPr/>
            </a:pPr>
            <a:r>
              <a:rPr lang="fi-FI" dirty="0">
                <a:solidFill>
                  <a:schemeClr val="tx1"/>
                </a:solidFill>
                <a:latin typeface="Cambria" panose="02040503050406030204" pitchFamily="18" charset="0"/>
              </a:rPr>
              <a:t>– Paina haavaa koko ajan.</a:t>
            </a:r>
          </a:p>
          <a:p>
            <a:pPr eaLnBrk="1" hangingPunct="1">
              <a:defRPr/>
            </a:pPr>
            <a:r>
              <a:rPr lang="fi-FI" dirty="0">
                <a:solidFill>
                  <a:schemeClr val="tx1"/>
                </a:solidFill>
                <a:latin typeface="Cambria" panose="02040503050406030204" pitchFamily="18" charset="0"/>
              </a:rPr>
              <a:t>– Aseta haavalle suojaside.</a:t>
            </a:r>
          </a:p>
          <a:p>
            <a:pPr eaLnBrk="1" hangingPunct="1">
              <a:defRPr/>
            </a:pPr>
            <a:r>
              <a:rPr lang="fi-FI" dirty="0">
                <a:solidFill>
                  <a:schemeClr val="tx1"/>
                </a:solidFill>
                <a:latin typeface="Cambria" panose="02040503050406030204" pitchFamily="18" charset="0"/>
              </a:rPr>
              <a:t>– Laita suojasiteen päälle painoksi mitä käsillä on: siderulla, tiukaksi rullattu lapanen, sileä puunkappale.</a:t>
            </a:r>
          </a:p>
          <a:p>
            <a:pPr eaLnBrk="1" hangingPunct="1">
              <a:defRPr/>
            </a:pPr>
            <a:r>
              <a:rPr lang="fi-FI" dirty="0">
                <a:solidFill>
                  <a:schemeClr val="tx1"/>
                </a:solidFill>
                <a:latin typeface="Cambria" panose="02040503050406030204" pitchFamily="18" charset="0"/>
              </a:rPr>
              <a:t>– Kiinnitä suojaside ja paino joustositeellä tai muulla kankaalla. Valmis paineside pysyy tukevasti paikallaan, mutta se ei saa kiristää.</a:t>
            </a:r>
          </a:p>
        </p:txBody>
      </p:sp>
      <p:sp>
        <p:nvSpPr>
          <p:cNvPr id="11" name="Suorakulmio 10"/>
          <p:cNvSpPr/>
          <p:nvPr/>
        </p:nvSpPr>
        <p:spPr>
          <a:xfrm>
            <a:off x="4648201" y="1613172"/>
            <a:ext cx="4388296" cy="741362"/>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tx1"/>
                </a:solidFill>
                <a:latin typeface="Cambria" panose="02040503050406030204" pitchFamily="18" charset="0"/>
              </a:rPr>
              <a:t>Aseta verta vuotava uhri makuulle. Nosta vuotava raaja ylös.</a:t>
            </a:r>
          </a:p>
        </p:txBody>
      </p:sp>
      <p:sp>
        <p:nvSpPr>
          <p:cNvPr id="4" name="Suorakulmio 3"/>
          <p:cNvSpPr/>
          <p:nvPr/>
        </p:nvSpPr>
        <p:spPr>
          <a:xfrm>
            <a:off x="5527628" y="691320"/>
            <a:ext cx="2356740" cy="584775"/>
          </a:xfrm>
          <a:prstGeom prst="rect">
            <a:avLst/>
          </a:prstGeom>
        </p:spPr>
        <p:txBody>
          <a:bodyPr wrap="square">
            <a:spAutoFit/>
          </a:bodyPr>
          <a:lstStyle/>
          <a:p>
            <a:r>
              <a:rPr lang="fi-FI" altLang="fi-FI" sz="3200" dirty="0">
                <a:latin typeface="Cambria" panose="02040503050406030204" pitchFamily="18" charset="0"/>
              </a:rPr>
              <a:t>Verenvuoto</a:t>
            </a:r>
            <a:endParaRPr lang="fi-FI" sz="3200" dirty="0"/>
          </a:p>
        </p:txBody>
      </p:sp>
    </p:spTree>
    <p:extLst>
      <p:ext uri="{BB962C8B-B14F-4D97-AF65-F5344CB8AC3E}">
        <p14:creationId xmlns:p14="http://schemas.microsoft.com/office/powerpoint/2010/main" val="1878831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958737"/>
            <a:ext cx="1594520" cy="562074"/>
          </a:xfrm>
        </p:spPr>
        <p:txBody>
          <a:bodyPr>
            <a:normAutofit/>
          </a:bodyPr>
          <a:lstStyle/>
          <a:p>
            <a:pPr eaLnBrk="1" hangingPunct="1"/>
            <a:r>
              <a:rPr lang="fi-FI" altLang="fi-FI" sz="2800" b="1" dirty="0" smtClean="0">
                <a:latin typeface="Cambria" panose="02040503050406030204" pitchFamily="18" charset="0"/>
              </a:rPr>
              <a:t>Sokki</a:t>
            </a:r>
            <a:endParaRPr lang="en-US" altLang="fi-FI" sz="2800" b="1" dirty="0" smtClean="0">
              <a:latin typeface="Cambria" panose="02040503050406030204" pitchFamily="18" charset="0"/>
            </a:endParaRPr>
          </a:p>
        </p:txBody>
      </p:sp>
      <p:sp>
        <p:nvSpPr>
          <p:cNvPr id="2" name="Sisällön paikkamerkki 1"/>
          <p:cNvSpPr>
            <a:spLocks noGrp="1"/>
          </p:cNvSpPr>
          <p:nvPr>
            <p:ph sz="half" idx="1"/>
          </p:nvPr>
        </p:nvSpPr>
        <p:spPr>
          <a:xfrm>
            <a:off x="107504" y="116632"/>
            <a:ext cx="4388296" cy="6009531"/>
          </a:xfrm>
        </p:spPr>
        <p:txBody>
          <a:bodyPr>
            <a:normAutofit/>
          </a:bodyPr>
          <a:lstStyle/>
          <a:p>
            <a:endParaRPr lang="fi-FI" dirty="0" smtClean="0"/>
          </a:p>
          <a:p>
            <a:endParaRPr lang="fi-FI" dirty="0"/>
          </a:p>
        </p:txBody>
      </p:sp>
      <p:sp>
        <p:nvSpPr>
          <p:cNvPr id="41987" name="Dian numeron paikkamerkki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C67F1D15-55C0-4101-B724-83F3ECF2DB34}"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125</a:t>
            </a:fld>
            <a:endParaRPr lang="en-US" altLang="fi-FI" sz="1400" smtClean="0">
              <a:latin typeface="Arial" panose="020B0604020202020204" pitchFamily="34" charset="0"/>
              <a:cs typeface="Times New Roman" panose="02020603050405020304" pitchFamily="18" charset="0"/>
            </a:endParaRPr>
          </a:p>
        </p:txBody>
      </p:sp>
      <p:sp>
        <p:nvSpPr>
          <p:cNvPr id="6" name="Suorakulmio 5"/>
          <p:cNvSpPr/>
          <p:nvPr/>
        </p:nvSpPr>
        <p:spPr>
          <a:xfrm>
            <a:off x="65921" y="1898094"/>
            <a:ext cx="4429879" cy="968375"/>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sz="2000" dirty="0">
                <a:solidFill>
                  <a:schemeClr val="tx1"/>
                </a:solidFill>
                <a:latin typeface="Cambria" panose="02040503050406030204" pitchFamily="18" charset="0"/>
              </a:rPr>
              <a:t>Verenkierron vakava häiriötila, aiheuttaa hapenpuutteen elimistössä, voi kehittyä nopeasti</a:t>
            </a:r>
          </a:p>
        </p:txBody>
      </p:sp>
      <p:sp>
        <p:nvSpPr>
          <p:cNvPr id="7" name="Suorakulmio 6"/>
          <p:cNvSpPr/>
          <p:nvPr/>
        </p:nvSpPr>
        <p:spPr>
          <a:xfrm>
            <a:off x="107505" y="2981563"/>
            <a:ext cx="4388296" cy="3382962"/>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sz="2000" dirty="0">
                <a:solidFill>
                  <a:schemeClr val="tx1"/>
                </a:solidFill>
                <a:latin typeface="Cambria" panose="02040503050406030204" pitchFamily="18" charset="0"/>
              </a:rPr>
              <a:t>Siihen voi olla monia syitä:</a:t>
            </a:r>
          </a:p>
          <a:p>
            <a:pPr lvl="1" eaLnBrk="1" hangingPunct="1">
              <a:defRPr/>
            </a:pPr>
            <a:r>
              <a:rPr lang="fi-FI" sz="2000" dirty="0">
                <a:solidFill>
                  <a:schemeClr val="tx1"/>
                </a:solidFill>
                <a:latin typeface="Cambria" panose="02040503050406030204" pitchFamily="18" charset="0"/>
              </a:rPr>
              <a:t>– suuri verenvuoto</a:t>
            </a:r>
          </a:p>
          <a:p>
            <a:pPr lvl="1" eaLnBrk="1" hangingPunct="1">
              <a:defRPr/>
            </a:pPr>
            <a:r>
              <a:rPr lang="fi-FI" sz="2000" dirty="0">
                <a:solidFill>
                  <a:schemeClr val="tx1"/>
                </a:solidFill>
                <a:latin typeface="Cambria" panose="02040503050406030204" pitchFamily="18" charset="0"/>
              </a:rPr>
              <a:t>– vaikea murtuma</a:t>
            </a:r>
          </a:p>
          <a:p>
            <a:pPr lvl="1" eaLnBrk="1" hangingPunct="1">
              <a:defRPr/>
            </a:pPr>
            <a:r>
              <a:rPr lang="fi-FI" sz="2000" dirty="0">
                <a:solidFill>
                  <a:schemeClr val="tx1"/>
                </a:solidFill>
                <a:latin typeface="Cambria" panose="02040503050406030204" pitchFamily="18" charset="0"/>
              </a:rPr>
              <a:t>– palovamma</a:t>
            </a:r>
          </a:p>
          <a:p>
            <a:pPr lvl="1" eaLnBrk="1" hangingPunct="1">
              <a:defRPr/>
            </a:pPr>
            <a:r>
              <a:rPr lang="fi-FI" sz="2000" dirty="0">
                <a:solidFill>
                  <a:schemeClr val="tx1"/>
                </a:solidFill>
                <a:latin typeface="Cambria" panose="02040503050406030204" pitchFamily="18" charset="0"/>
              </a:rPr>
              <a:t>– nestehukka</a:t>
            </a:r>
          </a:p>
          <a:p>
            <a:pPr lvl="1" eaLnBrk="1" hangingPunct="1">
              <a:defRPr/>
            </a:pPr>
            <a:r>
              <a:rPr lang="fi-FI" sz="2000" dirty="0">
                <a:solidFill>
                  <a:schemeClr val="tx1"/>
                </a:solidFill>
                <a:latin typeface="Cambria" panose="02040503050406030204" pitchFamily="18" charset="0"/>
              </a:rPr>
              <a:t>– sydäninfarkti</a:t>
            </a:r>
          </a:p>
          <a:p>
            <a:pPr lvl="1" eaLnBrk="1" hangingPunct="1">
              <a:defRPr/>
            </a:pPr>
            <a:r>
              <a:rPr lang="fi-FI" sz="2000" dirty="0">
                <a:solidFill>
                  <a:schemeClr val="tx1"/>
                </a:solidFill>
                <a:latin typeface="Cambria" panose="02040503050406030204" pitchFamily="18" charset="0"/>
              </a:rPr>
              <a:t>– voimakas allerginen reaktio</a:t>
            </a:r>
          </a:p>
          <a:p>
            <a:pPr lvl="1" eaLnBrk="1" hangingPunct="1">
              <a:defRPr/>
            </a:pPr>
            <a:r>
              <a:rPr lang="fi-FI" sz="2000" dirty="0">
                <a:solidFill>
                  <a:schemeClr val="tx1"/>
                </a:solidFill>
                <a:latin typeface="Cambria" panose="02040503050406030204" pitchFamily="18" charset="0"/>
              </a:rPr>
              <a:t>– kipu</a:t>
            </a:r>
          </a:p>
          <a:p>
            <a:pPr lvl="1" eaLnBrk="1" hangingPunct="1">
              <a:defRPr/>
            </a:pPr>
            <a:r>
              <a:rPr lang="fi-FI" sz="2000" dirty="0">
                <a:solidFill>
                  <a:schemeClr val="tx1"/>
                </a:solidFill>
                <a:latin typeface="Cambria" panose="02040503050406030204" pitchFamily="18" charset="0"/>
              </a:rPr>
              <a:t>– järkytys</a:t>
            </a:r>
          </a:p>
        </p:txBody>
      </p:sp>
      <mc:AlternateContent xmlns:mc="http://schemas.openxmlformats.org/markup-compatibility/2006" xmlns:a14="http://schemas.microsoft.com/office/drawing/2010/main">
        <mc:Choice Requires="a14">
          <p:sp>
            <p:nvSpPr>
              <p:cNvPr id="8" name="Sisällön paikkamerkki 7"/>
              <p:cNvSpPr>
                <a:spLocks noGrp="1"/>
              </p:cNvSpPr>
              <p:nvPr>
                <p:ph sz="half" idx="2"/>
              </p:nvPr>
            </p:nvSpPr>
            <p:spPr>
              <a:xfrm>
                <a:off x="4648200" y="1875168"/>
                <a:ext cx="4495800" cy="968971"/>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eaLnBrk="1" hangingPunct="1">
                  <a:lnSpc>
                    <a:spcPct val="90000"/>
                  </a:lnSpc>
                  <a:buNone/>
                  <a:defRPr/>
                </a:pPr>
                <a:r>
                  <a:rPr lang="fi-FI" sz="1800" b="1" dirty="0" smtClean="0">
                    <a:solidFill>
                      <a:schemeClr val="tx1"/>
                    </a:solidFill>
                    <a:latin typeface="Cambria" panose="02040503050406030204" pitchFamily="18" charset="0"/>
                  </a:rPr>
                  <a:t>Syke </a:t>
                </a:r>
                <a:r>
                  <a:rPr lang="fi-FI" sz="1800" b="1" dirty="0">
                    <a:solidFill>
                      <a:schemeClr val="tx1"/>
                    </a:solidFill>
                    <a:latin typeface="Cambria" panose="02040503050406030204" pitchFamily="18" charset="0"/>
                  </a:rPr>
                  <a:t>on nopea ja heikosti tunnistettavissa.</a:t>
                </a:r>
              </a:p>
              <a:p>
                <a:pPr marL="457200" lvl="1" indent="0">
                  <a:lnSpc>
                    <a:spcPct val="90000"/>
                  </a:lnSpc>
                  <a:buNone/>
                  <a:defRPr/>
                </a:pPr>
                <a14:m>
                  <m:oMath xmlns:m="http://schemas.openxmlformats.org/officeDocument/2006/math">
                    <m:r>
                      <a:rPr lang="fi-FI" sz="2000" b="1" i="1">
                        <a:solidFill>
                          <a:schemeClr val="tx1"/>
                        </a:solidFill>
                        <a:latin typeface="Cambria Math" panose="02040503050406030204" pitchFamily="18" charset="0"/>
                      </a:rPr>
                      <m:t>→</m:t>
                    </m:r>
                  </m:oMath>
                </a14:m>
                <a:r>
                  <a:rPr lang="fi-FI" sz="1800" dirty="0">
                    <a:solidFill>
                      <a:schemeClr val="tx1"/>
                    </a:solidFill>
                    <a:latin typeface="Cambria" panose="02040503050406030204" pitchFamily="18" charset="0"/>
                  </a:rPr>
                  <a:t> makuulle jalat koholle</a:t>
                </a:r>
              </a:p>
            </p:txBody>
          </p:sp>
        </mc:Choice>
        <mc:Fallback xmlns="">
          <p:sp>
            <p:nvSpPr>
              <p:cNvPr id="8" name="Sisällön paikkamerkki 7"/>
              <p:cNvSpPr>
                <a:spLocks noGrp="1" noRot="1" noChangeAspect="1" noMove="1" noResize="1" noEditPoints="1" noAdjustHandles="1" noChangeArrowheads="1" noChangeShapeType="1" noTextEdit="1"/>
              </p:cNvSpPr>
              <p:nvPr>
                <p:ph sz="half" idx="2"/>
              </p:nvPr>
            </p:nvSpPr>
            <p:spPr>
              <a:xfrm>
                <a:off x="4648200" y="1875168"/>
                <a:ext cx="4495800" cy="968971"/>
              </a:xfrm>
              <a:prstGeom prst="rect">
                <a:avLst/>
              </a:prstGeom>
              <a:blipFill rotWithShape="0">
                <a:blip r:embed="rId2"/>
                <a:stretch>
                  <a:fillRect l="-1221" t="-3774" b="-5660"/>
                </a:stretch>
              </a:blipFill>
              <a:ln>
                <a:noFill/>
              </a:ln>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11" name="Suorakulmio 10"/>
              <p:cNvSpPr/>
              <p:nvPr/>
            </p:nvSpPr>
            <p:spPr>
              <a:xfrm>
                <a:off x="4621817" y="2866469"/>
                <a:ext cx="4522184" cy="752475"/>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tx1"/>
                    </a:solidFill>
                    <a:latin typeface="Cambria" panose="02040503050406030204" pitchFamily="18" charset="0"/>
                  </a:rPr>
                  <a:t>Hengitys on tihentynyt.</a:t>
                </a:r>
              </a:p>
              <a:p>
                <a:pPr lvl="1">
                  <a:lnSpc>
                    <a:spcPct val="90000"/>
                  </a:lnSpc>
                  <a:defRPr/>
                </a:pPr>
                <a14:m>
                  <m:oMath xmlns:m="http://schemas.openxmlformats.org/officeDocument/2006/math">
                    <m:r>
                      <a:rPr lang="fi-FI" b="1" i="1">
                        <a:solidFill>
                          <a:schemeClr val="tx1"/>
                        </a:solidFill>
                        <a:latin typeface="Cambria Math" panose="02040503050406030204" pitchFamily="18" charset="0"/>
                      </a:rPr>
                      <m:t>→</m:t>
                    </m:r>
                  </m:oMath>
                </a14:m>
                <a:r>
                  <a:rPr lang="fi-FI" dirty="0">
                    <a:solidFill>
                      <a:schemeClr val="tx1"/>
                    </a:solidFill>
                    <a:latin typeface="Cambria" panose="02040503050406030204" pitchFamily="18" charset="0"/>
                  </a:rPr>
                  <a:t> pidä hengitystiet auki</a:t>
                </a:r>
              </a:p>
            </p:txBody>
          </p:sp>
        </mc:Choice>
        <mc:Fallback xmlns="">
          <p:sp>
            <p:nvSpPr>
              <p:cNvPr id="11" name="Suorakulmio 10"/>
              <p:cNvSpPr>
                <a:spLocks noRot="1" noChangeAspect="1" noMove="1" noResize="1" noEditPoints="1" noAdjustHandles="1" noChangeArrowheads="1" noChangeShapeType="1" noTextEdit="1"/>
              </p:cNvSpPr>
              <p:nvPr/>
            </p:nvSpPr>
            <p:spPr>
              <a:xfrm>
                <a:off x="4621817" y="2866469"/>
                <a:ext cx="4522184" cy="752475"/>
              </a:xfrm>
              <a:prstGeom prst="rect">
                <a:avLst/>
              </a:prstGeom>
              <a:blipFill rotWithShape="0">
                <a:blip r:embed="rId3"/>
                <a:stretch>
                  <a:fillRect l="-1078" b="-806"/>
                </a:stretch>
              </a:blipFill>
              <a:ln>
                <a:noFill/>
              </a:ln>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12" name="Suorakulmio 11"/>
              <p:cNvSpPr/>
              <p:nvPr/>
            </p:nvSpPr>
            <p:spPr>
              <a:xfrm>
                <a:off x="4621817" y="3641274"/>
                <a:ext cx="4522184" cy="752475"/>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tx1"/>
                    </a:solidFill>
                    <a:latin typeface="Cambria" panose="02040503050406030204" pitchFamily="18" charset="0"/>
                  </a:rPr>
                  <a:t>Iho on kalpea ja kylmän hikinen.</a:t>
                </a:r>
              </a:p>
              <a:p>
                <a:pPr lvl="1">
                  <a:lnSpc>
                    <a:spcPct val="90000"/>
                  </a:lnSpc>
                  <a:defRPr/>
                </a:pPr>
                <a14:m>
                  <m:oMath xmlns:m="http://schemas.openxmlformats.org/officeDocument/2006/math">
                    <m:r>
                      <a:rPr lang="fi-FI" b="1" i="1">
                        <a:solidFill>
                          <a:schemeClr val="tx1"/>
                        </a:solidFill>
                        <a:latin typeface="Cambria Math" panose="02040503050406030204" pitchFamily="18" charset="0"/>
                      </a:rPr>
                      <m:t>→</m:t>
                    </m:r>
                  </m:oMath>
                </a14:m>
                <a:r>
                  <a:rPr lang="fi-FI" dirty="0">
                    <a:solidFill>
                      <a:schemeClr val="tx1"/>
                    </a:solidFill>
                    <a:latin typeface="Cambria" panose="02040503050406030204" pitchFamily="18" charset="0"/>
                  </a:rPr>
                  <a:t> suojaa kylmältä, eristä kylmästä alustasta</a:t>
                </a:r>
              </a:p>
            </p:txBody>
          </p:sp>
        </mc:Choice>
        <mc:Fallback xmlns="">
          <p:sp>
            <p:nvSpPr>
              <p:cNvPr id="12" name="Suorakulmio 11"/>
              <p:cNvSpPr>
                <a:spLocks noRot="1" noChangeAspect="1" noMove="1" noResize="1" noEditPoints="1" noAdjustHandles="1" noChangeArrowheads="1" noChangeShapeType="1" noTextEdit="1"/>
              </p:cNvSpPr>
              <p:nvPr/>
            </p:nvSpPr>
            <p:spPr>
              <a:xfrm>
                <a:off x="4621817" y="3641274"/>
                <a:ext cx="4522184" cy="752475"/>
              </a:xfrm>
              <a:prstGeom prst="rect">
                <a:avLst/>
              </a:prstGeom>
              <a:blipFill rotWithShape="0">
                <a:blip r:embed="rId4"/>
                <a:stretch>
                  <a:fillRect l="-1078" t="-13710" b="-17742"/>
                </a:stretch>
              </a:blipFill>
              <a:ln>
                <a:noFill/>
              </a:ln>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13" name="Suorakulmio 12"/>
              <p:cNvSpPr/>
              <p:nvPr/>
            </p:nvSpPr>
            <p:spPr>
              <a:xfrm>
                <a:off x="4621817" y="4430502"/>
                <a:ext cx="4522183" cy="752475"/>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tx1"/>
                    </a:solidFill>
                    <a:latin typeface="Cambria" panose="02040503050406030204" pitchFamily="18" charset="0"/>
                  </a:rPr>
                  <a:t>Henkilö on levoton, tuskainen tai sekava.</a:t>
                </a:r>
              </a:p>
              <a:p>
                <a:pPr>
                  <a:lnSpc>
                    <a:spcPct val="90000"/>
                  </a:lnSpc>
                  <a:defRPr/>
                </a:pPr>
                <a:r>
                  <a:rPr lang="fi-FI" dirty="0">
                    <a:solidFill>
                      <a:schemeClr val="tx1"/>
                    </a:solidFill>
                    <a:latin typeface="Cambria" panose="02040503050406030204" pitchFamily="18" charset="0"/>
                  </a:rPr>
                  <a:t> </a:t>
                </a:r>
                <a14:m>
                  <m:oMath xmlns:m="http://schemas.openxmlformats.org/officeDocument/2006/math">
                    <m:r>
                      <a:rPr lang="fi-FI" b="1" i="1">
                        <a:solidFill>
                          <a:schemeClr val="tx1"/>
                        </a:solidFill>
                        <a:latin typeface="Cambria Math" panose="02040503050406030204" pitchFamily="18" charset="0"/>
                      </a:rPr>
                      <m:t>→ </m:t>
                    </m:r>
                  </m:oMath>
                </a14:m>
                <a:r>
                  <a:rPr lang="fi-FI" dirty="0">
                    <a:solidFill>
                      <a:schemeClr val="tx1"/>
                    </a:solidFill>
                    <a:latin typeface="Cambria" panose="02040503050406030204" pitchFamily="18" charset="0"/>
                  </a:rPr>
                  <a:t>rauhoita puhumalla, koskettamalla</a:t>
                </a:r>
              </a:p>
            </p:txBody>
          </p:sp>
        </mc:Choice>
        <mc:Fallback xmlns="">
          <p:sp>
            <p:nvSpPr>
              <p:cNvPr id="13" name="Suorakulmio 12"/>
              <p:cNvSpPr>
                <a:spLocks noRot="1" noChangeAspect="1" noMove="1" noResize="1" noEditPoints="1" noAdjustHandles="1" noChangeArrowheads="1" noChangeShapeType="1" noTextEdit="1"/>
              </p:cNvSpPr>
              <p:nvPr/>
            </p:nvSpPr>
            <p:spPr>
              <a:xfrm>
                <a:off x="4621817" y="4430502"/>
                <a:ext cx="4522183" cy="752475"/>
              </a:xfrm>
              <a:prstGeom prst="rect">
                <a:avLst/>
              </a:prstGeom>
              <a:blipFill rotWithShape="0">
                <a:blip r:embed="rId5"/>
                <a:stretch>
                  <a:fillRect l="-1078" b="-1626"/>
                </a:stretch>
              </a:blipFill>
              <a:ln>
                <a:noFill/>
              </a:ln>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14" name="Suorakulmio 13"/>
              <p:cNvSpPr/>
              <p:nvPr/>
            </p:nvSpPr>
            <p:spPr>
              <a:xfrm>
                <a:off x="4621817" y="5219730"/>
                <a:ext cx="4522183" cy="752475"/>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tx1"/>
                    </a:solidFill>
                    <a:latin typeface="Cambria" panose="02040503050406030204" pitchFamily="18" charset="0"/>
                  </a:rPr>
                  <a:t>Janontunne, suu on kuiva. </a:t>
                </a:r>
              </a:p>
              <a:p>
                <a:pPr lvl="1">
                  <a:lnSpc>
                    <a:spcPct val="90000"/>
                  </a:lnSpc>
                  <a:defRPr/>
                </a:pPr>
                <a14:m>
                  <m:oMath xmlns:m="http://schemas.openxmlformats.org/officeDocument/2006/math">
                    <m:r>
                      <a:rPr lang="fi-FI" b="1" i="1">
                        <a:solidFill>
                          <a:schemeClr val="tx1"/>
                        </a:solidFill>
                        <a:latin typeface="Cambria Math" panose="02040503050406030204" pitchFamily="18" charset="0"/>
                      </a:rPr>
                      <m:t>→ </m:t>
                    </m:r>
                  </m:oMath>
                </a14:m>
                <a:r>
                  <a:rPr lang="fi-FI" dirty="0">
                    <a:solidFill>
                      <a:schemeClr val="tx1"/>
                    </a:solidFill>
                    <a:latin typeface="Cambria" panose="02040503050406030204" pitchFamily="18" charset="0"/>
                  </a:rPr>
                  <a:t>ÄLÄ anna juotavaa</a:t>
                </a:r>
              </a:p>
            </p:txBody>
          </p:sp>
        </mc:Choice>
        <mc:Fallback xmlns="">
          <p:sp>
            <p:nvSpPr>
              <p:cNvPr id="14" name="Suorakulmio 13"/>
              <p:cNvSpPr>
                <a:spLocks noRot="1" noChangeAspect="1" noMove="1" noResize="1" noEditPoints="1" noAdjustHandles="1" noChangeArrowheads="1" noChangeShapeType="1" noTextEdit="1"/>
              </p:cNvSpPr>
              <p:nvPr/>
            </p:nvSpPr>
            <p:spPr>
              <a:xfrm>
                <a:off x="4621817" y="5219730"/>
                <a:ext cx="4522183" cy="752475"/>
              </a:xfrm>
              <a:prstGeom prst="rect">
                <a:avLst/>
              </a:prstGeom>
              <a:blipFill rotWithShape="0">
                <a:blip r:embed="rId6"/>
                <a:stretch>
                  <a:fillRect l="-1078" b="-806"/>
                </a:stretch>
              </a:blipFill>
              <a:ln>
                <a:noFill/>
              </a:ln>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15" name="Suorakulmio 14"/>
              <p:cNvSpPr/>
              <p:nvPr/>
            </p:nvSpPr>
            <p:spPr>
              <a:xfrm>
                <a:off x="4605829" y="6033681"/>
                <a:ext cx="4538171" cy="752475"/>
              </a:xfrm>
              <a:prstGeom prst="rect">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tx1"/>
                    </a:solidFill>
                    <a:latin typeface="Cambria" panose="02040503050406030204" pitchFamily="18" charset="0"/>
                  </a:rPr>
                  <a:t>Tarkkaile potilaan tilaa ja odota apua.</a:t>
                </a:r>
              </a:p>
              <a:p>
                <a:pPr lvl="1">
                  <a:lnSpc>
                    <a:spcPct val="90000"/>
                  </a:lnSpc>
                  <a:defRPr/>
                </a:pPr>
                <a14:m>
                  <m:oMath xmlns:m="http://schemas.openxmlformats.org/officeDocument/2006/math">
                    <m:r>
                      <a:rPr lang="fi-FI" b="1" i="1">
                        <a:solidFill>
                          <a:schemeClr val="tx1"/>
                        </a:solidFill>
                        <a:latin typeface="Cambria Math" panose="02040503050406030204" pitchFamily="18" charset="0"/>
                      </a:rPr>
                      <m:t>→ </m:t>
                    </m:r>
                  </m:oMath>
                </a14:m>
                <a:r>
                  <a:rPr lang="fi-FI" dirty="0">
                    <a:solidFill>
                      <a:schemeClr val="tx1"/>
                    </a:solidFill>
                    <a:latin typeface="Cambria" panose="02040503050406030204" pitchFamily="18" charset="0"/>
                  </a:rPr>
                  <a:t>käännä tarvittaessa kylkiasentoon, tarvittaessa elvytys</a:t>
                </a:r>
              </a:p>
            </p:txBody>
          </p:sp>
        </mc:Choice>
        <mc:Fallback xmlns="">
          <p:sp>
            <p:nvSpPr>
              <p:cNvPr id="15" name="Suorakulmio 14"/>
              <p:cNvSpPr>
                <a:spLocks noRot="1" noChangeAspect="1" noMove="1" noResize="1" noEditPoints="1" noAdjustHandles="1" noChangeArrowheads="1" noChangeShapeType="1" noTextEdit="1"/>
              </p:cNvSpPr>
              <p:nvPr/>
            </p:nvSpPr>
            <p:spPr>
              <a:xfrm>
                <a:off x="4605829" y="6033681"/>
                <a:ext cx="4538171" cy="752475"/>
              </a:xfrm>
              <a:prstGeom prst="rect">
                <a:avLst/>
              </a:prstGeom>
              <a:blipFill rotWithShape="0">
                <a:blip r:embed="rId7"/>
                <a:stretch>
                  <a:fillRect l="-1210" t="-13821" b="-17886"/>
                </a:stretch>
              </a:blipFill>
              <a:ln>
                <a:noFill/>
              </a:ln>
            </p:spPr>
            <p:txBody>
              <a:bodyPr/>
              <a:lstStyle/>
              <a:p>
                <a:r>
                  <a:rPr lang="fi-FI">
                    <a:noFill/>
                  </a:rPr>
                  <a:t> </a:t>
                </a:r>
              </a:p>
            </p:txBody>
          </p:sp>
        </mc:Fallback>
      </mc:AlternateContent>
      <p:sp>
        <p:nvSpPr>
          <p:cNvPr id="5" name="Suorakulmio 4"/>
          <p:cNvSpPr/>
          <p:nvPr/>
        </p:nvSpPr>
        <p:spPr>
          <a:xfrm>
            <a:off x="4766083" y="1049187"/>
            <a:ext cx="3952300" cy="523220"/>
          </a:xfrm>
          <a:prstGeom prst="rect">
            <a:avLst/>
          </a:prstGeom>
        </p:spPr>
        <p:txBody>
          <a:bodyPr wrap="none">
            <a:spAutoFit/>
          </a:bodyPr>
          <a:lstStyle/>
          <a:p>
            <a:r>
              <a:rPr lang="fi-FI" altLang="fi-FI" sz="2800" b="1" dirty="0">
                <a:latin typeface="Cambria" panose="02040503050406030204" pitchFamily="18" charset="0"/>
              </a:rPr>
              <a:t>Sokin oireet ja ensiapu</a:t>
            </a:r>
            <a:endParaRPr lang="fi-FI" sz="2800" b="1" dirty="0"/>
          </a:p>
        </p:txBody>
      </p:sp>
      <p:pic>
        <p:nvPicPr>
          <p:cNvPr id="18" name="Picture 4"/>
          <p:cNvPicPr>
            <a:picLocks noChangeAspect="1" noChangeArrowheads="1"/>
          </p:cNvPicPr>
          <p:nvPr/>
        </p:nvPicPr>
        <p:blipFill>
          <a:blip r:embed="rId8">
            <a:clrChange>
              <a:clrFrom>
                <a:srgbClr val="EFF5E2"/>
              </a:clrFrom>
              <a:clrTo>
                <a:srgbClr val="EFF5E2">
                  <a:alpha val="0"/>
                </a:srgbClr>
              </a:clrTo>
            </a:clrChange>
            <a:extLst>
              <a:ext uri="{28A0092B-C50C-407E-A947-70E740481C1C}">
                <a14:useLocalDpi xmlns:a14="http://schemas.microsoft.com/office/drawing/2010/main" val="0"/>
              </a:ext>
            </a:extLst>
          </a:blip>
          <a:srcRect r="7379"/>
          <a:stretch>
            <a:fillRect/>
          </a:stretch>
        </p:blipFill>
        <p:spPr bwMode="auto">
          <a:xfrm>
            <a:off x="1826697" y="-128666"/>
            <a:ext cx="2732112" cy="191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081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130550" y="141288"/>
            <a:ext cx="5554663" cy="1143000"/>
          </a:xfrm>
        </p:spPr>
        <p:txBody>
          <a:bodyPr>
            <a:normAutofit fontScale="90000"/>
          </a:bodyPr>
          <a:lstStyle/>
          <a:p>
            <a:pPr eaLnBrk="1" hangingPunct="1"/>
            <a:r>
              <a:rPr lang="fi-FI" altLang="fi-FI" sz="4000" smtClean="0">
                <a:latin typeface="Cambria" panose="02040503050406030204" pitchFamily="18" charset="0"/>
              </a:rPr>
              <a:t>Vierasesine hengitysteissä</a:t>
            </a:r>
            <a:endParaRPr lang="en-US" altLang="fi-FI" sz="4000" smtClean="0">
              <a:latin typeface="Cambria" panose="02040503050406030204" pitchFamily="18" charset="0"/>
            </a:endParaRPr>
          </a:p>
        </p:txBody>
      </p:sp>
      <p:sp>
        <p:nvSpPr>
          <p:cNvPr id="49155" name="Rectangle 3"/>
          <p:cNvSpPr>
            <a:spLocks noGrp="1" noChangeArrowheads="1"/>
          </p:cNvSpPr>
          <p:nvPr>
            <p:ph idx="1"/>
          </p:nvPr>
        </p:nvSpPr>
        <p:spPr>
          <a:xfrm>
            <a:off x="3276600" y="1557338"/>
            <a:ext cx="5410200" cy="4525962"/>
          </a:xfrm>
        </p:spPr>
        <p:txBody>
          <a:bodyPr/>
          <a:lstStyle/>
          <a:p>
            <a:pPr eaLnBrk="1" hangingPunct="1">
              <a:lnSpc>
                <a:spcPct val="80000"/>
              </a:lnSpc>
            </a:pPr>
            <a:r>
              <a:rPr lang="fi-FI" altLang="fi-FI" sz="2400" smtClean="0">
                <a:latin typeface="Cambria" panose="02040503050406030204" pitchFamily="18" charset="0"/>
              </a:rPr>
              <a:t>Oireena tukehtumisen tunne, yskiminen</a:t>
            </a:r>
          </a:p>
          <a:p>
            <a:pPr eaLnBrk="1" hangingPunct="1">
              <a:lnSpc>
                <a:spcPct val="80000"/>
              </a:lnSpc>
            </a:pPr>
            <a:r>
              <a:rPr lang="fi-FI" altLang="fi-FI" sz="2400" smtClean="0">
                <a:latin typeface="Cambria" panose="02040503050406030204" pitchFamily="18" charset="0"/>
              </a:rPr>
              <a:t>Lyö lujasti avokämmenellä lapaluiden väliin, käske yskimään.</a:t>
            </a:r>
          </a:p>
          <a:p>
            <a:pPr eaLnBrk="1" hangingPunct="1">
              <a:lnSpc>
                <a:spcPct val="80000"/>
              </a:lnSpc>
            </a:pPr>
            <a:r>
              <a:rPr lang="fi-FI" altLang="fi-FI" sz="2400" smtClean="0">
                <a:latin typeface="Cambria" panose="02040503050406030204" pitchFamily="18" charset="0"/>
              </a:rPr>
              <a:t>Heimlichin ote: mene potilaan taakse, kädet kainaloiden alta palleaan toinen käsi nyrkissä toisella kiinni nyrkistä, nykäise itseesi päin, toista tarvittaessa, vain hätätilanteessa koska voi murtaa luita tai aiheuttaa rytmihäiriöitä sydämeen</a:t>
            </a:r>
          </a:p>
        </p:txBody>
      </p:sp>
      <p:sp>
        <p:nvSpPr>
          <p:cNvPr id="44036" name="Dian numeron paikkamerkki 3"/>
          <p:cNvSpPr>
            <a:spLocks noGrp="1"/>
          </p:cNvSpPr>
          <p:nvPr>
            <p:ph type="sldNum" sz="quarter" idx="12"/>
          </p:nvPr>
        </p:nvSpPr>
        <p:spPr bwMode="auto">
          <a:xfrm>
            <a:off x="179388" y="63087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85A8ACB8-9945-4ECD-BCDE-536FCA6A90C6}"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126</a:t>
            </a:fld>
            <a:endParaRPr lang="en-US" altLang="fi-FI" sz="1400" smtClean="0">
              <a:latin typeface="Arial" panose="020B0604020202020204" pitchFamily="34" charset="0"/>
              <a:cs typeface="Times New Roman" panose="02020603050405020304" pitchFamily="18" charset="0"/>
            </a:endParaRPr>
          </a:p>
        </p:txBody>
      </p:sp>
      <p:pic>
        <p:nvPicPr>
          <p:cNvPr id="5" name="Kuva 4" descr="heimlich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84313"/>
            <a:ext cx="187166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5" descr="heimlich2.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3789363"/>
            <a:ext cx="181927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36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childTnLst>
                                </p:cTn>
                              </p:par>
                            </p:childTnLst>
                          </p:cTn>
                        </p:par>
                        <p:par>
                          <p:cTn id="19" fill="hold" nodeType="afterGroup">
                            <p:stCondLst>
                              <p:cond delay="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476250"/>
            <a:ext cx="8229600" cy="777875"/>
          </a:xfrm>
        </p:spPr>
        <p:txBody>
          <a:bodyPr/>
          <a:lstStyle/>
          <a:p>
            <a:pPr eaLnBrk="1" hangingPunct="1"/>
            <a:r>
              <a:rPr lang="fi-FI" altLang="fi-FI" sz="3200" b="1" dirty="0" smtClean="0"/>
              <a:t>Insidenssi eli ilmaantuvuus</a:t>
            </a:r>
          </a:p>
        </p:txBody>
      </p:sp>
      <p:sp>
        <p:nvSpPr>
          <p:cNvPr id="10243" name="Rectangle 3"/>
          <p:cNvSpPr>
            <a:spLocks noGrp="1" noChangeArrowheads="1"/>
          </p:cNvSpPr>
          <p:nvPr>
            <p:ph type="body" idx="1"/>
          </p:nvPr>
        </p:nvSpPr>
        <p:spPr>
          <a:xfrm>
            <a:off x="468313" y="1484313"/>
            <a:ext cx="8291512" cy="5145087"/>
          </a:xfrm>
        </p:spPr>
        <p:txBody>
          <a:bodyPr/>
          <a:lstStyle/>
          <a:p>
            <a:pPr eaLnBrk="1" hangingPunct="1">
              <a:lnSpc>
                <a:spcPct val="80000"/>
              </a:lnSpc>
              <a:buFont typeface="Wingdings" pitchFamily="2" charset="2"/>
              <a:buNone/>
            </a:pPr>
            <a:r>
              <a:rPr lang="fi-FI" altLang="fi-FI" sz="2000" dirty="0" smtClean="0"/>
              <a:t>Kertoo: </a:t>
            </a:r>
          </a:p>
          <a:p>
            <a:pPr eaLnBrk="1" hangingPunct="1">
              <a:lnSpc>
                <a:spcPct val="80000"/>
              </a:lnSpc>
            </a:pPr>
            <a:r>
              <a:rPr lang="fi-FI" altLang="fi-FI" sz="2000" dirty="0" smtClean="0"/>
              <a:t>uusien sairaustapausten määrän ilmaantumisen tietyn ajanjakson kuluessa tutkitussa väestössä</a:t>
            </a:r>
          </a:p>
          <a:p>
            <a:pPr eaLnBrk="1" hangingPunct="1">
              <a:lnSpc>
                <a:spcPct val="80000"/>
              </a:lnSpc>
            </a:pPr>
            <a:endParaRPr lang="fi-FI" altLang="fi-FI" sz="2000" dirty="0" smtClean="0"/>
          </a:p>
          <a:p>
            <a:pPr eaLnBrk="1" hangingPunct="1">
              <a:lnSpc>
                <a:spcPct val="80000"/>
              </a:lnSpc>
            </a:pPr>
            <a:r>
              <a:rPr lang="fi-FI" altLang="fi-FI" sz="2000" dirty="0" smtClean="0"/>
              <a:t>usein käytetty ilmaantumisen ajanjakso on yksi vuosi</a:t>
            </a:r>
          </a:p>
          <a:p>
            <a:pPr eaLnBrk="1" hangingPunct="1">
              <a:lnSpc>
                <a:spcPct val="80000"/>
              </a:lnSpc>
            </a:pPr>
            <a:endParaRPr lang="fi-FI" altLang="fi-FI" sz="2000" dirty="0" smtClean="0"/>
          </a:p>
          <a:p>
            <a:pPr eaLnBrk="1" hangingPunct="1">
              <a:lnSpc>
                <a:spcPct val="80000"/>
              </a:lnSpc>
            </a:pPr>
            <a:r>
              <a:rPr lang="fi-FI" altLang="fi-FI" sz="2000" dirty="0" smtClean="0"/>
              <a:t>luku voidaan suhteuttaa esimerkiksi 10000 tai 100000 ihmiseen tai ilmaista se prosenttilukuna</a:t>
            </a:r>
          </a:p>
          <a:p>
            <a:pPr eaLnBrk="1" hangingPunct="1">
              <a:lnSpc>
                <a:spcPct val="80000"/>
              </a:lnSpc>
            </a:pPr>
            <a:endParaRPr lang="fi-FI" altLang="fi-FI" sz="2000" dirty="0" smtClean="0"/>
          </a:p>
          <a:p>
            <a:pPr eaLnBrk="1" hangingPunct="1">
              <a:lnSpc>
                <a:spcPct val="80000"/>
              </a:lnSpc>
            </a:pPr>
            <a:r>
              <a:rPr lang="fi-FI" altLang="fi-FI" sz="2000" dirty="0" smtClean="0"/>
              <a:t>suhdeluku mahdollistaa insidenssilukujen vertailun eri väestöryhmissä ja eri aikoina samaan tapaan kuin prevalenssilukujenkin</a:t>
            </a:r>
          </a:p>
          <a:p>
            <a:pPr eaLnBrk="1" hangingPunct="1">
              <a:lnSpc>
                <a:spcPct val="80000"/>
              </a:lnSpc>
            </a:pPr>
            <a:endParaRPr lang="fi-FI" altLang="fi-FI" sz="2000" dirty="0" smtClean="0"/>
          </a:p>
          <a:p>
            <a:pPr eaLnBrk="1" hangingPunct="1">
              <a:lnSpc>
                <a:spcPct val="80000"/>
              </a:lnSpc>
            </a:pPr>
            <a:endParaRPr lang="fi-FI" altLang="fi-FI" sz="2000" dirty="0" smtClean="0"/>
          </a:p>
          <a:p>
            <a:pPr eaLnBrk="1" hangingPunct="1">
              <a:lnSpc>
                <a:spcPct val="80000"/>
              </a:lnSpc>
            </a:pPr>
            <a:r>
              <a:rPr lang="fi-FI" altLang="fi-FI" sz="2000" i="1" dirty="0" smtClean="0"/>
              <a:t>uusien tapausten määrä / väestön määrä / vuosi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p:txBody>
          <a:bodyPr>
            <a:normAutofit fontScale="90000"/>
          </a:bodyPr>
          <a:lstStyle/>
          <a:p>
            <a:r>
              <a:rPr lang="fi-FI" altLang="fi-FI" sz="2800" dirty="0" smtClean="0"/>
              <a:t>Ilmaantuvuus / esim.</a:t>
            </a:r>
            <a:br>
              <a:rPr lang="fi-FI" altLang="fi-FI" sz="2800" dirty="0" smtClean="0"/>
            </a:br>
            <a:r>
              <a:rPr lang="fi-FI" altLang="fi-FI" sz="2400" i="1" dirty="0" smtClean="0"/>
              <a:t>uusien tapausten määrä / väestön määrä / vuosi</a:t>
            </a:r>
            <a:br>
              <a:rPr lang="fi-FI" altLang="fi-FI" sz="2400" i="1" dirty="0" smtClean="0"/>
            </a:br>
            <a:endParaRPr lang="fi-FI" altLang="fi-FI" sz="2400" dirty="0" smtClean="0"/>
          </a:p>
        </p:txBody>
      </p:sp>
      <p:sp>
        <p:nvSpPr>
          <p:cNvPr id="11267" name="Sisällön paikkamerkki 2"/>
          <p:cNvSpPr>
            <a:spLocks noGrp="1"/>
          </p:cNvSpPr>
          <p:nvPr>
            <p:ph idx="1"/>
          </p:nvPr>
        </p:nvSpPr>
        <p:spPr/>
        <p:txBody>
          <a:bodyPr/>
          <a:lstStyle/>
          <a:p>
            <a:r>
              <a:rPr lang="fi-FI" altLang="fi-FI" sz="2000" dirty="0" smtClean="0"/>
              <a:t>Uusia Hiv tapauksia Suomessa </a:t>
            </a:r>
          </a:p>
          <a:p>
            <a:r>
              <a:rPr lang="fi-FI" altLang="fi-FI" sz="2000" dirty="0" smtClean="0"/>
              <a:t>vuonna 1995 ilmaantui 1,41 satatuhatta asukasta kohti</a:t>
            </a:r>
          </a:p>
          <a:p>
            <a:r>
              <a:rPr lang="fi-FI" altLang="fi-FI" sz="2000" dirty="0" smtClean="0"/>
              <a:t>vuonna 2000luku oli  2,8 …</a:t>
            </a:r>
          </a:p>
          <a:p>
            <a:endParaRPr lang="fi-FI" altLang="fi-FI" sz="2000" dirty="0" smtClean="0"/>
          </a:p>
          <a:p>
            <a:endParaRPr lang="fi-FI" altLang="fi-FI" sz="2000" dirty="0" smtClean="0"/>
          </a:p>
        </p:txBody>
      </p:sp>
      <p:graphicFrame>
        <p:nvGraphicFramePr>
          <p:cNvPr id="4" name="Taulukko 3"/>
          <p:cNvGraphicFramePr>
            <a:graphicFrameLocks noGrp="1"/>
          </p:cNvGraphicFramePr>
          <p:nvPr/>
        </p:nvGraphicFramePr>
        <p:xfrm>
          <a:off x="1116013" y="3068638"/>
          <a:ext cx="6624637" cy="2717801"/>
        </p:xfrm>
        <a:graphic>
          <a:graphicData uri="http://schemas.openxmlformats.org/drawingml/2006/table">
            <a:tbl>
              <a:tblPr firstRow="1" bandRow="1">
                <a:tableStyleId>{5C22544A-7EE6-4342-B048-85BDC9FD1C3A}</a:tableStyleId>
              </a:tblPr>
              <a:tblGrid>
                <a:gridCol w="2156860"/>
                <a:gridCol w="1463582"/>
                <a:gridCol w="1381011"/>
                <a:gridCol w="1623184"/>
              </a:tblGrid>
              <a:tr h="931200">
                <a:tc>
                  <a:txBody>
                    <a:bodyPr/>
                    <a:lstStyle/>
                    <a:p>
                      <a:r>
                        <a:rPr lang="fi-FI" sz="1800" dirty="0" smtClean="0"/>
                        <a:t>Uusia </a:t>
                      </a:r>
                    </a:p>
                    <a:p>
                      <a:r>
                        <a:rPr lang="fi-FI" sz="1800" dirty="0" smtClean="0"/>
                        <a:t>HIV-tapauksia</a:t>
                      </a:r>
                    </a:p>
                    <a:p>
                      <a:pPr marL="0" marR="0" indent="0" algn="l" defTabSz="914400" rtl="0" eaLnBrk="1" fontAlgn="auto" latinLnBrk="0" hangingPunct="1">
                        <a:lnSpc>
                          <a:spcPct val="100000"/>
                        </a:lnSpc>
                        <a:spcBef>
                          <a:spcPts val="0"/>
                        </a:spcBef>
                        <a:spcAft>
                          <a:spcPts val="0"/>
                        </a:spcAft>
                        <a:buClrTx/>
                        <a:buSzTx/>
                        <a:buFontTx/>
                        <a:buNone/>
                        <a:tabLst/>
                        <a:defRPr/>
                      </a:pPr>
                      <a:r>
                        <a:rPr lang="fi-FI" sz="1800" b="0" dirty="0" smtClean="0"/>
                        <a:t>(100 000 as kohti)</a:t>
                      </a:r>
                      <a:endParaRPr lang="fi-FI" sz="1800" b="0" dirty="0"/>
                    </a:p>
                  </a:txBody>
                  <a:tcPr marL="91439" marR="91439" marT="45736" marB="45736"/>
                </a:tc>
                <a:tc>
                  <a:txBody>
                    <a:bodyPr/>
                    <a:lstStyle/>
                    <a:p>
                      <a:r>
                        <a:rPr lang="fi-FI" sz="2000" dirty="0" smtClean="0"/>
                        <a:t>v.1995</a:t>
                      </a:r>
                    </a:p>
                  </a:txBody>
                  <a:tcPr marL="91439" marR="91439" marT="45736" marB="45736"/>
                </a:tc>
                <a:tc>
                  <a:txBody>
                    <a:bodyPr/>
                    <a:lstStyle/>
                    <a:p>
                      <a:r>
                        <a:rPr lang="fi-FI" sz="2000" dirty="0" smtClean="0"/>
                        <a:t>v.2000</a:t>
                      </a:r>
                      <a:endParaRPr lang="fi-FI" sz="2000" dirty="0"/>
                    </a:p>
                  </a:txBody>
                  <a:tcPr marL="91439" marR="91439" marT="45736" marB="45736"/>
                </a:tc>
                <a:tc>
                  <a:txBody>
                    <a:bodyPr/>
                    <a:lstStyle/>
                    <a:p>
                      <a:r>
                        <a:rPr lang="fi-FI" sz="2000" dirty="0" smtClean="0"/>
                        <a:t>v.2005</a:t>
                      </a:r>
                      <a:endParaRPr lang="fi-FI" sz="2000" dirty="0"/>
                    </a:p>
                  </a:txBody>
                  <a:tcPr marL="91439" marR="91439" marT="45736" marB="45736"/>
                </a:tc>
              </a:tr>
              <a:tr h="505983">
                <a:tc>
                  <a:txBody>
                    <a:bodyPr/>
                    <a:lstStyle/>
                    <a:p>
                      <a:r>
                        <a:rPr lang="fi-FI" sz="1800" dirty="0" smtClean="0"/>
                        <a:t>Suomi</a:t>
                      </a:r>
                      <a:endParaRPr lang="fi-FI" sz="1800" dirty="0"/>
                    </a:p>
                  </a:txBody>
                  <a:tcPr marL="91439" marR="91439" marT="45736" marB="45736"/>
                </a:tc>
                <a:tc>
                  <a:txBody>
                    <a:bodyPr/>
                    <a:lstStyle/>
                    <a:p>
                      <a:r>
                        <a:rPr lang="fi-FI" sz="1800" dirty="0" smtClean="0"/>
                        <a:t>1,41</a:t>
                      </a:r>
                      <a:endParaRPr lang="fi-FI" sz="1800" dirty="0"/>
                    </a:p>
                  </a:txBody>
                  <a:tcPr marL="91439" marR="91439" marT="45736" marB="45736"/>
                </a:tc>
                <a:tc>
                  <a:txBody>
                    <a:bodyPr/>
                    <a:lstStyle/>
                    <a:p>
                      <a:r>
                        <a:rPr lang="fi-FI" sz="1800" dirty="0" smtClean="0"/>
                        <a:t>2,8</a:t>
                      </a:r>
                      <a:endParaRPr lang="fi-FI" sz="1800" dirty="0"/>
                    </a:p>
                  </a:txBody>
                  <a:tcPr marL="91439" marR="91439" marT="45736" marB="45736"/>
                </a:tc>
                <a:tc>
                  <a:txBody>
                    <a:bodyPr/>
                    <a:lstStyle/>
                    <a:p>
                      <a:r>
                        <a:rPr lang="fi-FI" sz="1800" dirty="0" smtClean="0"/>
                        <a:t>2,63</a:t>
                      </a:r>
                      <a:endParaRPr lang="fi-FI" sz="1800" dirty="0"/>
                    </a:p>
                  </a:txBody>
                  <a:tcPr marL="91439" marR="91439" marT="45736" marB="45736"/>
                </a:tc>
              </a:tr>
              <a:tr h="640309">
                <a:tc>
                  <a:txBody>
                    <a:bodyPr/>
                    <a:lstStyle/>
                    <a:p>
                      <a:r>
                        <a:rPr lang="fi-FI" sz="1800" dirty="0" smtClean="0"/>
                        <a:t>Ruotsi</a:t>
                      </a:r>
                      <a:endParaRPr lang="fi-FI" sz="1800" dirty="0"/>
                    </a:p>
                  </a:txBody>
                  <a:tcPr marL="91439" marR="91439" marT="45736" marB="45736"/>
                </a:tc>
                <a:tc>
                  <a:txBody>
                    <a:bodyPr/>
                    <a:lstStyle/>
                    <a:p>
                      <a:r>
                        <a:rPr lang="fi-FI" sz="1800" dirty="0" smtClean="0"/>
                        <a:t>2,81</a:t>
                      </a:r>
                      <a:endParaRPr lang="fi-FI" sz="1800" dirty="0"/>
                    </a:p>
                  </a:txBody>
                  <a:tcPr marL="91439" marR="91439"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smtClean="0"/>
                        <a:t>2,73</a:t>
                      </a:r>
                    </a:p>
                    <a:p>
                      <a:endParaRPr lang="fi-FI" sz="1800" dirty="0"/>
                    </a:p>
                  </a:txBody>
                  <a:tcPr marL="91439" marR="91439"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800" dirty="0" smtClean="0"/>
                        <a:t>4,33</a:t>
                      </a:r>
                    </a:p>
                    <a:p>
                      <a:endParaRPr lang="fi-FI" sz="1800" dirty="0"/>
                    </a:p>
                  </a:txBody>
                  <a:tcPr marL="91439" marR="91439" marT="45736" marB="45736"/>
                </a:tc>
              </a:tr>
              <a:tr h="640309">
                <a:tc>
                  <a:txBody>
                    <a:bodyPr/>
                    <a:lstStyle/>
                    <a:p>
                      <a:r>
                        <a:rPr lang="fi-FI" sz="1800" dirty="0" smtClean="0"/>
                        <a:t>Euroopan </a:t>
                      </a:r>
                    </a:p>
                    <a:p>
                      <a:r>
                        <a:rPr lang="fi-FI" sz="1800" dirty="0" smtClean="0"/>
                        <a:t>keskiarvo</a:t>
                      </a:r>
                      <a:endParaRPr lang="fi-FI" sz="1800" dirty="0"/>
                    </a:p>
                  </a:txBody>
                  <a:tcPr marL="91439" marR="91439" marT="45736" marB="45736"/>
                </a:tc>
                <a:tc>
                  <a:txBody>
                    <a:bodyPr/>
                    <a:lstStyle/>
                    <a:p>
                      <a:r>
                        <a:rPr lang="fi-FI" sz="1800" dirty="0" smtClean="0"/>
                        <a:t>3,82</a:t>
                      </a:r>
                      <a:endParaRPr lang="fi-FI" sz="1800" dirty="0"/>
                    </a:p>
                  </a:txBody>
                  <a:tcPr marL="91439" marR="91439" marT="45736" marB="45736"/>
                </a:tc>
                <a:tc>
                  <a:txBody>
                    <a:bodyPr/>
                    <a:lstStyle/>
                    <a:p>
                      <a:r>
                        <a:rPr lang="fi-FI" sz="1800" dirty="0" smtClean="0"/>
                        <a:t>3,5</a:t>
                      </a:r>
                      <a:endParaRPr lang="fi-FI" sz="1800" dirty="0"/>
                    </a:p>
                  </a:txBody>
                  <a:tcPr marL="91439" marR="91439" marT="45736" marB="45736"/>
                </a:tc>
                <a:tc>
                  <a:txBody>
                    <a:bodyPr/>
                    <a:lstStyle/>
                    <a:p>
                      <a:r>
                        <a:rPr lang="fi-FI" sz="1800" dirty="0" smtClean="0"/>
                        <a:t>6,75</a:t>
                      </a:r>
                      <a:endParaRPr lang="fi-FI" sz="1800" dirty="0"/>
                    </a:p>
                  </a:txBody>
                  <a:tcPr marL="91439" marR="91439" marT="45736" marB="45736"/>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341438"/>
          </a:xfrm>
        </p:spPr>
        <p:txBody>
          <a:bodyPr/>
          <a:lstStyle/>
          <a:p>
            <a:pPr algn="l"/>
            <a:r>
              <a:rPr lang="sk-SK" sz="1600" dirty="0"/>
              <a:t>Alla olevasta kuviosta ilmenee Suomen v</a:t>
            </a:r>
            <a:r>
              <a:rPr lang="fi-FI" sz="1600" dirty="0"/>
              <a:t>ä</a:t>
            </a:r>
            <a:r>
              <a:rPr lang="sk-SK" sz="1600" dirty="0"/>
              <a:t>est</a:t>
            </a:r>
            <a:r>
              <a:rPr lang="fi-FI" sz="1600" dirty="0"/>
              <a:t>ö</a:t>
            </a:r>
            <a:r>
              <a:rPr lang="sk-SK" sz="1600" dirty="0"/>
              <a:t>n ik</a:t>
            </a:r>
            <a:r>
              <a:rPr lang="fi-FI" sz="1600" dirty="0"/>
              <a:t>ä</a:t>
            </a:r>
            <a:r>
              <a:rPr lang="sk-SK" sz="1600" dirty="0"/>
              <a:t>rakenne</a:t>
            </a:r>
            <a:r>
              <a:rPr lang="fi-FI" sz="1600" dirty="0"/>
              <a:t> vuonna 2004 ja arvioitu ikärakenne vuonna 2040.</a:t>
            </a:r>
            <a:br>
              <a:rPr lang="fi-FI" sz="1600" dirty="0"/>
            </a:br>
            <a:r>
              <a:rPr lang="fi-FI" sz="1600" dirty="0"/>
              <a:t>a) Mitä kuvio kertoo väestön ikärakenteen muutoksista?</a:t>
            </a:r>
            <a:br>
              <a:rPr lang="fi-FI" sz="1600" dirty="0"/>
            </a:br>
            <a:r>
              <a:rPr lang="fi-FI" sz="1600" dirty="0"/>
              <a:t>b) Miten ikärakenteen muutos tulee näkymään väestön terveydentilassa?</a:t>
            </a:r>
            <a:br>
              <a:rPr lang="fi-FI" sz="1600" dirty="0"/>
            </a:br>
            <a:r>
              <a:rPr lang="fi-FI" sz="1600" dirty="0"/>
              <a:t>c) Pohdi ikärakenteen muutoksen vaikutuksia sosiaali- ja terveydenhuollon toimintaan.</a:t>
            </a:r>
          </a:p>
        </p:txBody>
      </p:sp>
      <p:pic>
        <p:nvPicPr>
          <p:cNvPr id="2053" name="Picture 5"/>
          <p:cNvPicPr>
            <a:picLocks noGrp="1" noChangeAspect="1" noChangeArrowheads="1"/>
          </p:cNvPicPr>
          <p:nvPr>
            <p:ph type="subTitle" idx="1"/>
          </p:nvPr>
        </p:nvPicPr>
        <p:blipFill>
          <a:blip r:embed="rId2" cstate="print"/>
          <a:srcRect/>
          <a:stretch>
            <a:fillRect/>
          </a:stretch>
        </p:blipFill>
        <p:spPr>
          <a:xfrm>
            <a:off x="323850" y="1557338"/>
            <a:ext cx="8569325" cy="5865812"/>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2238"/>
            <a:ext cx="7543800" cy="881062"/>
          </a:xfrm>
        </p:spPr>
        <p:txBody>
          <a:bodyPr/>
          <a:lstStyle/>
          <a:p>
            <a:pPr algn="ctr">
              <a:lnSpc>
                <a:spcPct val="60000"/>
              </a:lnSpc>
            </a:pPr>
            <a:r>
              <a:rPr lang="fi-FI" sz="2400" b="0" dirty="0"/>
              <a:t>a) Mitä kuvio kertoo väestön ikärakenteen muutoksesta?</a:t>
            </a:r>
            <a:r>
              <a:rPr lang="fi-FI" dirty="0"/>
              <a:t> </a:t>
            </a:r>
          </a:p>
        </p:txBody>
      </p:sp>
      <p:sp>
        <p:nvSpPr>
          <p:cNvPr id="3075" name="Rectangle 3"/>
          <p:cNvSpPr>
            <a:spLocks noGrp="1" noChangeArrowheads="1"/>
          </p:cNvSpPr>
          <p:nvPr>
            <p:ph type="body" idx="1"/>
          </p:nvPr>
        </p:nvSpPr>
        <p:spPr>
          <a:xfrm>
            <a:off x="323850" y="1341438"/>
            <a:ext cx="8374063" cy="4813300"/>
          </a:xfrm>
        </p:spPr>
        <p:txBody>
          <a:bodyPr/>
          <a:lstStyle/>
          <a:p>
            <a:pPr>
              <a:lnSpc>
                <a:spcPct val="80000"/>
              </a:lnSpc>
            </a:pPr>
            <a:r>
              <a:rPr lang="fi-FI" sz="2000" dirty="0"/>
              <a:t>Kuviona on väestöpyramidi, jossa näkyy miesten ja naisten lukumäärä eri ikäluokissa. </a:t>
            </a:r>
          </a:p>
          <a:p>
            <a:pPr>
              <a:lnSpc>
                <a:spcPct val="80000"/>
              </a:lnSpc>
            </a:pPr>
            <a:endParaRPr lang="fi-FI" sz="2000" dirty="0"/>
          </a:p>
          <a:p>
            <a:pPr>
              <a:lnSpc>
                <a:spcPct val="80000"/>
              </a:lnSpc>
              <a:buFont typeface="Wingdings" pitchFamily="2" charset="2"/>
              <a:buNone/>
            </a:pPr>
            <a:r>
              <a:rPr lang="fi-FI" sz="2000" dirty="0"/>
              <a:t>Väestön ikärakenteen merkittävä muutos on: </a:t>
            </a:r>
          </a:p>
          <a:p>
            <a:pPr>
              <a:lnSpc>
                <a:spcPct val="80000"/>
              </a:lnSpc>
            </a:pPr>
            <a:r>
              <a:rPr lang="fi-FI" sz="2000" dirty="0"/>
              <a:t>ikääntyminen (vanheneminen) eli yli 65- vuotiaiden osuuden kasvu koko väestöstä; </a:t>
            </a:r>
          </a:p>
          <a:p>
            <a:pPr>
              <a:lnSpc>
                <a:spcPct val="80000"/>
              </a:lnSpc>
            </a:pPr>
            <a:r>
              <a:rPr lang="fi-FI" sz="2000" dirty="0"/>
              <a:t>alentuva syntyvyys ja lasten ja nuorten ikäluokkien pieneneminen;</a:t>
            </a:r>
          </a:p>
          <a:p>
            <a:pPr>
              <a:lnSpc>
                <a:spcPct val="80000"/>
              </a:lnSpc>
            </a:pPr>
            <a:r>
              <a:rPr lang="fi-FI" sz="2000" dirty="0"/>
              <a:t>eliniän piteneminen näkyy vanhimpien ikäluokkien kasvuna;</a:t>
            </a:r>
          </a:p>
          <a:p>
            <a:pPr>
              <a:lnSpc>
                <a:spcPct val="80000"/>
              </a:lnSpc>
            </a:pPr>
            <a:r>
              <a:rPr lang="fi-FI" sz="2000" dirty="0"/>
              <a:t>naisia on vanhimmissa ikäluokissa enemmän.</a:t>
            </a:r>
          </a:p>
          <a:p>
            <a:pPr>
              <a:lnSpc>
                <a:spcPct val="80000"/>
              </a:lnSpc>
              <a:buFont typeface="Wingdings" pitchFamily="2" charset="2"/>
              <a:buNone/>
            </a:pPr>
            <a:endParaRPr lang="fi-FI" sz="2000" dirty="0"/>
          </a:p>
          <a:p>
            <a:pPr>
              <a:lnSpc>
                <a:spcPct val="80000"/>
              </a:lnSpc>
            </a:pPr>
            <a:r>
              <a:rPr lang="fi-FI" sz="2000" dirty="0"/>
              <a:t>Näkemykset väestön ikärakenteesta perustuvat ennusteisiin, joiden taustaoletuksena on, että väestön rakenteeseen ei vaikuta katastrofeja, voimakasta muuttoliikettä tms.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8388350" cy="549275"/>
          </a:xfrm>
        </p:spPr>
        <p:txBody>
          <a:bodyPr/>
          <a:lstStyle/>
          <a:p>
            <a:pPr>
              <a:lnSpc>
                <a:spcPct val="65000"/>
              </a:lnSpc>
            </a:pPr>
            <a:r>
              <a:rPr lang="fi-FI" altLang="zh-CN" sz="1800" dirty="0">
                <a:ea typeface="宋体" charset="-122"/>
              </a:rPr>
              <a:t>b) Miten ikärakenteen muutos tulee näkymään väestön terveydentilassa?</a:t>
            </a:r>
            <a:r>
              <a:rPr lang="fi-FI" altLang="zh-CN" dirty="0">
                <a:ea typeface="宋体" charset="-122"/>
              </a:rPr>
              <a:t> </a:t>
            </a:r>
            <a:endParaRPr lang="fi-FI" dirty="0"/>
          </a:p>
        </p:txBody>
      </p:sp>
      <p:sp>
        <p:nvSpPr>
          <p:cNvPr id="14339" name="Rectangle 3"/>
          <p:cNvSpPr>
            <a:spLocks noGrp="1" noChangeArrowheads="1"/>
          </p:cNvSpPr>
          <p:nvPr>
            <p:ph type="body" idx="1"/>
          </p:nvPr>
        </p:nvSpPr>
        <p:spPr>
          <a:xfrm>
            <a:off x="0" y="620712"/>
            <a:ext cx="9144000" cy="6237287"/>
          </a:xfrm>
        </p:spPr>
        <p:txBody>
          <a:bodyPr>
            <a:normAutofit/>
          </a:bodyPr>
          <a:lstStyle/>
          <a:p>
            <a:pPr>
              <a:lnSpc>
                <a:spcPct val="80000"/>
              </a:lnSpc>
            </a:pPr>
            <a:r>
              <a:rPr lang="fi-FI" sz="1600" dirty="0"/>
              <a:t>Ikärakenteen muuttuessa ikääntymiseen liittyvät terveysongelmat ja </a:t>
            </a:r>
            <a:r>
              <a:rPr lang="fi-FI" sz="1600" dirty="0" smtClean="0"/>
              <a:t>lisääntyvä </a:t>
            </a:r>
            <a:r>
              <a:rPr lang="fi-FI" sz="1600" dirty="0"/>
              <a:t>sairastavuus yleistyvät sekä heikentävät sekä fyysistä, psyykkistä että sosiaalista työ- ja toimintakykyä.</a:t>
            </a:r>
            <a:endParaRPr lang="fi-FI" altLang="zh-CN" sz="1600" dirty="0">
              <a:ea typeface="宋体" charset="-122"/>
            </a:endParaRPr>
          </a:p>
          <a:p>
            <a:pPr>
              <a:lnSpc>
                <a:spcPct val="80000"/>
              </a:lnSpc>
              <a:buFont typeface="Wingdings" pitchFamily="2" charset="2"/>
              <a:buNone/>
            </a:pPr>
            <a:r>
              <a:rPr lang="fi-FI" altLang="zh-CN" sz="1600" dirty="0">
                <a:ea typeface="宋体" charset="-122"/>
              </a:rPr>
              <a:t>80 % yli 80-vuotiaista ilmoittaa sairastavansa jotain </a:t>
            </a:r>
            <a:r>
              <a:rPr lang="fi-FI" altLang="zh-CN" sz="1600" b="1" dirty="0">
                <a:ea typeface="宋体" charset="-122"/>
              </a:rPr>
              <a:t>pitkäaikaissairautta:</a:t>
            </a:r>
          </a:p>
          <a:p>
            <a:pPr>
              <a:lnSpc>
                <a:spcPct val="80000"/>
              </a:lnSpc>
            </a:pPr>
            <a:r>
              <a:rPr lang="fi-FI" altLang="zh-CN" sz="1600" b="1" dirty="0">
                <a:ea typeface="宋体" charset="-122"/>
              </a:rPr>
              <a:t>Sydän- ja verisuonisairauksia</a:t>
            </a:r>
            <a:r>
              <a:rPr lang="fi-FI" altLang="zh-CN" sz="1600" dirty="0">
                <a:ea typeface="宋体" charset="-122"/>
              </a:rPr>
              <a:t> (verenpaine, ateroskleroosi, infarktin jälkitila jne. ) </a:t>
            </a:r>
          </a:p>
          <a:p>
            <a:pPr>
              <a:lnSpc>
                <a:spcPct val="80000"/>
              </a:lnSpc>
            </a:pPr>
            <a:r>
              <a:rPr lang="fi-FI" altLang="zh-CN" sz="1600" b="1" dirty="0">
                <a:ea typeface="宋体" charset="-122"/>
              </a:rPr>
              <a:t>Tuki- ja liikuntaelinsairaus.</a:t>
            </a:r>
            <a:r>
              <a:rPr lang="fi-FI" altLang="zh-CN" sz="1600" dirty="0">
                <a:ea typeface="宋体" charset="-122"/>
              </a:rPr>
              <a:t> </a:t>
            </a:r>
            <a:r>
              <a:rPr lang="fi-FI" sz="1600" dirty="0"/>
              <a:t>(</a:t>
            </a:r>
            <a:r>
              <a:rPr lang="fi-FI" sz="1600" b="1" dirty="0"/>
              <a:t>Osteoporoosi</a:t>
            </a:r>
            <a:r>
              <a:rPr lang="fi-FI" sz="1600" dirty="0"/>
              <a:t>, tasapainovaikeudet, hidas kävely, luunmurtumia)</a:t>
            </a:r>
            <a:endParaRPr lang="fi-FI" altLang="zh-CN" sz="1600" dirty="0">
              <a:ea typeface="宋体" charset="-122"/>
            </a:endParaRPr>
          </a:p>
          <a:p>
            <a:pPr>
              <a:lnSpc>
                <a:spcPct val="80000"/>
              </a:lnSpc>
            </a:pPr>
            <a:r>
              <a:rPr lang="fi-FI" altLang="zh-CN" sz="1600" b="1" dirty="0">
                <a:ea typeface="宋体" charset="-122"/>
              </a:rPr>
              <a:t>Dementiat </a:t>
            </a:r>
            <a:r>
              <a:rPr lang="fi-FI" altLang="zh-CN" sz="1600" dirty="0">
                <a:ea typeface="宋体" charset="-122"/>
              </a:rPr>
              <a:t>ja </a:t>
            </a:r>
            <a:r>
              <a:rPr lang="fi-FI" altLang="zh-CN" sz="1600" b="1" dirty="0">
                <a:ea typeface="宋体" charset="-122"/>
              </a:rPr>
              <a:t>pahanlaatuiset kasvaimet</a:t>
            </a:r>
            <a:r>
              <a:rPr lang="fi-FI" altLang="zh-CN" sz="1600" dirty="0">
                <a:ea typeface="宋体" charset="-122"/>
              </a:rPr>
              <a:t> (miehillä etenkin eturauhassyöpä). </a:t>
            </a:r>
          </a:p>
          <a:p>
            <a:pPr>
              <a:lnSpc>
                <a:spcPct val="80000"/>
              </a:lnSpc>
            </a:pPr>
            <a:r>
              <a:rPr lang="fi-FI" altLang="zh-CN" sz="1600" b="1" dirty="0">
                <a:ea typeface="宋体" charset="-122"/>
              </a:rPr>
              <a:t>Aivoverenkierronhäiriöitä</a:t>
            </a:r>
            <a:r>
              <a:rPr lang="fi-FI" altLang="zh-CN" sz="1600" dirty="0">
                <a:ea typeface="宋体" charset="-122"/>
              </a:rPr>
              <a:t> tai aivohalvauksen jälkitila (joka kuudennella). </a:t>
            </a:r>
          </a:p>
          <a:p>
            <a:pPr>
              <a:lnSpc>
                <a:spcPct val="80000"/>
              </a:lnSpc>
            </a:pPr>
            <a:r>
              <a:rPr lang="fi-FI" altLang="zh-CN" sz="1600" b="1" dirty="0">
                <a:ea typeface="宋体" charset="-122"/>
              </a:rPr>
              <a:t>Diabetes</a:t>
            </a:r>
            <a:r>
              <a:rPr lang="fi-FI" altLang="zh-CN" sz="1600" dirty="0">
                <a:ea typeface="宋体" charset="-122"/>
              </a:rPr>
              <a:t> ( yli 65-v  määrä kasvaa mm. ylipainon takia). </a:t>
            </a:r>
          </a:p>
          <a:p>
            <a:pPr>
              <a:lnSpc>
                <a:spcPct val="80000"/>
              </a:lnSpc>
            </a:pPr>
            <a:r>
              <a:rPr lang="fi-FI" sz="1600" dirty="0"/>
              <a:t>Päivittäistä elämää häiritseviä oireita on noin puolella yli 80 -vuotiaista. </a:t>
            </a:r>
          </a:p>
          <a:p>
            <a:pPr>
              <a:lnSpc>
                <a:spcPct val="80000"/>
              </a:lnSpc>
            </a:pPr>
            <a:r>
              <a:rPr lang="fi-FI" sz="1600" b="1" dirty="0"/>
              <a:t>Masentuneisuus </a:t>
            </a:r>
            <a:r>
              <a:rPr lang="fi-FI" sz="1600" dirty="0"/>
              <a:t> 75–84-vuotiaista noin joka neljäs ja sitä vanhemmista henkilöistä noin 40 %.</a:t>
            </a:r>
          </a:p>
          <a:p>
            <a:pPr>
              <a:lnSpc>
                <a:spcPct val="80000"/>
              </a:lnSpc>
            </a:pPr>
            <a:r>
              <a:rPr lang="fi-FI" sz="1600" b="1" dirty="0"/>
              <a:t>Kuulon ja tekstin näkemisen ongelmat</a:t>
            </a:r>
            <a:r>
              <a:rPr lang="fi-FI" sz="1600" dirty="0"/>
              <a:t> sekä </a:t>
            </a:r>
            <a:r>
              <a:rPr lang="fi-FI" sz="1600" b="1" dirty="0"/>
              <a:t>muistamisvaikeudet</a:t>
            </a:r>
            <a:r>
              <a:rPr lang="fi-FI" sz="1600" dirty="0"/>
              <a:t>.</a:t>
            </a:r>
          </a:p>
          <a:p>
            <a:pPr>
              <a:lnSpc>
                <a:spcPct val="80000"/>
              </a:lnSpc>
            </a:pPr>
            <a:r>
              <a:rPr lang="fi-FI" sz="1600" dirty="0"/>
              <a:t>Fyysinen toimintakyky  80-vuotiaan suorituskyky on 40–80 % 30-vuotiaan suorituskyvystä.</a:t>
            </a:r>
          </a:p>
          <a:p>
            <a:pPr>
              <a:lnSpc>
                <a:spcPct val="80000"/>
              </a:lnSpc>
            </a:pPr>
            <a:r>
              <a:rPr lang="fi-FI" sz="1600" b="1" dirty="0"/>
              <a:t>Vaikutukset elämänlaatuun</a:t>
            </a:r>
            <a:r>
              <a:rPr lang="fi-FI" sz="1600" dirty="0"/>
              <a:t> ja itsenäiseen selviytymiseen </a:t>
            </a:r>
            <a:r>
              <a:rPr lang="fi-FI" sz="1600" b="1" dirty="0"/>
              <a:t>vaihtelevat</a:t>
            </a:r>
            <a:r>
              <a:rPr lang="fi-FI" sz="1600" dirty="0"/>
              <a:t> toimintakyvyn osa-alueiden ja yksilöiden välillä. </a:t>
            </a:r>
          </a:p>
          <a:p>
            <a:pPr>
              <a:lnSpc>
                <a:spcPct val="80000"/>
              </a:lnSpc>
            </a:pPr>
            <a:r>
              <a:rPr lang="fi-FI" sz="1600" dirty="0"/>
              <a:t>Psyykkisen toimintakyvyn heikkeneminen, </a:t>
            </a:r>
            <a:r>
              <a:rPr lang="fi-FI" sz="1600" b="1" dirty="0"/>
              <a:t>läheisten</a:t>
            </a:r>
            <a:r>
              <a:rPr lang="fi-FI" sz="1600" dirty="0"/>
              <a:t> ystävien ja omaisten </a:t>
            </a:r>
            <a:r>
              <a:rPr lang="fi-FI" sz="1600" b="1" dirty="0"/>
              <a:t>menetykset</a:t>
            </a:r>
            <a:r>
              <a:rPr lang="fi-FI" sz="1600" dirty="0"/>
              <a:t>, </a:t>
            </a:r>
            <a:r>
              <a:rPr lang="fi-FI" sz="1600" b="1" dirty="0"/>
              <a:t>yksinäisyys</a:t>
            </a:r>
            <a:r>
              <a:rPr lang="fi-FI" sz="1600" dirty="0"/>
              <a:t>, sairauksien lisääntyminen, …avun tarve kasvaa. </a:t>
            </a:r>
          </a:p>
          <a:p>
            <a:pPr>
              <a:lnSpc>
                <a:spcPct val="80000"/>
              </a:lnSpc>
            </a:pPr>
            <a:r>
              <a:rPr lang="fi-FI" sz="1600" dirty="0"/>
              <a:t>Fyysisen ja usein myös psyykkisen toimintakyvyn heikkeneminen rajoittaa ja vaikeuttaa itsenäistä selviytymistä, vaikka vaikeita sairauksia ei olisikaan. </a:t>
            </a:r>
          </a:p>
          <a:p>
            <a:pPr>
              <a:lnSpc>
                <a:spcPct val="80000"/>
              </a:lnSpc>
            </a:pPr>
            <a:r>
              <a:rPr lang="fi-FI" sz="1600" dirty="0"/>
              <a:t>Vanhusten </a:t>
            </a:r>
            <a:r>
              <a:rPr lang="fi-FI" sz="1600" b="1" dirty="0"/>
              <a:t>päihteiden käyttö</a:t>
            </a:r>
            <a:r>
              <a:rPr lang="fi-FI" sz="1600" dirty="0"/>
              <a:t> (jonka arvioidaan lisääntyvän) tai väärä tai </a:t>
            </a:r>
            <a:r>
              <a:rPr lang="fi-FI" sz="1600" b="1" dirty="0"/>
              <a:t>liiallinen lääkitys</a:t>
            </a:r>
            <a:r>
              <a:rPr lang="fi-FI" sz="1600" dirty="0"/>
              <a:t> on riski sekä tapaturmille että monille sairauksille. </a:t>
            </a:r>
            <a:endParaRPr lang="fi-FI" sz="1600" dirty="0" smtClean="0"/>
          </a:p>
          <a:p>
            <a:pPr>
              <a:lnSpc>
                <a:spcPct val="80000"/>
              </a:lnSpc>
            </a:pPr>
            <a:endParaRPr lang="fi-FI" sz="1600" dirty="0"/>
          </a:p>
          <a:p>
            <a:pPr>
              <a:lnSpc>
                <a:spcPct val="80000"/>
              </a:lnSpc>
              <a:buFont typeface="Wingdings" pitchFamily="2" charset="2"/>
              <a:buNone/>
            </a:pPr>
            <a:r>
              <a:rPr lang="fi-FI" sz="1600" dirty="0"/>
              <a:t>Tulevina vuosina hyväkuntoisten iäkkäiden määrä tulee kasvamaan sekä toimintakykyiset ja </a:t>
            </a:r>
            <a:r>
              <a:rPr lang="fi-FI" sz="1600" b="1" dirty="0"/>
              <a:t>terveet vuodet lisääntymään</a:t>
            </a:r>
            <a:r>
              <a:rPr lang="fi-FI" sz="1600" dirty="0"/>
              <a:t> parantuneen terveydenhoidon, terveyden seurannan, koulutustason ja yleisen terveystietoisuuden nousun, ennaltaehkäisyn sekä elin- ja työolojen parantumisen myötä. </a:t>
            </a:r>
            <a:endParaRPr lang="fi-FI" sz="1600" dirty="0" smtClean="0"/>
          </a:p>
          <a:p>
            <a:pPr>
              <a:lnSpc>
                <a:spcPct val="80000"/>
              </a:lnSpc>
              <a:buFont typeface="Wingdings" pitchFamily="2" charset="2"/>
              <a:buNone/>
            </a:pPr>
            <a:r>
              <a:rPr lang="fi-FI" sz="1600" b="1" dirty="0"/>
              <a:t> </a:t>
            </a:r>
            <a:r>
              <a:rPr lang="fi-FI" sz="1600" b="1" dirty="0" smtClean="0"/>
              <a:t>      Toisaalta</a:t>
            </a:r>
            <a:r>
              <a:rPr lang="fi-FI" sz="1600" dirty="0" smtClean="0"/>
              <a:t> </a:t>
            </a:r>
            <a:r>
              <a:rPr lang="fi-FI" sz="1600" dirty="0"/>
              <a:t>työelämän koveneminen ja työelämän psyykkiset vaatimukset ovat kasvamassa.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288" y="333375"/>
            <a:ext cx="7148512" cy="836613"/>
          </a:xfrm>
        </p:spPr>
        <p:txBody>
          <a:bodyPr/>
          <a:lstStyle/>
          <a:p>
            <a:pPr>
              <a:lnSpc>
                <a:spcPct val="60000"/>
              </a:lnSpc>
            </a:pPr>
            <a:r>
              <a:rPr lang="fi-FI" altLang="zh-CN" sz="2400" dirty="0">
                <a:ea typeface="宋体" charset="-122"/>
              </a:rPr>
              <a:t>c) Pohdi ikärakenteen muutoksen vaikutuksia sosiaali- ja terveydenhuollon toimintaan.</a:t>
            </a:r>
            <a:r>
              <a:rPr lang="fi-FI" altLang="zh-CN" dirty="0">
                <a:ea typeface="宋体" charset="-122"/>
              </a:rPr>
              <a:t> </a:t>
            </a:r>
            <a:endParaRPr lang="fi-FI" dirty="0"/>
          </a:p>
        </p:txBody>
      </p:sp>
      <p:sp>
        <p:nvSpPr>
          <p:cNvPr id="15363" name="Rectangle 3"/>
          <p:cNvSpPr>
            <a:spLocks noGrp="1" noChangeArrowheads="1"/>
          </p:cNvSpPr>
          <p:nvPr>
            <p:ph type="body" idx="1"/>
          </p:nvPr>
        </p:nvSpPr>
        <p:spPr>
          <a:xfrm>
            <a:off x="0" y="1125538"/>
            <a:ext cx="9144000" cy="5732462"/>
          </a:xfrm>
        </p:spPr>
        <p:txBody>
          <a:bodyPr/>
          <a:lstStyle/>
          <a:p>
            <a:pPr>
              <a:lnSpc>
                <a:spcPct val="80000"/>
              </a:lnSpc>
            </a:pPr>
            <a:r>
              <a:rPr lang="fi-FI" sz="1600" b="1" dirty="0"/>
              <a:t>Lisää </a:t>
            </a:r>
            <a:r>
              <a:rPr lang="fi-FI" sz="1600" dirty="0"/>
              <a:t>terveys- ja hyvinvointipalveluiden tarvetta ja niistä aiheutuvia </a:t>
            </a:r>
            <a:r>
              <a:rPr lang="fi-FI" sz="1600" b="1" dirty="0"/>
              <a:t>kuluja:</a:t>
            </a:r>
            <a:endParaRPr lang="fi-FI" sz="1600" dirty="0"/>
          </a:p>
          <a:p>
            <a:pPr>
              <a:lnSpc>
                <a:spcPct val="80000"/>
              </a:lnSpc>
            </a:pPr>
            <a:r>
              <a:rPr lang="fi-FI" sz="1600" dirty="0"/>
              <a:t>- samalla kun veroa maksavien ikäluokkien pienentäminen verotulot vähenevät.</a:t>
            </a:r>
          </a:p>
          <a:p>
            <a:pPr>
              <a:lnSpc>
                <a:spcPct val="80000"/>
              </a:lnSpc>
            </a:pPr>
            <a:r>
              <a:rPr lang="fi-FI" sz="1600" b="1" dirty="0"/>
              <a:t>Vanhushuoltosuhde:</a:t>
            </a:r>
          </a:p>
          <a:p>
            <a:pPr>
              <a:lnSpc>
                <a:spcPct val="80000"/>
              </a:lnSpc>
            </a:pPr>
            <a:r>
              <a:rPr lang="fi-FI" sz="1600" dirty="0"/>
              <a:t>- 65 –vuotta täyttäneet suhteessa työikäisiin kasvaa.</a:t>
            </a:r>
          </a:p>
          <a:p>
            <a:pPr>
              <a:lnSpc>
                <a:spcPct val="80000"/>
              </a:lnSpc>
            </a:pPr>
            <a:r>
              <a:rPr lang="fi-FI" sz="1600" b="1" dirty="0"/>
              <a:t>Tarvitaan:</a:t>
            </a:r>
          </a:p>
          <a:p>
            <a:pPr>
              <a:lnSpc>
                <a:spcPct val="80000"/>
              </a:lnSpc>
            </a:pPr>
            <a:r>
              <a:rPr lang="fi-FI" sz="1600" dirty="0"/>
              <a:t>- muita asumismuotoja, niiden tukipalveluita (ateria-, siivous-, kuljetus-, turvapalvelut) tai muita </a:t>
            </a:r>
          </a:p>
          <a:p>
            <a:pPr>
              <a:lnSpc>
                <a:spcPct val="80000"/>
              </a:lnSpc>
            </a:pPr>
            <a:r>
              <a:rPr lang="fi-FI" sz="1600" dirty="0"/>
              <a:t>  itsenäistä asumista. (dementia!!!)</a:t>
            </a:r>
          </a:p>
          <a:p>
            <a:pPr>
              <a:lnSpc>
                <a:spcPct val="80000"/>
              </a:lnSpc>
            </a:pPr>
            <a:r>
              <a:rPr lang="fi-FI" sz="1600" b="1" dirty="0"/>
              <a:t>Vuoden 2040</a:t>
            </a:r>
            <a:r>
              <a:rPr lang="fi-FI" sz="1600" dirty="0"/>
              <a:t> vanhat ikäluokat:</a:t>
            </a:r>
          </a:p>
          <a:p>
            <a:pPr>
              <a:lnSpc>
                <a:spcPct val="80000"/>
              </a:lnSpc>
            </a:pPr>
            <a:r>
              <a:rPr lang="fi-FI" sz="1600" dirty="0"/>
              <a:t>- koulutettuja, varakkaampia ja omasta hyvinvoinnistaan kiinnostuneempia kuin nykyiset  </a:t>
            </a:r>
          </a:p>
          <a:p>
            <a:pPr>
              <a:lnSpc>
                <a:spcPct val="80000"/>
              </a:lnSpc>
            </a:pPr>
            <a:r>
              <a:rPr lang="fi-FI" sz="1600" b="1" dirty="0"/>
              <a:t>Palveluiden tuottaja:</a:t>
            </a:r>
            <a:r>
              <a:rPr lang="fi-FI" sz="1600" dirty="0"/>
              <a:t> (julkisen sosiaali- ja terveydenhuollon rinnalla)</a:t>
            </a:r>
          </a:p>
          <a:p>
            <a:pPr>
              <a:lnSpc>
                <a:spcPct val="80000"/>
              </a:lnSpc>
            </a:pPr>
            <a:r>
              <a:rPr lang="fi-FI" sz="1600" dirty="0"/>
              <a:t>- yksityiset yritykset, järjestöt, palveluringit, yhteisöt tai vapaaehtoistyö.</a:t>
            </a:r>
          </a:p>
          <a:p>
            <a:pPr>
              <a:lnSpc>
                <a:spcPct val="80000"/>
              </a:lnSpc>
            </a:pPr>
            <a:r>
              <a:rPr lang="fi-FI" sz="1600" b="1" dirty="0"/>
              <a:t>Laitoshoidon tarve:</a:t>
            </a:r>
          </a:p>
          <a:p>
            <a:pPr>
              <a:lnSpc>
                <a:spcPct val="80000"/>
              </a:lnSpc>
            </a:pPr>
            <a:r>
              <a:rPr lang="fi-FI" sz="1600" dirty="0"/>
              <a:t>- fyysisen toimintakyvyn, aistitoimintojen heikkeneminen ja depressiivisyys, pieni sosiaalinen </a:t>
            </a:r>
          </a:p>
          <a:p>
            <a:pPr>
              <a:lnSpc>
                <a:spcPct val="80000"/>
              </a:lnSpc>
            </a:pPr>
            <a:r>
              <a:rPr lang="fi-FI" sz="1600" dirty="0"/>
              <a:t>  verkosto ja vähäinen sosiaalinen tuki.</a:t>
            </a:r>
          </a:p>
          <a:p>
            <a:pPr>
              <a:lnSpc>
                <a:spcPct val="80000"/>
              </a:lnSpc>
            </a:pPr>
            <a:r>
              <a:rPr lang="fi-FI" sz="1600" b="1" dirty="0"/>
              <a:t>Henkilöstön tarve:</a:t>
            </a:r>
            <a:r>
              <a:rPr lang="fi-FI" sz="1600" dirty="0"/>
              <a:t> </a:t>
            </a:r>
          </a:p>
          <a:p>
            <a:pPr>
              <a:lnSpc>
                <a:spcPct val="80000"/>
              </a:lnSpc>
            </a:pPr>
            <a:r>
              <a:rPr lang="fi-FI" sz="1600" dirty="0"/>
              <a:t>- kilpailu ammattitaitoisesta, työvoimasta ja houkutteleminen heitä ei vain Suomesta vaan </a:t>
            </a:r>
          </a:p>
          <a:p>
            <a:pPr>
              <a:lnSpc>
                <a:spcPct val="80000"/>
              </a:lnSpc>
            </a:pPr>
            <a:r>
              <a:rPr lang="fi-FI" sz="1600" dirty="0"/>
              <a:t>  myös ulkomailta..</a:t>
            </a:r>
          </a:p>
          <a:p>
            <a:pPr>
              <a:lnSpc>
                <a:spcPct val="80000"/>
              </a:lnSpc>
            </a:pPr>
            <a:r>
              <a:rPr lang="fi-FI" sz="1600" b="1" dirty="0"/>
              <a:t>Hoitoteknologian ja lääketieteen kehitys:</a:t>
            </a:r>
          </a:p>
          <a:p>
            <a:pPr>
              <a:lnSpc>
                <a:spcPct val="80000"/>
              </a:lnSpc>
            </a:pPr>
            <a:r>
              <a:rPr lang="fi-FI" sz="1600" dirty="0"/>
              <a:t>- voi avata uusia mahdollisuuksia sosiaali- ja terveyspalveluiden tehostamiseen sekä </a:t>
            </a:r>
          </a:p>
          <a:p>
            <a:pPr>
              <a:lnSpc>
                <a:spcPct val="80000"/>
              </a:lnSpc>
            </a:pPr>
            <a:r>
              <a:rPr lang="fi-FI" sz="1600" dirty="0"/>
              <a:t>- uusia sairauksien hoitomahdollisuuksia (uudet hoitomenetelmät ja lääkkeet) </a:t>
            </a:r>
          </a:p>
          <a:p>
            <a:pPr>
              <a:lnSpc>
                <a:spcPct val="80000"/>
              </a:lnSpc>
            </a:pPr>
            <a:r>
              <a:rPr lang="fi-FI" sz="1600" b="1" dirty="0"/>
              <a:t>Tärkeitä keinoja</a:t>
            </a:r>
            <a:r>
              <a:rPr lang="fi-FI" sz="1600" dirty="0"/>
              <a:t> ikärakenteen muutoksen tuomien vaikutusten torjunnassa :</a:t>
            </a:r>
          </a:p>
          <a:p>
            <a:pPr>
              <a:lnSpc>
                <a:spcPct val="80000"/>
              </a:lnSpc>
            </a:pPr>
            <a:r>
              <a:rPr lang="fi-FI" sz="1600" dirty="0"/>
              <a:t>- terveyden ja toimintakyvyn ylläpito, sairauksien ehkäisy sekä kuntoutus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a:xfrm>
            <a:off x="3059113" y="188913"/>
            <a:ext cx="5976937" cy="854075"/>
          </a:xfrm>
        </p:spPr>
        <p:txBody>
          <a:bodyPr rtlCol="0">
            <a:normAutofit fontScale="90000"/>
          </a:bodyPr>
          <a:lstStyle/>
          <a:p>
            <a:pPr eaLnBrk="1" fontAlgn="auto" hangingPunct="1">
              <a:spcAft>
                <a:spcPts val="0"/>
              </a:spcAft>
              <a:defRPr/>
            </a:pPr>
            <a:r>
              <a:rPr lang="fi-FI" altLang="fi-FI" sz="3200" dirty="0" smtClean="0">
                <a:latin typeface="Cambria" panose="02040503050406030204" pitchFamily="18" charset="0"/>
              </a:rPr>
              <a:t>Terveyden edistäminen eli promootio</a:t>
            </a:r>
          </a:p>
        </p:txBody>
      </p:sp>
      <p:sp>
        <p:nvSpPr>
          <p:cNvPr id="21507" name="Dian numeron paikkamerkki 9"/>
          <p:cNvSpPr>
            <a:spLocks noGrp="1"/>
          </p:cNvSpPr>
          <p:nvPr>
            <p:ph type="sldNum" sz="quarter" idx="12"/>
          </p:nvPr>
        </p:nvSpPr>
        <p:spPr bwMode="auto">
          <a:xfrm>
            <a:off x="179388" y="6067425"/>
            <a:ext cx="2057400" cy="365125"/>
          </a:xfrm>
          <a:noFill/>
          <a:ln>
            <a:miter lim="800000"/>
            <a:headEnd/>
            <a:tailEnd/>
          </a:ln>
        </p:spPr>
        <p:txBody>
          <a:bodyPr/>
          <a:lstStyle/>
          <a:p>
            <a:pPr algn="l"/>
            <a:fld id="{E1D3D62D-8226-420E-9DFF-F9D899EB992F}" type="slidenum">
              <a:rPr lang="en-US" altLang="fi-FI" sz="1400">
                <a:solidFill>
                  <a:schemeClr val="tx1"/>
                </a:solidFill>
                <a:cs typeface="Times New Roman" pitchFamily="18" charset="0"/>
              </a:rPr>
              <a:pPr algn="l"/>
              <a:t>19</a:t>
            </a:fld>
            <a:endParaRPr lang="en-US" altLang="fi-FI" sz="1400" dirty="0">
              <a:solidFill>
                <a:schemeClr val="tx1"/>
              </a:solidFill>
              <a:cs typeface="Times New Roman" pitchFamily="18" charset="0"/>
            </a:endParaRPr>
          </a:p>
        </p:txBody>
      </p:sp>
      <p:sp>
        <p:nvSpPr>
          <p:cNvPr id="4" name="Pyöristetty suorakulmio 3"/>
          <p:cNvSpPr/>
          <p:nvPr/>
        </p:nvSpPr>
        <p:spPr>
          <a:xfrm>
            <a:off x="3924300" y="4591050"/>
            <a:ext cx="3240088" cy="936625"/>
          </a:xfrm>
          <a:prstGeom prst="roundRect">
            <a:avLst/>
          </a:prstGeom>
          <a:solidFill>
            <a:srgbClr val="FFDD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fi-FI" sz="2000" b="1" dirty="0">
                <a:solidFill>
                  <a:srgbClr val="008A3E"/>
                </a:solidFill>
              </a:rPr>
              <a:t>Yhteisöjen toiminnan tehostaminen</a:t>
            </a:r>
          </a:p>
        </p:txBody>
      </p:sp>
      <p:sp>
        <p:nvSpPr>
          <p:cNvPr id="5" name="Pyöristetty suorakulmio 4"/>
          <p:cNvSpPr/>
          <p:nvPr/>
        </p:nvSpPr>
        <p:spPr>
          <a:xfrm>
            <a:off x="3924300" y="3570288"/>
            <a:ext cx="3240088" cy="936625"/>
          </a:xfrm>
          <a:prstGeom prst="roundRect">
            <a:avLst/>
          </a:prstGeom>
          <a:solidFill>
            <a:srgbClr val="FFDD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fi-FI" sz="2000" b="1" dirty="0">
                <a:solidFill>
                  <a:srgbClr val="008A3E"/>
                </a:solidFill>
              </a:rPr>
              <a:t>Terveyspalvelujen uudistaminen</a:t>
            </a:r>
          </a:p>
        </p:txBody>
      </p:sp>
      <p:sp>
        <p:nvSpPr>
          <p:cNvPr id="6" name="Pyöristetty suorakulmio 5"/>
          <p:cNvSpPr/>
          <p:nvPr/>
        </p:nvSpPr>
        <p:spPr>
          <a:xfrm>
            <a:off x="3924300" y="5599113"/>
            <a:ext cx="3240088" cy="936625"/>
          </a:xfrm>
          <a:prstGeom prst="roundRect">
            <a:avLst/>
          </a:prstGeom>
          <a:solidFill>
            <a:srgbClr val="FFDD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fi-FI" sz="2000" b="1" dirty="0">
                <a:solidFill>
                  <a:srgbClr val="008A3E"/>
                </a:solidFill>
              </a:rPr>
              <a:t>Yksilöjen terveysosaamisen kehittäminen</a:t>
            </a:r>
          </a:p>
        </p:txBody>
      </p:sp>
      <p:sp>
        <p:nvSpPr>
          <p:cNvPr id="7" name="Pyöristetty suorakulmio 6"/>
          <p:cNvSpPr/>
          <p:nvPr/>
        </p:nvSpPr>
        <p:spPr>
          <a:xfrm>
            <a:off x="3924300" y="2538413"/>
            <a:ext cx="3240088" cy="936625"/>
          </a:xfrm>
          <a:prstGeom prst="roundRect">
            <a:avLst/>
          </a:prstGeom>
          <a:solidFill>
            <a:srgbClr val="FFDD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fi-FI" sz="2000" b="1" dirty="0">
                <a:solidFill>
                  <a:srgbClr val="008A3E"/>
                </a:solidFill>
              </a:rPr>
              <a:t>Terveellisen ympäristön aikaansaaminen</a:t>
            </a:r>
          </a:p>
        </p:txBody>
      </p:sp>
      <p:sp>
        <p:nvSpPr>
          <p:cNvPr id="8" name="Pyöristetty suorakulmio 7"/>
          <p:cNvSpPr/>
          <p:nvPr/>
        </p:nvSpPr>
        <p:spPr>
          <a:xfrm>
            <a:off x="3924300" y="1508125"/>
            <a:ext cx="3240088" cy="936625"/>
          </a:xfrm>
          <a:prstGeom prst="roundRect">
            <a:avLst/>
          </a:prstGeom>
          <a:solidFill>
            <a:srgbClr val="FFDD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fi-FI" sz="2000" b="1" dirty="0">
                <a:solidFill>
                  <a:srgbClr val="008A3E"/>
                </a:solidFill>
              </a:rPr>
              <a:t>Terveellisen yhteiskuntapolitiikan kehittäminen</a:t>
            </a:r>
          </a:p>
        </p:txBody>
      </p:sp>
      <p:sp>
        <p:nvSpPr>
          <p:cNvPr id="9" name="Pyöristetty suorakulmio 8"/>
          <p:cNvSpPr/>
          <p:nvPr/>
        </p:nvSpPr>
        <p:spPr>
          <a:xfrm rot="16200000">
            <a:off x="504031" y="3896519"/>
            <a:ext cx="5364163" cy="396875"/>
          </a:xfrm>
          <a:prstGeom prst="roundRect">
            <a:avLst/>
          </a:prstGeom>
          <a:gradFill flip="none" rotWithShape="1">
            <a:gsLst>
              <a:gs pos="0">
                <a:srgbClr val="008A3E">
                  <a:tint val="66000"/>
                  <a:satMod val="160000"/>
                </a:srgbClr>
              </a:gs>
              <a:gs pos="50000">
                <a:srgbClr val="008A3E">
                  <a:tint val="44500"/>
                  <a:satMod val="160000"/>
                </a:srgbClr>
              </a:gs>
              <a:gs pos="100000">
                <a:srgbClr val="008A3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rgbClr val="006C31"/>
                </a:solidFill>
              </a:rPr>
              <a:t>yksilötaso	yhteisötaso	yhteiskuntataso</a:t>
            </a:r>
          </a:p>
        </p:txBody>
      </p:sp>
      <p:sp>
        <p:nvSpPr>
          <p:cNvPr id="11" name="Suorakulmio 10"/>
          <p:cNvSpPr/>
          <p:nvPr/>
        </p:nvSpPr>
        <p:spPr>
          <a:xfrm>
            <a:off x="179388" y="1700213"/>
            <a:ext cx="1836737" cy="2089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dirty="0">
              <a:solidFill>
                <a:schemeClr val="tx1"/>
              </a:solidFill>
            </a:endParaRPr>
          </a:p>
          <a:p>
            <a:pPr algn="ctr" eaLnBrk="1" hangingPunct="1">
              <a:defRPr/>
            </a:pPr>
            <a:endParaRPr lang="fi-FI" dirty="0">
              <a:solidFill>
                <a:schemeClr val="tx1"/>
              </a:solidFill>
            </a:endParaRPr>
          </a:p>
          <a:p>
            <a:pPr algn="ctr" eaLnBrk="1" hangingPunct="1">
              <a:defRPr/>
            </a:pPr>
            <a:endParaRPr lang="fi-FI" dirty="0">
              <a:solidFill>
                <a:schemeClr val="tx1"/>
              </a:solidFill>
            </a:endParaRPr>
          </a:p>
          <a:p>
            <a:pPr algn="ctr" eaLnBrk="1" hangingPunct="1">
              <a:defRPr/>
            </a:pPr>
            <a:endParaRPr lang="fi-FI" dirty="0">
              <a:solidFill>
                <a:schemeClr val="tx1"/>
              </a:solidFill>
            </a:endParaRPr>
          </a:p>
        </p:txBody>
      </p:sp>
      <p:sp>
        <p:nvSpPr>
          <p:cNvPr id="2" name="Suorakulmio 1"/>
          <p:cNvSpPr/>
          <p:nvPr/>
        </p:nvSpPr>
        <p:spPr>
          <a:xfrm>
            <a:off x="312738" y="2278063"/>
            <a:ext cx="2160587" cy="2087562"/>
          </a:xfrm>
          <a:prstGeom prst="rect">
            <a:avLst/>
          </a:prstGeom>
          <a:solidFill>
            <a:srgbClr val="33A9C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dirty="0">
                <a:solidFill>
                  <a:schemeClr val="bg1"/>
                </a:solidFill>
              </a:rPr>
              <a:t>Soveltakaa promootion ”portaita” ja miettikää, miten nuorten terveellisiä syömistottumuksia voidaan edistää.</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tsikko 1"/>
          <p:cNvSpPr>
            <a:spLocks noGrp="1"/>
          </p:cNvSpPr>
          <p:nvPr>
            <p:ph type="title"/>
          </p:nvPr>
        </p:nvSpPr>
        <p:spPr>
          <a:xfrm>
            <a:off x="1475656" y="446088"/>
            <a:ext cx="5815012" cy="687388"/>
          </a:xfrm>
        </p:spPr>
        <p:txBody>
          <a:bodyPr rtlCol="0">
            <a:normAutofit fontScale="90000"/>
          </a:bodyPr>
          <a:lstStyle/>
          <a:p>
            <a:pPr eaLnBrk="1" fontAlgn="auto" hangingPunct="1">
              <a:spcAft>
                <a:spcPts val="0"/>
              </a:spcAft>
              <a:defRPr/>
            </a:pPr>
            <a:r>
              <a:rPr lang="fi-FI" altLang="fi-FI" dirty="0" smtClean="0">
                <a:latin typeface="Cambria" panose="02040503050406030204" pitchFamily="18" charset="0"/>
              </a:rPr>
              <a:t>Terveys ja sairaus</a:t>
            </a:r>
          </a:p>
        </p:txBody>
      </p:sp>
      <p:sp>
        <p:nvSpPr>
          <p:cNvPr id="24579" name="Sisällön paikkamerkki 2"/>
          <p:cNvSpPr>
            <a:spLocks noGrp="1"/>
          </p:cNvSpPr>
          <p:nvPr>
            <p:ph idx="1"/>
          </p:nvPr>
        </p:nvSpPr>
        <p:spPr>
          <a:xfrm>
            <a:off x="395288" y="1844675"/>
            <a:ext cx="8229600" cy="4270375"/>
          </a:xfrm>
        </p:spPr>
        <p:txBody>
          <a:bodyPr/>
          <a:lstStyle/>
          <a:p>
            <a:pPr eaLnBrk="1" hangingPunct="1"/>
            <a:r>
              <a:rPr lang="fi-FI" altLang="fi-FI" sz="2400" dirty="0" smtClean="0">
                <a:latin typeface="Cambria" panose="02040503050406030204" pitchFamily="18" charset="0"/>
              </a:rPr>
              <a:t>Terveyden määritelmät</a:t>
            </a:r>
          </a:p>
          <a:p>
            <a:pPr eaLnBrk="1" hangingPunct="1"/>
            <a:r>
              <a:rPr lang="fi-FI" altLang="fi-FI" sz="2400" dirty="0" smtClean="0">
                <a:latin typeface="Cambria" panose="02040503050406030204" pitchFamily="18" charset="0"/>
              </a:rPr>
              <a:t>Sairaus ja kuka sitä määrittää</a:t>
            </a:r>
          </a:p>
          <a:p>
            <a:pPr eaLnBrk="1" hangingPunct="1"/>
            <a:r>
              <a:rPr lang="fi-FI" altLang="fi-FI" sz="2400" dirty="0" smtClean="0">
                <a:latin typeface="Cambria" panose="02040503050406030204" pitchFamily="18" charset="0"/>
              </a:rPr>
              <a:t>Terveys ja etiikka</a:t>
            </a:r>
          </a:p>
          <a:p>
            <a:pPr eaLnBrk="1" hangingPunct="1"/>
            <a:r>
              <a:rPr lang="fi-FI" altLang="fi-FI" sz="2400" dirty="0" smtClean="0">
                <a:latin typeface="Cambria" panose="02040503050406030204" pitchFamily="18" charset="0"/>
              </a:rPr>
              <a:t>Terveysosaaminen</a:t>
            </a:r>
          </a:p>
          <a:p>
            <a:pPr eaLnBrk="1" hangingPunct="1"/>
            <a:r>
              <a:rPr lang="fi-FI" altLang="fi-FI" sz="2400" dirty="0" smtClean="0">
                <a:latin typeface="Cambria" panose="02040503050406030204" pitchFamily="18" charset="0"/>
              </a:rPr>
              <a:t>Terveyden ulottuvuudet</a:t>
            </a:r>
          </a:p>
          <a:p>
            <a:pPr eaLnBrk="1" hangingPunct="1"/>
            <a:r>
              <a:rPr lang="fi-FI" altLang="fi-FI" sz="2400" dirty="0" smtClean="0">
                <a:latin typeface="Cambria" panose="02040503050406030204" pitchFamily="18" charset="0"/>
              </a:rPr>
              <a:t>Terveyden edistäminen osana kansanterveystyötä</a:t>
            </a:r>
          </a:p>
          <a:p>
            <a:pPr eaLnBrk="1" hangingPunct="1"/>
            <a:r>
              <a:rPr lang="fi-FI" altLang="fi-FI" sz="2400" dirty="0" smtClean="0">
                <a:latin typeface="Cambria" panose="02040503050406030204" pitchFamily="18" charset="0"/>
              </a:rPr>
              <a:t>Prevention muodot</a:t>
            </a:r>
          </a:p>
          <a:p>
            <a:pPr eaLnBrk="1" hangingPunct="1"/>
            <a:endParaRPr lang="fi-FI" altLang="fi-FI" dirty="0" smtClean="0"/>
          </a:p>
          <a:p>
            <a:pPr lvl="1" eaLnBrk="1" hangingPunct="1"/>
            <a:endParaRPr lang="fi-FI" altLang="fi-FI" dirty="0" smtClean="0"/>
          </a:p>
          <a:p>
            <a:pPr lvl="1" eaLnBrk="1" hangingPunct="1"/>
            <a:endParaRPr lang="fi-FI" altLang="fi-FI" dirty="0" smtClean="0"/>
          </a:p>
          <a:p>
            <a:pPr eaLnBrk="1" hangingPunct="1"/>
            <a:endParaRPr lang="fi-FI" altLang="fi-FI" dirty="0" smtClean="0"/>
          </a:p>
          <a:p>
            <a:pPr eaLnBrk="1" hangingPunct="1"/>
            <a:endParaRPr lang="fi-FI" altLang="fi-FI" dirty="0" smtClean="0"/>
          </a:p>
        </p:txBody>
      </p:sp>
      <p:sp>
        <p:nvSpPr>
          <p:cNvPr id="24580" name="Dian numeron paikkamerkki 3"/>
          <p:cNvSpPr>
            <a:spLocks noGrp="1"/>
          </p:cNvSpPr>
          <p:nvPr>
            <p:ph type="sldNum" sz="quarter" idx="12"/>
          </p:nvPr>
        </p:nvSpPr>
        <p:spPr bwMode="auto">
          <a:xfrm>
            <a:off x="323850" y="61388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r>
              <a:rPr lang="en-US" altLang="fi-FI" sz="1400" dirty="0" smtClean="0">
                <a:latin typeface="Arial" panose="020B0604020202020204" pitchFamily="34" charset="0"/>
                <a:cs typeface="Times New Roman" panose="02020603050405020304" pitchFamily="18" charset="0"/>
              </a:rPr>
              <a:t>  </a:t>
            </a:r>
            <a:fld id="{A8A0D06F-DE17-43D4-BED5-ED58227FB72D}"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2</a:t>
            </a:fld>
            <a:endParaRPr lang="en-US" altLang="fi-FI" sz="1400" dirty="0" smtClean="0">
              <a:latin typeface="Arial" panose="020B0604020202020204" pitchFamily="34" charset="0"/>
              <a:cs typeface="Times New Roman" panose="02020603050405020304" pitchFamily="18" charset="0"/>
            </a:endParaRPr>
          </a:p>
        </p:txBody>
      </p:sp>
      <p:pic>
        <p:nvPicPr>
          <p:cNvPr id="24581"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7175" y="44608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4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4043522844"/>
              </p:ext>
            </p:extLst>
          </p:nvPr>
        </p:nvGraphicFramePr>
        <p:xfrm>
          <a:off x="827584" y="144811"/>
          <a:ext cx="6763206" cy="6314949"/>
        </p:xfrm>
        <a:graphic>
          <a:graphicData uri="http://schemas.openxmlformats.org/drawingml/2006/table">
            <a:tbl>
              <a:tblPr firstRow="1" firstCol="1" bandRow="1">
                <a:tableStyleId>{5C22544A-7EE6-4342-B048-85BDC9FD1C3A}</a:tableStyleId>
              </a:tblPr>
              <a:tblGrid>
                <a:gridCol w="1468159"/>
                <a:gridCol w="2774138"/>
                <a:gridCol w="2520909"/>
              </a:tblGrid>
              <a:tr h="142240">
                <a:tc>
                  <a:txBody>
                    <a:bodyPr/>
                    <a:lstStyle/>
                    <a:p>
                      <a:pPr>
                        <a:lnSpc>
                          <a:spcPct val="107000"/>
                        </a:lnSpc>
                        <a:spcAft>
                          <a:spcPts val="0"/>
                        </a:spcAft>
                      </a:pPr>
                      <a:r>
                        <a:rPr lang="fi-FI" sz="1400" dirty="0" smtClean="0">
                          <a:effectLst/>
                        </a:rPr>
                        <a:t>PROMOOTIO</a:t>
                      </a:r>
                    </a:p>
                    <a:p>
                      <a:pPr>
                        <a:lnSpc>
                          <a:spcPct val="107000"/>
                        </a:lnSpc>
                        <a:spcAft>
                          <a:spcPts val="0"/>
                        </a:spcAft>
                      </a:pP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400" dirty="0">
                          <a:effectLst/>
                        </a:rPr>
                        <a:t>Päihteet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400" dirty="0">
                          <a:effectLst/>
                        </a:rPr>
                        <a:t>Liikunta-aktiivisuus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79830">
                <a:tc>
                  <a:txBody>
                    <a:bodyPr/>
                    <a:lstStyle/>
                    <a:p>
                      <a:pPr>
                        <a:lnSpc>
                          <a:spcPct val="107000"/>
                        </a:lnSpc>
                        <a:spcAft>
                          <a:spcPts val="0"/>
                        </a:spcAft>
                      </a:pPr>
                      <a:r>
                        <a:rPr lang="fi-FI" sz="1100">
                          <a:effectLst/>
                        </a:rPr>
                        <a:t>1.Terveyttä tukeva politiikka ja päätöksenteko</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100">
                          <a:effectLst/>
                        </a:rPr>
                        <a:t>*</a:t>
                      </a:r>
                      <a:r>
                        <a:rPr lang="sk-SK" sz="1100">
                          <a:effectLst/>
                        </a:rPr>
                        <a:t>Vero- ja </a:t>
                      </a:r>
                      <a:r>
                        <a:rPr lang="fi-FI" sz="1100">
                          <a:effectLst/>
                        </a:rPr>
                        <a:t>hintapolitiikkaa </a:t>
                      </a:r>
                    </a:p>
                    <a:p>
                      <a:pPr>
                        <a:lnSpc>
                          <a:spcPct val="107000"/>
                        </a:lnSpc>
                        <a:spcAft>
                          <a:spcPts val="0"/>
                        </a:spcAft>
                      </a:pPr>
                      <a:r>
                        <a:rPr lang="fi-FI" sz="1100">
                          <a:effectLst/>
                        </a:rPr>
                        <a:t>*Valvonta </a:t>
                      </a:r>
                    </a:p>
                    <a:p>
                      <a:pPr>
                        <a:lnSpc>
                          <a:spcPct val="107000"/>
                        </a:lnSpc>
                        <a:spcAft>
                          <a:spcPts val="0"/>
                        </a:spcAft>
                      </a:pPr>
                      <a:r>
                        <a:rPr lang="fi-FI" sz="1100">
                          <a:effectLst/>
                        </a:rPr>
                        <a:t>- ikärajat, myyntiluvat</a:t>
                      </a:r>
                    </a:p>
                    <a:p>
                      <a:pPr>
                        <a:lnSpc>
                          <a:spcPct val="107000"/>
                        </a:lnSpc>
                        <a:spcAft>
                          <a:spcPts val="0"/>
                        </a:spcAft>
                      </a:pPr>
                      <a:r>
                        <a:rPr lang="fi-FI" sz="1100">
                          <a:effectLst/>
                        </a:rPr>
                        <a:t>*Kieltoja / Rajoituksia (Mainonta)</a:t>
                      </a:r>
                    </a:p>
                    <a:p>
                      <a:pPr>
                        <a:lnSpc>
                          <a:spcPct val="107000"/>
                        </a:lnSpc>
                        <a:spcAft>
                          <a:spcPts val="0"/>
                        </a:spcAft>
                      </a:pPr>
                      <a:r>
                        <a:rPr lang="fi-FI" sz="1100">
                          <a:effectLst/>
                        </a:rPr>
                        <a:t>- nuuskantuonti- ja   </a:t>
                      </a:r>
                    </a:p>
                    <a:p>
                      <a:pPr>
                        <a:lnSpc>
                          <a:spcPct val="107000"/>
                        </a:lnSpc>
                        <a:spcAft>
                          <a:spcPts val="0"/>
                        </a:spcAft>
                      </a:pPr>
                      <a:r>
                        <a:rPr lang="fi-FI" sz="1100">
                          <a:effectLst/>
                        </a:rPr>
                        <a:t>   myyntikielto </a:t>
                      </a:r>
                    </a:p>
                    <a:p>
                      <a:pPr>
                        <a:lnSpc>
                          <a:spcPct val="107000"/>
                        </a:lnSpc>
                        <a:spcAft>
                          <a:spcPts val="0"/>
                        </a:spcAft>
                      </a:pPr>
                      <a:r>
                        <a:rPr lang="fi-FI" sz="1100">
                          <a:effectLst/>
                        </a:rPr>
                        <a:t>- tupakointi koulualueella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000">
                          <a:effectLst/>
                        </a:rPr>
                        <a:t>* liikuntalaki</a:t>
                      </a:r>
                      <a:endParaRPr lang="fi-FI" sz="1100">
                        <a:effectLst/>
                      </a:endParaRPr>
                    </a:p>
                    <a:p>
                      <a:pPr>
                        <a:lnSpc>
                          <a:spcPct val="107000"/>
                        </a:lnSpc>
                        <a:spcAft>
                          <a:spcPts val="0"/>
                        </a:spcAft>
                      </a:pPr>
                      <a:r>
                        <a:rPr lang="fi-FI" sz="1000">
                          <a:effectLst/>
                        </a:rPr>
                        <a:t> </a:t>
                      </a:r>
                      <a:endParaRPr lang="fi-FI" sz="1100">
                        <a:effectLst/>
                      </a:endParaRPr>
                    </a:p>
                    <a:p>
                      <a:pPr>
                        <a:lnSpc>
                          <a:spcPct val="107000"/>
                        </a:lnSpc>
                        <a:spcAft>
                          <a:spcPts val="0"/>
                        </a:spcAft>
                      </a:pPr>
                      <a:r>
                        <a:rPr lang="fi-FI" sz="1000">
                          <a:effectLst/>
                        </a:rPr>
                        <a:t>* liikuntapalveluiden ja välineiden hinnoittelulla, julkisella rahoituksella</a:t>
                      </a:r>
                      <a:endParaRPr lang="fi-FI" sz="1100">
                        <a:effectLst/>
                      </a:endParaRPr>
                    </a:p>
                    <a:p>
                      <a:pPr>
                        <a:lnSpc>
                          <a:spcPct val="107000"/>
                        </a:lnSpc>
                        <a:spcAft>
                          <a:spcPts val="0"/>
                        </a:spcAft>
                      </a:pPr>
                      <a:r>
                        <a:rPr lang="fi-FI" sz="1000">
                          <a:effectLst/>
                        </a:rPr>
                        <a:t> </a:t>
                      </a:r>
                      <a:endParaRPr lang="fi-FI" sz="1100">
                        <a:effectLst/>
                      </a:endParaRPr>
                    </a:p>
                    <a:p>
                      <a:pPr>
                        <a:lnSpc>
                          <a:spcPct val="107000"/>
                        </a:lnSpc>
                        <a:spcAft>
                          <a:spcPts val="0"/>
                        </a:spcAft>
                      </a:pPr>
                      <a:r>
                        <a:rPr lang="fi-FI" sz="1000">
                          <a:effectLst/>
                        </a:rPr>
                        <a:t>*yhteistyön kehittämisellä eri tahojen välillä</a:t>
                      </a:r>
                      <a:endParaRPr lang="fi-FI" sz="1100">
                        <a:effectLst/>
                      </a:endParaRPr>
                    </a:p>
                    <a:p>
                      <a:pPr>
                        <a:lnSpc>
                          <a:spcPct val="107000"/>
                        </a:lnSpc>
                        <a:spcAft>
                          <a:spcPts val="0"/>
                        </a:spcAft>
                      </a:pPr>
                      <a:r>
                        <a:rPr lang="fi-FI" sz="1000">
                          <a:effectLst/>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05535">
                <a:tc>
                  <a:txBody>
                    <a:bodyPr/>
                    <a:lstStyle/>
                    <a:p>
                      <a:pPr>
                        <a:lnSpc>
                          <a:spcPct val="107000"/>
                        </a:lnSpc>
                        <a:spcAft>
                          <a:spcPts val="0"/>
                        </a:spcAft>
                      </a:pPr>
                      <a:r>
                        <a:rPr lang="fi-FI" sz="1100">
                          <a:effectLst/>
                        </a:rPr>
                        <a:t>2. Terveellisen ympäristön aikaansaaminen.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100">
                          <a:effectLst/>
                        </a:rPr>
                        <a:t> Päihteettömät tapahtumat  </a:t>
                      </a:r>
                    </a:p>
                    <a:p>
                      <a:pPr>
                        <a:lnSpc>
                          <a:spcPct val="107000"/>
                        </a:lnSpc>
                        <a:spcAft>
                          <a:spcPts val="0"/>
                        </a:spcAft>
                      </a:pPr>
                      <a:r>
                        <a:rPr lang="fi-FI" sz="1100">
                          <a:effectLst/>
                        </a:rPr>
                        <a:t>*Päihteettömät pelikentät</a:t>
                      </a:r>
                    </a:p>
                    <a:p>
                      <a:pPr>
                        <a:lnSpc>
                          <a:spcPct val="107000"/>
                        </a:lnSpc>
                        <a:spcAft>
                          <a:spcPts val="0"/>
                        </a:spcAft>
                      </a:pPr>
                      <a:r>
                        <a:rPr lang="fi-FI" sz="1100">
                          <a:effectLst/>
                        </a:rPr>
                        <a:t>*Päihteetön urheiluseura</a:t>
                      </a:r>
                    </a:p>
                    <a:p>
                      <a:pPr>
                        <a:lnSpc>
                          <a:spcPct val="107000"/>
                        </a:lnSpc>
                        <a:spcAft>
                          <a:spcPts val="0"/>
                        </a:spcAft>
                      </a:pPr>
                      <a:r>
                        <a:rPr lang="fi-FI" sz="1100">
                          <a:effectLst/>
                        </a:rPr>
                        <a:t>*Vaihtoehtoisten vapaa-</a:t>
                      </a:r>
                    </a:p>
                    <a:p>
                      <a:pPr>
                        <a:lnSpc>
                          <a:spcPct val="107000"/>
                        </a:lnSpc>
                        <a:spcAft>
                          <a:spcPts val="0"/>
                        </a:spcAft>
                      </a:pPr>
                      <a:r>
                        <a:rPr lang="fi-FI" sz="1100">
                          <a:effectLst/>
                        </a:rPr>
                        <a:t>   ajanviettotapojen ja -paikkojen </a:t>
                      </a:r>
                    </a:p>
                    <a:p>
                      <a:pPr>
                        <a:lnSpc>
                          <a:spcPct val="107000"/>
                        </a:lnSpc>
                        <a:spcAft>
                          <a:spcPts val="0"/>
                        </a:spcAft>
                      </a:pPr>
                      <a:r>
                        <a:rPr lang="fi-FI" sz="1100">
                          <a:effectLst/>
                        </a:rPr>
                        <a:t>   kehittäminen nuorille</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000">
                          <a:effectLst/>
                        </a:rPr>
                        <a:t>* liikuntaa mahdollistavan ympäristön suunnittelu (maankäytön suunnittelu,  </a:t>
                      </a:r>
                      <a:endParaRPr lang="fi-FI" sz="1100">
                        <a:effectLst/>
                      </a:endParaRPr>
                    </a:p>
                    <a:p>
                      <a:pPr>
                        <a:lnSpc>
                          <a:spcPct val="107000"/>
                        </a:lnSpc>
                        <a:spcAft>
                          <a:spcPts val="0"/>
                        </a:spcAft>
                      </a:pPr>
                      <a:r>
                        <a:rPr lang="fi-FI" sz="1000">
                          <a:effectLst/>
                        </a:rPr>
                        <a:t>  lähiliikunta-ajattelu, pääsy/saavutettavuus, liikuntapaikkarakentaminen)</a:t>
                      </a:r>
                      <a:endParaRPr lang="fi-FI" sz="1100">
                        <a:effectLst/>
                      </a:endParaRPr>
                    </a:p>
                    <a:p>
                      <a:pPr>
                        <a:lnSpc>
                          <a:spcPct val="107000"/>
                        </a:lnSpc>
                        <a:spcAft>
                          <a:spcPts val="0"/>
                        </a:spcAft>
                      </a:pPr>
                      <a:r>
                        <a:rPr lang="fi-FI" sz="1000">
                          <a:effectLst/>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87095">
                <a:tc>
                  <a:txBody>
                    <a:bodyPr/>
                    <a:lstStyle/>
                    <a:p>
                      <a:pPr>
                        <a:lnSpc>
                          <a:spcPct val="107000"/>
                        </a:lnSpc>
                        <a:spcAft>
                          <a:spcPts val="0"/>
                        </a:spcAft>
                      </a:pPr>
                      <a:r>
                        <a:rPr lang="fi-FI" sz="1100">
                          <a:effectLst/>
                        </a:rPr>
                        <a:t>3. Terveyspalvelujen uudistaminen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100">
                          <a:effectLst/>
                        </a:rPr>
                        <a:t>Päihdekuntoutus </a:t>
                      </a:r>
                    </a:p>
                    <a:p>
                      <a:pPr>
                        <a:lnSpc>
                          <a:spcPct val="107000"/>
                        </a:lnSpc>
                        <a:spcAft>
                          <a:spcPts val="0"/>
                        </a:spcAft>
                      </a:pPr>
                      <a:r>
                        <a:rPr lang="fi-FI" sz="1100">
                          <a:effectLst/>
                        </a:rPr>
                        <a:t>*Kuntoneuvola - liikuntaan  </a:t>
                      </a:r>
                    </a:p>
                    <a:p>
                      <a:pPr>
                        <a:lnSpc>
                          <a:spcPct val="107000"/>
                        </a:lnSpc>
                        <a:spcAft>
                          <a:spcPts val="0"/>
                        </a:spcAft>
                      </a:pPr>
                      <a:r>
                        <a:rPr lang="fi-FI" sz="1100">
                          <a:effectLst/>
                        </a:rPr>
                        <a:t>   liittyvää tietoa</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000">
                          <a:effectLst/>
                        </a:rPr>
                        <a:t>esim. lääkärien, hoitajien fysioterapeuttien antama liikuntaneuvonta</a:t>
                      </a:r>
                      <a:endParaRPr lang="fi-FI" sz="1100">
                        <a:effectLst/>
                      </a:endParaRPr>
                    </a:p>
                    <a:p>
                      <a:pPr>
                        <a:lnSpc>
                          <a:spcPct val="107000"/>
                        </a:lnSpc>
                        <a:spcAft>
                          <a:spcPts val="0"/>
                        </a:spcAft>
                      </a:pPr>
                      <a:r>
                        <a:rPr lang="fi-FI" sz="1000">
                          <a:effectLst/>
                        </a:rPr>
                        <a:t>- erityisryhmien ja ikääntyvien liikuntaryhmät, kuljetukset liikuntapaikoille</a:t>
                      </a:r>
                      <a:endParaRPr lang="fi-FI" sz="1100">
                        <a:effectLst/>
                      </a:endParaRPr>
                    </a:p>
                    <a:p>
                      <a:pPr>
                        <a:lnSpc>
                          <a:spcPct val="107000"/>
                        </a:lnSpc>
                        <a:spcAft>
                          <a:spcPts val="0"/>
                        </a:spcAft>
                      </a:pPr>
                      <a:r>
                        <a:rPr lang="fi-FI" sz="1000">
                          <a:effectLst/>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4220">
                <a:tc>
                  <a:txBody>
                    <a:bodyPr/>
                    <a:lstStyle/>
                    <a:p>
                      <a:pPr>
                        <a:lnSpc>
                          <a:spcPct val="107000"/>
                        </a:lnSpc>
                        <a:spcAft>
                          <a:spcPts val="0"/>
                        </a:spcAft>
                      </a:pPr>
                      <a:r>
                        <a:rPr lang="fi-FI" sz="1100">
                          <a:effectLst/>
                        </a:rPr>
                        <a:t>4 Yhteisöjen toiminnan kehittäminen</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100">
                          <a:effectLst/>
                        </a:rPr>
                        <a:t>*Vanhempainringit </a:t>
                      </a:r>
                    </a:p>
                    <a:p>
                      <a:pPr>
                        <a:lnSpc>
                          <a:spcPct val="107000"/>
                        </a:lnSpc>
                        <a:spcAft>
                          <a:spcPts val="0"/>
                        </a:spcAft>
                      </a:pPr>
                      <a:r>
                        <a:rPr lang="fi-FI" sz="1100">
                          <a:effectLst/>
                        </a:rPr>
                        <a:t>*Vertaistuki </a:t>
                      </a:r>
                    </a:p>
                    <a:p>
                      <a:pPr>
                        <a:lnSpc>
                          <a:spcPct val="107000"/>
                        </a:lnSpc>
                        <a:spcAft>
                          <a:spcPts val="0"/>
                        </a:spcAft>
                      </a:pPr>
                      <a:r>
                        <a:rPr lang="fi-FI" sz="1100">
                          <a:effectLst/>
                        </a:rPr>
                        <a:t>- esim. päihdeäideille ja </a:t>
                      </a:r>
                    </a:p>
                    <a:p>
                      <a:pPr>
                        <a:lnSpc>
                          <a:spcPct val="107000"/>
                        </a:lnSpc>
                        <a:spcAft>
                          <a:spcPts val="0"/>
                        </a:spcAft>
                      </a:pPr>
                      <a:r>
                        <a:rPr lang="fi-FI" sz="1100">
                          <a:effectLst/>
                        </a:rPr>
                        <a:t>  päihdeperheiden  lapsille</a:t>
                      </a:r>
                    </a:p>
                    <a:p>
                      <a:pPr>
                        <a:lnSpc>
                          <a:spcPct val="107000"/>
                        </a:lnSpc>
                        <a:spcAft>
                          <a:spcPts val="0"/>
                        </a:spcAft>
                      </a:pPr>
                      <a:r>
                        <a:rPr lang="fi-FI" sz="1100">
                          <a:effectLst/>
                        </a:rPr>
                        <a:t>*AA-toiminta</a:t>
                      </a:r>
                    </a:p>
                    <a:p>
                      <a:pPr>
                        <a:lnSpc>
                          <a:spcPct val="107000"/>
                        </a:lnSpc>
                        <a:spcAft>
                          <a:spcPts val="0"/>
                        </a:spcAft>
                      </a:pPr>
                      <a:r>
                        <a:rPr lang="fi-FI" sz="1100">
                          <a:effectLst/>
                        </a:rPr>
                        <a:t>*Kulttuuriharrastusryhmät </a:t>
                      </a:r>
                    </a:p>
                    <a:p>
                      <a:pPr>
                        <a:lnSpc>
                          <a:spcPct val="107000"/>
                        </a:lnSpc>
                        <a:spcAft>
                          <a:spcPts val="0"/>
                        </a:spcAft>
                      </a:pPr>
                      <a:r>
                        <a:rPr lang="fi-FI" sz="1100">
                          <a:effectLst/>
                        </a:rPr>
                        <a:t>*Asukasyhdistystoiminta *</a:t>
                      </a:r>
                    </a:p>
                    <a:p>
                      <a:pPr>
                        <a:lnSpc>
                          <a:spcPct val="107000"/>
                        </a:lnSpc>
                        <a:spcAft>
                          <a:spcPts val="0"/>
                        </a:spcAft>
                      </a:pPr>
                      <a:r>
                        <a:rPr lang="fi-FI" sz="1100">
                          <a:effectLst/>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000">
                          <a:effectLst/>
                        </a:rPr>
                        <a:t>* </a:t>
                      </a:r>
                      <a:r>
                        <a:rPr lang="fi-FI" sz="900">
                          <a:effectLst/>
                        </a:rPr>
                        <a:t>julkisella rahoituksella (mm. liikuntajärjestöjen, urheiluseurojen ja terveysjärjestöjen toiminnan tukeminen)</a:t>
                      </a:r>
                      <a:endParaRPr lang="fi-FI" sz="1100">
                        <a:effectLst/>
                      </a:endParaRPr>
                    </a:p>
                    <a:p>
                      <a:pPr>
                        <a:lnSpc>
                          <a:spcPct val="107000"/>
                        </a:lnSpc>
                        <a:spcAft>
                          <a:spcPts val="0"/>
                        </a:spcAft>
                      </a:pPr>
                      <a:r>
                        <a:rPr lang="fi-FI" sz="900">
                          <a:effectLst/>
                        </a:rPr>
                        <a:t>- liikuntaan kannustaminen työyhteisöissä, työpaikkojen tarjoamat   liikuntamahdollisuudet (liikuntapaikat, ohjatut liikuntaryhmät, työpaikkojen  </a:t>
                      </a:r>
                      <a:endParaRPr lang="fi-FI" sz="1100">
                        <a:effectLst/>
                      </a:endParaRPr>
                    </a:p>
                    <a:p>
                      <a:pPr>
                        <a:lnSpc>
                          <a:spcPct val="107000"/>
                        </a:lnSpc>
                        <a:spcAft>
                          <a:spcPts val="0"/>
                        </a:spcAft>
                      </a:pPr>
                      <a:r>
                        <a:rPr lang="fi-FI" sz="900">
                          <a:effectLst/>
                        </a:rPr>
                        <a:t>  liikuntaporukat, liikuntasetelit jne.)</a:t>
                      </a:r>
                      <a:endParaRPr lang="fi-FI" sz="1100">
                        <a:effectLst/>
                      </a:endParaRPr>
                    </a:p>
                    <a:p>
                      <a:pPr>
                        <a:lnSpc>
                          <a:spcPct val="107000"/>
                        </a:lnSpc>
                        <a:spcAft>
                          <a:spcPts val="0"/>
                        </a:spcAft>
                      </a:pPr>
                      <a:r>
                        <a:rPr lang="fi-FI" sz="1000">
                          <a:effectLst/>
                        </a:rPr>
                        <a:t>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2240">
                <a:tc>
                  <a:txBody>
                    <a:bodyPr/>
                    <a:lstStyle/>
                    <a:p>
                      <a:pPr>
                        <a:lnSpc>
                          <a:spcPct val="107000"/>
                        </a:lnSpc>
                        <a:spcAft>
                          <a:spcPts val="0"/>
                        </a:spcAft>
                      </a:pPr>
                      <a:r>
                        <a:rPr lang="fi-FI" sz="1100">
                          <a:effectLst/>
                        </a:rPr>
                        <a:t>5. Terveysosaamisen kehittäminen </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100">
                          <a:effectLst/>
                        </a:rPr>
                        <a:t>*Terveyskasvatus, </a:t>
                      </a:r>
                    </a:p>
                    <a:p>
                      <a:pPr>
                        <a:lnSpc>
                          <a:spcPct val="107000"/>
                        </a:lnSpc>
                        <a:spcAft>
                          <a:spcPts val="0"/>
                        </a:spcAft>
                      </a:pPr>
                      <a:r>
                        <a:rPr lang="fi-FI" sz="1100">
                          <a:effectLst/>
                        </a:rPr>
                        <a:t>*Opetus (TE)</a:t>
                      </a:r>
                    </a:p>
                    <a:p>
                      <a:pPr>
                        <a:lnSpc>
                          <a:spcPct val="107000"/>
                        </a:lnSpc>
                        <a:spcAft>
                          <a:spcPts val="0"/>
                        </a:spcAft>
                      </a:pPr>
                      <a:r>
                        <a:rPr lang="fi-FI" sz="1100">
                          <a:effectLst/>
                        </a:rPr>
                        <a:t>*Valistus </a:t>
                      </a:r>
                    </a:p>
                    <a:p>
                      <a:pPr>
                        <a:lnSpc>
                          <a:spcPct val="107000"/>
                        </a:lnSpc>
                        <a:spcAft>
                          <a:spcPts val="0"/>
                        </a:spcAft>
                      </a:pPr>
                      <a:r>
                        <a:rPr lang="fi-FI" sz="1100">
                          <a:effectLst/>
                        </a:rPr>
                        <a:t>*Terveysneuvonta </a:t>
                      </a:r>
                    </a:p>
                    <a:p>
                      <a:pPr>
                        <a:lnSpc>
                          <a:spcPct val="107000"/>
                        </a:lnSpc>
                        <a:spcAft>
                          <a:spcPts val="0"/>
                        </a:spcAft>
                      </a:pPr>
                      <a:r>
                        <a:rPr lang="fi-FI" sz="1100">
                          <a:effectLst/>
                        </a:rPr>
                        <a:t>*Terveyskampanjat </a:t>
                      </a:r>
                    </a:p>
                    <a:p>
                      <a:pPr>
                        <a:lnSpc>
                          <a:spcPct val="107000"/>
                        </a:lnSpc>
                        <a:spcAft>
                          <a:spcPts val="0"/>
                        </a:spcAft>
                      </a:pPr>
                      <a:r>
                        <a:rPr lang="fi-FI" sz="1100">
                          <a:effectLst/>
                        </a:rPr>
                        <a:t>*Media</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1000" dirty="0">
                          <a:effectLst/>
                        </a:rPr>
                        <a:t>* </a:t>
                      </a:r>
                      <a:r>
                        <a:rPr lang="fi-FI" sz="900" dirty="0">
                          <a:effectLst/>
                        </a:rPr>
                        <a:t>liikuntakasvatus,</a:t>
                      </a:r>
                      <a:endParaRPr lang="fi-FI" sz="1100" dirty="0">
                        <a:effectLst/>
                      </a:endParaRPr>
                    </a:p>
                    <a:p>
                      <a:pPr>
                        <a:lnSpc>
                          <a:spcPct val="107000"/>
                        </a:lnSpc>
                        <a:spcAft>
                          <a:spcPts val="0"/>
                        </a:spcAft>
                      </a:pPr>
                      <a:r>
                        <a:rPr lang="fi-FI" sz="900" dirty="0">
                          <a:effectLst/>
                        </a:rPr>
                        <a:t>liikuntakoulutus, liikuntaneuvonta </a:t>
                      </a:r>
                      <a:endParaRPr lang="fi-FI" sz="1100" dirty="0">
                        <a:effectLst/>
                      </a:endParaRPr>
                    </a:p>
                    <a:p>
                      <a:pPr>
                        <a:lnSpc>
                          <a:spcPct val="107000"/>
                        </a:lnSpc>
                        <a:spcAft>
                          <a:spcPts val="0"/>
                        </a:spcAft>
                      </a:pPr>
                      <a:r>
                        <a:rPr lang="fi-FI" sz="900" dirty="0">
                          <a:effectLst/>
                        </a:rPr>
                        <a:t>- koulun terveysopetus, terveystiedon opetus</a:t>
                      </a:r>
                      <a:endParaRPr lang="fi-FI" sz="1100" dirty="0">
                        <a:effectLst/>
                      </a:endParaRPr>
                    </a:p>
                    <a:p>
                      <a:pPr>
                        <a:lnSpc>
                          <a:spcPct val="107000"/>
                        </a:lnSpc>
                        <a:spcAft>
                          <a:spcPts val="0"/>
                        </a:spcAft>
                      </a:pPr>
                      <a:r>
                        <a:rPr lang="fi-FI" sz="900" dirty="0">
                          <a:effectLst/>
                        </a:rPr>
                        <a:t>- liikuntaa koskevan tieteellisen tutkimuksen tukemisella ja tiedon </a:t>
                      </a:r>
                      <a:endParaRPr lang="fi-FI" sz="1100" dirty="0">
                        <a:effectLst/>
                      </a:endParaRPr>
                    </a:p>
                    <a:p>
                      <a:pPr>
                        <a:lnSpc>
                          <a:spcPct val="107000"/>
                        </a:lnSpc>
                        <a:spcAft>
                          <a:spcPts val="0"/>
                        </a:spcAft>
                      </a:pPr>
                      <a:r>
                        <a:rPr lang="fi-FI" sz="900" dirty="0">
                          <a:effectLst/>
                        </a:rPr>
                        <a:t>  välittämisellä kansalaisille</a:t>
                      </a:r>
                      <a:r>
                        <a:rPr lang="fi-FI" sz="1000" dirty="0">
                          <a:effectLst/>
                        </a:rPr>
                        <a:t> * </a:t>
                      </a:r>
                      <a:endParaRPr lang="fi-FI" sz="1100" dirty="0">
                        <a:effectLst/>
                      </a:endParaRPr>
                    </a:p>
                    <a:p>
                      <a:pPr>
                        <a:lnSpc>
                          <a:spcPct val="107000"/>
                        </a:lnSpc>
                        <a:spcAft>
                          <a:spcPts val="0"/>
                        </a:spcAft>
                      </a:pPr>
                      <a:r>
                        <a:rPr lang="fi-FI" sz="1000" dirty="0">
                          <a:effectLst/>
                        </a:rPr>
                        <a:t> </a:t>
                      </a:r>
                      <a:endParaRPr lang="fi-FI" sz="1100" dirty="0">
                        <a:effectLst/>
                      </a:endParaRPr>
                    </a:p>
                    <a:p>
                      <a:pPr>
                        <a:lnSpc>
                          <a:spcPct val="107000"/>
                        </a:lnSpc>
                        <a:spcAft>
                          <a:spcPts val="0"/>
                        </a:spcAft>
                      </a:pPr>
                      <a:r>
                        <a:rPr lang="fi-FI" sz="1100" dirty="0">
                          <a:effectLst/>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02793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00113" y="476250"/>
            <a:ext cx="7772400" cy="1016000"/>
          </a:xfrm>
        </p:spPr>
        <p:txBody>
          <a:bodyPr>
            <a:normAutofit fontScale="90000"/>
          </a:bodyPr>
          <a:lstStyle/>
          <a:p>
            <a:pPr eaLnBrk="1" hangingPunct="1"/>
            <a:r>
              <a:rPr lang="fi-FI" altLang="fi-FI" sz="2400" b="1" dirty="0" smtClean="0"/>
              <a:t>PREVENTIO  </a:t>
            </a:r>
            <a:r>
              <a:rPr lang="fi-FI" altLang="fi-FI" sz="2400" dirty="0" smtClean="0"/>
              <a:t>eli sairauksien ehkäiseminen </a:t>
            </a:r>
            <a:r>
              <a:rPr lang="fi-FI" altLang="fi-FI" sz="2400" b="1" dirty="0" smtClean="0"/>
              <a:t/>
            </a:r>
            <a:br>
              <a:rPr lang="fi-FI" altLang="fi-FI" sz="2400" b="1" dirty="0" smtClean="0"/>
            </a:br>
            <a:r>
              <a:rPr lang="fi-FI" altLang="fi-FI" sz="2400" b="1" dirty="0" smtClean="0"/>
              <a:t/>
            </a:r>
            <a:br>
              <a:rPr lang="fi-FI" altLang="fi-FI" sz="2400" b="1" dirty="0" smtClean="0"/>
            </a:br>
            <a:r>
              <a:rPr lang="fi-FI" altLang="fi-FI" sz="1400" dirty="0" smtClean="0"/>
              <a:t>jaetaan  kolmeen tasoon sen mukaan, mitä sairauden vaiheita ehkäistään ja mikä on ehkäisyn tavoite:</a:t>
            </a:r>
            <a:br>
              <a:rPr lang="fi-FI" altLang="fi-FI" sz="1400" dirty="0" smtClean="0"/>
            </a:br>
            <a:endParaRPr lang="fi-FI" altLang="fi-FI" sz="1400" b="1" dirty="0" smtClean="0"/>
          </a:p>
        </p:txBody>
      </p:sp>
      <p:sp>
        <p:nvSpPr>
          <p:cNvPr id="21507" name="Rectangle 3"/>
          <p:cNvSpPr>
            <a:spLocks noGrp="1" noChangeArrowheads="1"/>
          </p:cNvSpPr>
          <p:nvPr>
            <p:ph type="body" idx="1"/>
          </p:nvPr>
        </p:nvSpPr>
        <p:spPr>
          <a:xfrm>
            <a:off x="611188" y="1600200"/>
            <a:ext cx="8281987" cy="4530725"/>
          </a:xfrm>
        </p:spPr>
        <p:txBody>
          <a:bodyPr/>
          <a:lstStyle/>
          <a:p>
            <a:pPr eaLnBrk="1" hangingPunct="1">
              <a:lnSpc>
                <a:spcPct val="80000"/>
              </a:lnSpc>
            </a:pPr>
            <a:r>
              <a:rPr lang="fi-FI" altLang="fi-FI" sz="1800" b="1" i="1" dirty="0" smtClean="0"/>
              <a:t>Primaaripreventio</a:t>
            </a:r>
          </a:p>
          <a:p>
            <a:pPr eaLnBrk="1" hangingPunct="1">
              <a:lnSpc>
                <a:spcPct val="80000"/>
              </a:lnSpc>
              <a:buFont typeface="Wingdings" pitchFamily="2" charset="2"/>
              <a:buNone/>
            </a:pPr>
            <a:r>
              <a:rPr lang="fi-FI" altLang="fi-FI" sz="1600" dirty="0" smtClean="0"/>
              <a:t>      Ehkäistään oireita, vaivoja, tauteja ja tapaturmia  jo ennen sen ilmaantumista </a:t>
            </a:r>
          </a:p>
          <a:p>
            <a:pPr eaLnBrk="1" hangingPunct="1">
              <a:lnSpc>
                <a:spcPct val="80000"/>
              </a:lnSpc>
              <a:buFont typeface="Wingdings" pitchFamily="2" charset="2"/>
              <a:buNone/>
            </a:pPr>
            <a:r>
              <a:rPr lang="fi-FI" altLang="fi-FI" sz="1600" dirty="0" smtClean="0"/>
              <a:t>      - rokotusohjelmat, matkarokotukset, turvavyöpakko, kypäräkäyttö, ergonomiset </a:t>
            </a:r>
          </a:p>
          <a:p>
            <a:pPr eaLnBrk="1" hangingPunct="1">
              <a:lnSpc>
                <a:spcPct val="80000"/>
              </a:lnSpc>
              <a:buFont typeface="Wingdings" pitchFamily="2" charset="2"/>
              <a:buNone/>
            </a:pPr>
            <a:r>
              <a:rPr lang="fi-FI" altLang="fi-FI" sz="1600" dirty="0" smtClean="0"/>
              <a:t>         olosuhteet, terveysneuvonta ( käsien pesu, hampaiden harjaus, kondomi)</a:t>
            </a:r>
          </a:p>
          <a:p>
            <a:pPr eaLnBrk="1" hangingPunct="1">
              <a:lnSpc>
                <a:spcPct val="80000"/>
              </a:lnSpc>
              <a:buFont typeface="Wingdings" pitchFamily="2" charset="2"/>
              <a:buNone/>
            </a:pPr>
            <a:endParaRPr lang="fi-FI" altLang="fi-FI" sz="1800" dirty="0" smtClean="0"/>
          </a:p>
          <a:p>
            <a:pPr eaLnBrk="1" hangingPunct="1">
              <a:lnSpc>
                <a:spcPct val="80000"/>
              </a:lnSpc>
            </a:pPr>
            <a:r>
              <a:rPr lang="fi-FI" altLang="fi-FI" sz="1800" b="1" i="1" dirty="0" smtClean="0"/>
              <a:t>Sekundaaripreventio</a:t>
            </a:r>
          </a:p>
          <a:p>
            <a:pPr eaLnBrk="1" hangingPunct="1">
              <a:lnSpc>
                <a:spcPct val="80000"/>
              </a:lnSpc>
              <a:buFont typeface="Wingdings" pitchFamily="2" charset="2"/>
              <a:buNone/>
            </a:pPr>
            <a:r>
              <a:rPr lang="fi-FI" altLang="fi-FI" sz="1800" dirty="0" smtClean="0"/>
              <a:t>      </a:t>
            </a:r>
            <a:r>
              <a:rPr lang="fi-FI" altLang="fi-FI" sz="1600" dirty="0" smtClean="0"/>
              <a:t>Pyritään estämään hyvin varhaisessa  vaiheessa olevan taudin etenemistä</a:t>
            </a:r>
          </a:p>
          <a:p>
            <a:pPr eaLnBrk="1" hangingPunct="1">
              <a:lnSpc>
                <a:spcPct val="80000"/>
              </a:lnSpc>
              <a:buFont typeface="Wingdings" pitchFamily="2" charset="2"/>
              <a:buNone/>
            </a:pPr>
            <a:r>
              <a:rPr lang="fi-FI" altLang="fi-FI" sz="1600" dirty="0" smtClean="0"/>
              <a:t>      - mittaamiset (verenpaine), kyselyjä, seulonnat, jotka kohdistuvat taudin   </a:t>
            </a:r>
          </a:p>
          <a:p>
            <a:pPr eaLnBrk="1" hangingPunct="1">
              <a:lnSpc>
                <a:spcPct val="80000"/>
              </a:lnSpc>
              <a:buFont typeface="Wingdings" pitchFamily="2" charset="2"/>
              <a:buNone/>
            </a:pPr>
            <a:r>
              <a:rPr lang="fi-FI" altLang="fi-FI" sz="1600" dirty="0" smtClean="0"/>
              <a:t>         esiasteisiin (papa-koe, mammografia)</a:t>
            </a:r>
          </a:p>
          <a:p>
            <a:pPr eaLnBrk="1" hangingPunct="1">
              <a:lnSpc>
                <a:spcPct val="80000"/>
              </a:lnSpc>
              <a:buFont typeface="Wingdings" pitchFamily="2" charset="2"/>
              <a:buNone/>
            </a:pPr>
            <a:endParaRPr lang="fi-FI" altLang="fi-FI" sz="1800" dirty="0" smtClean="0"/>
          </a:p>
          <a:p>
            <a:pPr eaLnBrk="1" hangingPunct="1">
              <a:lnSpc>
                <a:spcPct val="80000"/>
              </a:lnSpc>
            </a:pPr>
            <a:r>
              <a:rPr lang="fi-FI" altLang="fi-FI" sz="1800" b="1" i="1" dirty="0" smtClean="0"/>
              <a:t>Tertiääripreventio</a:t>
            </a:r>
          </a:p>
          <a:p>
            <a:pPr eaLnBrk="1" hangingPunct="1">
              <a:lnSpc>
                <a:spcPct val="80000"/>
              </a:lnSpc>
              <a:buFont typeface="Wingdings" pitchFamily="2" charset="2"/>
              <a:buNone/>
            </a:pPr>
            <a:r>
              <a:rPr lang="fi-FI" altLang="fi-FI" sz="1800" dirty="0" smtClean="0"/>
              <a:t>      Estetään tilan paheneminen</a:t>
            </a:r>
          </a:p>
          <a:p>
            <a:pPr eaLnBrk="1" hangingPunct="1">
              <a:lnSpc>
                <a:spcPct val="80000"/>
              </a:lnSpc>
              <a:buFont typeface="Wingdings" pitchFamily="2" charset="2"/>
              <a:buNone/>
            </a:pPr>
            <a:r>
              <a:rPr lang="fi-FI" altLang="fi-FI" sz="1800" dirty="0" smtClean="0"/>
              <a:t>      - sairaudenhoito, kuntoutus, korjauskeikkaukset</a:t>
            </a:r>
          </a:p>
          <a:p>
            <a:pPr eaLnBrk="1" hangingPunct="1">
              <a:lnSpc>
                <a:spcPct val="80000"/>
              </a:lnSpc>
            </a:pPr>
            <a:endParaRPr lang="fi-FI" altLang="fi-FI"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Terveyden edistämisen kokonaisuus</a:t>
            </a:r>
            <a:endParaRPr lang="fi-FI" dirty="0"/>
          </a:p>
        </p:txBody>
      </p:sp>
      <p:sp>
        <p:nvSpPr>
          <p:cNvPr id="3" name="Sisällön paikkamerkki 2"/>
          <p:cNvSpPr>
            <a:spLocks noGrp="1"/>
          </p:cNvSpPr>
          <p:nvPr>
            <p:ph idx="1"/>
          </p:nvPr>
        </p:nvSpPr>
        <p:spPr>
          <a:xfrm>
            <a:off x="457200" y="1600200"/>
            <a:ext cx="8686800" cy="4525963"/>
          </a:xfrm>
        </p:spPr>
        <p:txBody>
          <a:bodyPr/>
          <a:lstStyle/>
          <a:p>
            <a:endParaRPr lang="fi-FI" dirty="0" smtClean="0"/>
          </a:p>
          <a:p>
            <a:endParaRPr lang="fi-FI" dirty="0"/>
          </a:p>
          <a:p>
            <a:r>
              <a:rPr lang="fi-FI" dirty="0" smtClean="0"/>
              <a:t>                   </a:t>
            </a:r>
          </a:p>
          <a:p>
            <a:endParaRPr lang="fi-FI" dirty="0"/>
          </a:p>
        </p:txBody>
      </p:sp>
      <p:sp>
        <p:nvSpPr>
          <p:cNvPr id="5" name="Pyöristetty suorakulmio 4"/>
          <p:cNvSpPr/>
          <p:nvPr/>
        </p:nvSpPr>
        <p:spPr>
          <a:xfrm>
            <a:off x="395536" y="2420888"/>
            <a:ext cx="172819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Mahdollisuuksien luominen</a:t>
            </a:r>
            <a:endParaRPr lang="fi-FI" dirty="0"/>
          </a:p>
        </p:txBody>
      </p:sp>
      <p:sp>
        <p:nvSpPr>
          <p:cNvPr id="6" name="Pyöristetty suorakulmio 5"/>
          <p:cNvSpPr/>
          <p:nvPr/>
        </p:nvSpPr>
        <p:spPr>
          <a:xfrm>
            <a:off x="2555776" y="2420888"/>
            <a:ext cx="172819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Riskitekijöiden ehkäisy</a:t>
            </a:r>
            <a:endParaRPr lang="fi-FI" dirty="0"/>
          </a:p>
        </p:txBody>
      </p:sp>
      <p:sp>
        <p:nvSpPr>
          <p:cNvPr id="7" name="Pyöristetty suorakulmio 6"/>
          <p:cNvSpPr/>
          <p:nvPr/>
        </p:nvSpPr>
        <p:spPr>
          <a:xfrm>
            <a:off x="4860032" y="2348880"/>
            <a:ext cx="172819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Hoito	</a:t>
            </a:r>
            <a:endParaRPr lang="fi-FI" dirty="0"/>
          </a:p>
        </p:txBody>
      </p:sp>
      <p:sp>
        <p:nvSpPr>
          <p:cNvPr id="8" name="Pyöristetty suorakulmio 7"/>
          <p:cNvSpPr/>
          <p:nvPr/>
        </p:nvSpPr>
        <p:spPr>
          <a:xfrm>
            <a:off x="6876256" y="2348880"/>
            <a:ext cx="172819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a:t>
            </a:r>
            <a:r>
              <a:rPr lang="fi-FI" dirty="0" smtClean="0"/>
              <a:t>untoutus</a:t>
            </a:r>
            <a:endParaRPr lang="fi-FI" dirty="0"/>
          </a:p>
        </p:txBody>
      </p:sp>
      <p:sp>
        <p:nvSpPr>
          <p:cNvPr id="9" name="Pyöristetty suorakulmio 8"/>
          <p:cNvSpPr/>
          <p:nvPr/>
        </p:nvSpPr>
        <p:spPr>
          <a:xfrm>
            <a:off x="251520" y="4149080"/>
            <a:ext cx="2016224"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dirty="0" smtClean="0">
                <a:solidFill>
                  <a:srgbClr val="FF0000"/>
                </a:solidFill>
              </a:rPr>
              <a:t>PROMOOTIO</a:t>
            </a:r>
            <a:endParaRPr lang="fi-FI" dirty="0">
              <a:solidFill>
                <a:srgbClr val="FF0000"/>
              </a:solidFill>
            </a:endParaRPr>
          </a:p>
        </p:txBody>
      </p:sp>
      <p:sp>
        <p:nvSpPr>
          <p:cNvPr id="10" name="Pyöristetty suorakulmio 9"/>
          <p:cNvSpPr/>
          <p:nvPr/>
        </p:nvSpPr>
        <p:spPr>
          <a:xfrm>
            <a:off x="2411760" y="4149080"/>
            <a:ext cx="2016224"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dirty="0" smtClean="0">
                <a:solidFill>
                  <a:srgbClr val="FF0000"/>
                </a:solidFill>
              </a:rPr>
              <a:t>Primaari-</a:t>
            </a:r>
          </a:p>
          <a:p>
            <a:pPr algn="ctr"/>
            <a:r>
              <a:rPr lang="fi-FI" dirty="0" smtClean="0">
                <a:solidFill>
                  <a:srgbClr val="FF0000"/>
                </a:solidFill>
              </a:rPr>
              <a:t>PREVENTIO</a:t>
            </a:r>
            <a:endParaRPr lang="fi-FI" dirty="0">
              <a:solidFill>
                <a:srgbClr val="FF0000"/>
              </a:solidFill>
            </a:endParaRPr>
          </a:p>
        </p:txBody>
      </p:sp>
      <p:sp>
        <p:nvSpPr>
          <p:cNvPr id="11" name="Pyöristetty suorakulmio 10"/>
          <p:cNvSpPr/>
          <p:nvPr/>
        </p:nvSpPr>
        <p:spPr>
          <a:xfrm>
            <a:off x="4716016" y="4149080"/>
            <a:ext cx="2016224"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dirty="0" smtClean="0">
                <a:solidFill>
                  <a:srgbClr val="FF0000"/>
                </a:solidFill>
              </a:rPr>
              <a:t>Sekundaari-</a:t>
            </a:r>
          </a:p>
          <a:p>
            <a:pPr algn="ctr"/>
            <a:r>
              <a:rPr lang="fi-FI" dirty="0" smtClean="0">
                <a:solidFill>
                  <a:srgbClr val="FF0000"/>
                </a:solidFill>
              </a:rPr>
              <a:t>PREVENTIO</a:t>
            </a:r>
            <a:endParaRPr lang="fi-FI" dirty="0">
              <a:solidFill>
                <a:srgbClr val="FF0000"/>
              </a:solidFill>
            </a:endParaRPr>
          </a:p>
        </p:txBody>
      </p:sp>
      <p:sp>
        <p:nvSpPr>
          <p:cNvPr id="12" name="Pyöristetty suorakulmio 11"/>
          <p:cNvSpPr/>
          <p:nvPr/>
        </p:nvSpPr>
        <p:spPr>
          <a:xfrm>
            <a:off x="6876256" y="4149080"/>
            <a:ext cx="2016224"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dirty="0" smtClean="0">
                <a:solidFill>
                  <a:srgbClr val="FF0000"/>
                </a:solidFill>
              </a:rPr>
              <a:t>Tertiääri-</a:t>
            </a:r>
          </a:p>
          <a:p>
            <a:pPr algn="ctr"/>
            <a:r>
              <a:rPr lang="fi-FI" dirty="0" smtClean="0">
                <a:solidFill>
                  <a:srgbClr val="FF0000"/>
                </a:solidFill>
              </a:rPr>
              <a:t>PREVENTIO</a:t>
            </a:r>
            <a:endParaRPr lang="fi-FI"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752600"/>
            <a:ext cx="8229600" cy="4572000"/>
          </a:xfrm>
        </p:spPr>
        <p:txBody>
          <a:bodyPr>
            <a:normAutofit/>
          </a:bodyPr>
          <a:lstStyle/>
          <a:p>
            <a:pPr>
              <a:lnSpc>
                <a:spcPct val="90000"/>
              </a:lnSpc>
            </a:pPr>
            <a:endParaRPr lang="fi-FI" sz="2400" dirty="0" smtClean="0"/>
          </a:p>
          <a:p>
            <a:pPr>
              <a:lnSpc>
                <a:spcPct val="90000"/>
              </a:lnSpc>
            </a:pPr>
            <a:r>
              <a:rPr lang="fi-FI" sz="2400" u="sng" dirty="0" smtClean="0"/>
              <a:t>Alhainen sosioekonominen asema ja vähäinen koulutus </a:t>
            </a:r>
            <a:r>
              <a:rPr lang="fi-FI" sz="2400" dirty="0" smtClean="0"/>
              <a:t>heikentävät kykyä tehdä muutoksia elämäntapoihin.</a:t>
            </a:r>
          </a:p>
          <a:p>
            <a:pPr>
              <a:lnSpc>
                <a:spcPct val="90000"/>
              </a:lnSpc>
            </a:pPr>
            <a:r>
              <a:rPr lang="fi-FI" sz="2400" u="sng" dirty="0" smtClean="0"/>
              <a:t>Sosiaalinen eristyneisyys </a:t>
            </a:r>
            <a:r>
              <a:rPr lang="fi-FI" sz="2400" dirty="0" smtClean="0"/>
              <a:t>(yksin asuvilla on tavallista useammin epäterveellisiä elämäntapoja ja tottumuksia).</a:t>
            </a:r>
          </a:p>
          <a:p>
            <a:pPr>
              <a:lnSpc>
                <a:spcPct val="90000"/>
              </a:lnSpc>
            </a:pPr>
            <a:r>
              <a:rPr lang="fi-FI" sz="2400" u="sng" dirty="0" smtClean="0"/>
              <a:t>Stressi</a:t>
            </a:r>
            <a:r>
              <a:rPr lang="fi-FI" sz="2400" dirty="0" smtClean="0"/>
              <a:t> työssä ja kotona vaikeuttaa terveellisten elämäntapojen omaksumista ja ylläpitämistä.</a:t>
            </a:r>
          </a:p>
          <a:p>
            <a:pPr>
              <a:lnSpc>
                <a:spcPct val="90000"/>
              </a:lnSpc>
            </a:pPr>
            <a:r>
              <a:rPr lang="fi-FI" sz="2400" dirty="0" smtClean="0"/>
              <a:t>Negatiiviset </a:t>
            </a:r>
            <a:r>
              <a:rPr lang="fi-FI" sz="2400" u="sng" dirty="0" smtClean="0"/>
              <a:t>tunnetilat</a:t>
            </a:r>
            <a:r>
              <a:rPr lang="fi-FI" sz="2400" dirty="0" smtClean="0"/>
              <a:t>; masennus, ahdistus ja vihamielisyys</a:t>
            </a:r>
          </a:p>
          <a:p>
            <a:pPr>
              <a:lnSpc>
                <a:spcPct val="90000"/>
              </a:lnSpc>
            </a:pPr>
            <a:r>
              <a:rPr lang="fi-FI" sz="2400" u="sng" dirty="0" smtClean="0"/>
              <a:t>Tiedon puute</a:t>
            </a:r>
          </a:p>
          <a:p>
            <a:pPr>
              <a:lnSpc>
                <a:spcPct val="90000"/>
              </a:lnSpc>
            </a:pPr>
            <a:r>
              <a:rPr lang="fi-FI" sz="2400" u="sng" dirty="0" smtClean="0"/>
              <a:t>Mediasta tulvivaa terveysviestintää </a:t>
            </a:r>
            <a:r>
              <a:rPr lang="fi-FI" sz="2400" dirty="0" smtClean="0"/>
              <a:t>on vaikeaa tulkita kriittisesti.</a:t>
            </a:r>
          </a:p>
        </p:txBody>
      </p:sp>
      <p:sp>
        <p:nvSpPr>
          <p:cNvPr id="20482" name="Rectangle 2"/>
          <p:cNvSpPr>
            <a:spLocks noGrp="1" noChangeArrowheads="1"/>
          </p:cNvSpPr>
          <p:nvPr>
            <p:ph type="title"/>
          </p:nvPr>
        </p:nvSpPr>
        <p:spPr/>
        <p:txBody>
          <a:bodyPr>
            <a:normAutofit/>
          </a:bodyPr>
          <a:lstStyle/>
          <a:p>
            <a:r>
              <a:rPr lang="fi-FI" sz="3200" dirty="0" smtClean="0"/>
              <a:t>Syitä, jotka vaikeuttavat terveellisten elämäntapamuutosten tekemistä</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a:bodyPr>
          <a:lstStyle/>
          <a:p>
            <a:pPr>
              <a:buNone/>
            </a:pPr>
            <a:r>
              <a:rPr lang="fi-FI" sz="4000" dirty="0" smtClean="0"/>
              <a:t>      TERVEYS EI JAKAUDU TASAN</a:t>
            </a:r>
            <a:endParaRPr lang="fi-FI"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7813"/>
            <a:ext cx="8229600" cy="919162"/>
          </a:xfrm>
        </p:spPr>
        <p:txBody>
          <a:bodyPr>
            <a:normAutofit fontScale="90000"/>
          </a:bodyPr>
          <a:lstStyle/>
          <a:p>
            <a:pPr eaLnBrk="1" hangingPunct="1"/>
            <a:r>
              <a:rPr lang="fi-FI" altLang="fi-FI" sz="3200" b="1" dirty="0" smtClean="0"/>
              <a:t>TERVEYSEROIHIN VAIKUTTAVIA TEKIJÖITÄ   (SUOMESSA)</a:t>
            </a:r>
          </a:p>
        </p:txBody>
      </p:sp>
      <p:sp>
        <p:nvSpPr>
          <p:cNvPr id="58371" name="Rectangle 3"/>
          <p:cNvSpPr>
            <a:spLocks noGrp="1" noChangeArrowheads="1"/>
          </p:cNvSpPr>
          <p:nvPr>
            <p:ph type="body" idx="1"/>
          </p:nvPr>
        </p:nvSpPr>
        <p:spPr/>
        <p:txBody>
          <a:bodyPr/>
          <a:lstStyle/>
          <a:p>
            <a:pPr eaLnBrk="1" hangingPunct="1"/>
            <a:r>
              <a:rPr lang="fi-FI" altLang="fi-FI" dirty="0" smtClean="0"/>
              <a:t>Ikä</a:t>
            </a:r>
          </a:p>
          <a:p>
            <a:pPr eaLnBrk="1" hangingPunct="1"/>
            <a:r>
              <a:rPr lang="fi-FI" altLang="fi-FI" dirty="0" smtClean="0"/>
              <a:t>Sukupuoli</a:t>
            </a:r>
          </a:p>
          <a:p>
            <a:pPr eaLnBrk="1" hangingPunct="1"/>
            <a:r>
              <a:rPr lang="fi-FI" altLang="fi-FI" dirty="0" smtClean="0"/>
              <a:t>Asuinpaikka </a:t>
            </a:r>
          </a:p>
          <a:p>
            <a:pPr eaLnBrk="1" hangingPunct="1"/>
            <a:r>
              <a:rPr lang="fi-FI" altLang="fi-FI" dirty="0" smtClean="0"/>
              <a:t>Sosioekonominen asema ( taloudellinen tilanne, koulutus, ammatti)</a:t>
            </a:r>
          </a:p>
          <a:p>
            <a:pPr eaLnBrk="1" hangingPunct="1"/>
            <a:r>
              <a:rPr lang="fi-FI" altLang="fi-FI" dirty="0" smtClean="0"/>
              <a:t>Muut ( siviilisääty, äidinkieli, etninen tausta)</a:t>
            </a:r>
          </a:p>
          <a:p>
            <a:pPr eaLnBrk="1" hangingPunct="1">
              <a:buFont typeface="Wingdings" pitchFamily="2" charset="2"/>
              <a:buNone/>
            </a:pPr>
            <a:endParaRPr lang="fi-FI" altLang="fi-FI" dirty="0" smtClean="0"/>
          </a:p>
          <a:p>
            <a:pPr eaLnBrk="1" hangingPunct="1"/>
            <a:endParaRPr lang="fi-FI" altLang="fi-FI"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20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fade">
                                      <p:cBhvr>
                                        <p:cTn id="17" dur="20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fade">
                                      <p:cBhvr>
                                        <p:cTn id="22" dur="2000"/>
                                        <p:tgtEl>
                                          <p:spTgt spid="583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fade">
                                      <p:cBhvr>
                                        <p:cTn id="27" dur="20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95288" y="260350"/>
            <a:ext cx="8748712" cy="6597650"/>
          </a:xfrm>
        </p:spPr>
        <p:txBody>
          <a:bodyPr/>
          <a:lstStyle/>
          <a:p>
            <a:pPr eaLnBrk="1" hangingPunct="1">
              <a:lnSpc>
                <a:spcPct val="90000"/>
              </a:lnSpc>
            </a:pPr>
            <a:r>
              <a:rPr lang="fi-FI" altLang="fi-FI" sz="1800" dirty="0" smtClean="0"/>
              <a:t>Ikä</a:t>
            </a:r>
          </a:p>
          <a:p>
            <a:pPr eaLnBrk="1" hangingPunct="1">
              <a:lnSpc>
                <a:spcPct val="90000"/>
              </a:lnSpc>
              <a:buFont typeface="Wingdings" pitchFamily="2" charset="2"/>
              <a:buNone/>
            </a:pPr>
            <a:r>
              <a:rPr lang="fi-FI" altLang="fi-FI" sz="1800" dirty="0" smtClean="0"/>
              <a:t>     - </a:t>
            </a:r>
            <a:r>
              <a:rPr lang="fi-FI" altLang="fi-FI" sz="1600" dirty="0" smtClean="0"/>
              <a:t>pitkäaikaissairaiden osuus kasvaa iän myötä </a:t>
            </a:r>
          </a:p>
          <a:p>
            <a:pPr eaLnBrk="1" hangingPunct="1">
              <a:lnSpc>
                <a:spcPct val="90000"/>
              </a:lnSpc>
              <a:buFont typeface="Wingdings" pitchFamily="2" charset="2"/>
              <a:buNone/>
            </a:pPr>
            <a:r>
              <a:rPr lang="fi-FI" altLang="fi-FI" sz="1600" dirty="0" smtClean="0"/>
              <a:t>        </a:t>
            </a:r>
            <a:r>
              <a:rPr lang="fi-FI" altLang="fi-FI" sz="1400" dirty="0" smtClean="0"/>
              <a:t>(Noin kolmannes 15–45-vuotiaista naisista ja  hieman pienempi osuus miehistä ilmoittaa sairastavansa          </a:t>
            </a:r>
          </a:p>
          <a:p>
            <a:pPr eaLnBrk="1" hangingPunct="1">
              <a:lnSpc>
                <a:spcPct val="90000"/>
              </a:lnSpc>
              <a:buFont typeface="Wingdings" pitchFamily="2" charset="2"/>
              <a:buNone/>
            </a:pPr>
            <a:r>
              <a:rPr lang="fi-FI" altLang="fi-FI" sz="1400" dirty="0" smtClean="0"/>
              <a:t>         jotain pitkäaikaista sairautta, kun    taas eläkeikäisillä osuus on jo 80–90 prosenttia.)</a:t>
            </a:r>
          </a:p>
          <a:p>
            <a:pPr eaLnBrk="1" hangingPunct="1">
              <a:lnSpc>
                <a:spcPct val="90000"/>
              </a:lnSpc>
              <a:buFont typeface="Wingdings" pitchFamily="2" charset="2"/>
              <a:buNone/>
            </a:pPr>
            <a:r>
              <a:rPr lang="fi-FI" altLang="fi-FI" sz="1600" dirty="0" smtClean="0"/>
              <a:t>     - </a:t>
            </a:r>
            <a:r>
              <a:rPr lang="fi-FI" altLang="fi-FI" sz="1600" b="1" dirty="0" smtClean="0"/>
              <a:t>vanhimmissa ikäryhmissä</a:t>
            </a:r>
            <a:r>
              <a:rPr lang="fi-FI" altLang="fi-FI" sz="1600" dirty="0" smtClean="0"/>
              <a:t>: esim. dementia, nivelrikko, aivohalvaus, syöpä,   </a:t>
            </a:r>
          </a:p>
          <a:p>
            <a:pPr eaLnBrk="1" hangingPunct="1">
              <a:lnSpc>
                <a:spcPct val="90000"/>
              </a:lnSpc>
              <a:buFont typeface="Wingdings" pitchFamily="2" charset="2"/>
              <a:buNone/>
            </a:pPr>
            <a:r>
              <a:rPr lang="fi-FI" altLang="fi-FI" sz="1600" dirty="0" smtClean="0"/>
              <a:t>        sekä tuki- ja liikuntaelinten ja verenkiertoelinten sairaudet</a:t>
            </a:r>
          </a:p>
          <a:p>
            <a:pPr eaLnBrk="1" hangingPunct="1">
              <a:lnSpc>
                <a:spcPct val="90000"/>
              </a:lnSpc>
              <a:buFont typeface="Wingdings" pitchFamily="2" charset="2"/>
              <a:buNone/>
            </a:pPr>
            <a:r>
              <a:rPr lang="fi-FI" altLang="fi-FI" sz="1600" dirty="0" smtClean="0"/>
              <a:t>     -  </a:t>
            </a:r>
            <a:r>
              <a:rPr lang="fi-FI" altLang="fi-FI" sz="1600" b="1" dirty="0" smtClean="0"/>
              <a:t>nuorimmissa ikäryhmissä</a:t>
            </a:r>
            <a:r>
              <a:rPr lang="fi-FI" altLang="fi-FI" sz="1600" dirty="0" smtClean="0"/>
              <a:t>: eräitä infektiotauteja ja allergioita </a:t>
            </a:r>
          </a:p>
          <a:p>
            <a:pPr eaLnBrk="1" hangingPunct="1">
              <a:lnSpc>
                <a:spcPct val="90000"/>
              </a:lnSpc>
              <a:buFont typeface="Wingdings" pitchFamily="2" charset="2"/>
              <a:buNone/>
            </a:pPr>
            <a:r>
              <a:rPr lang="fi-FI" altLang="fi-FI" sz="1600" dirty="0" smtClean="0"/>
              <a:t>     -  </a:t>
            </a:r>
            <a:r>
              <a:rPr lang="fi-FI" altLang="fi-FI" sz="1600" b="1" dirty="0" smtClean="0"/>
              <a:t>yleisiä terveysongelmia</a:t>
            </a:r>
            <a:r>
              <a:rPr lang="fi-FI" altLang="fi-FI" sz="1600" dirty="0" smtClean="0"/>
              <a:t> : monet mielenterveysongelmat ja  tapaturmat</a:t>
            </a:r>
          </a:p>
          <a:p>
            <a:pPr eaLnBrk="1" hangingPunct="1">
              <a:lnSpc>
                <a:spcPct val="90000"/>
              </a:lnSpc>
              <a:buFont typeface="Wingdings" pitchFamily="2" charset="2"/>
              <a:buNone/>
            </a:pPr>
            <a:endParaRPr lang="fi-FI" altLang="fi-FI" sz="1600" dirty="0" smtClean="0"/>
          </a:p>
          <a:p>
            <a:pPr eaLnBrk="1" hangingPunct="1">
              <a:lnSpc>
                <a:spcPct val="90000"/>
              </a:lnSpc>
            </a:pPr>
            <a:r>
              <a:rPr lang="fi-FI" altLang="fi-FI" sz="1800" dirty="0" smtClean="0"/>
              <a:t>Sukupuoli / Elinajanodote  (oma taulukko) </a:t>
            </a:r>
          </a:p>
          <a:p>
            <a:pPr eaLnBrk="1" hangingPunct="1">
              <a:lnSpc>
                <a:spcPct val="90000"/>
              </a:lnSpc>
            </a:pPr>
            <a:r>
              <a:rPr lang="fi-FI" altLang="fi-FI" sz="1600" dirty="0" smtClean="0"/>
              <a:t>- </a:t>
            </a:r>
            <a:r>
              <a:rPr lang="fi-FI" altLang="fi-FI" sz="1600" b="1" dirty="0" smtClean="0"/>
              <a:t>naiset elävät  noin 7 vuotta pitempään</a:t>
            </a:r>
            <a:r>
              <a:rPr lang="fi-FI" altLang="fi-FI" sz="1600" dirty="0" smtClean="0"/>
              <a:t> kuin miehet </a:t>
            </a:r>
          </a:p>
          <a:p>
            <a:pPr eaLnBrk="1" hangingPunct="1">
              <a:lnSpc>
                <a:spcPct val="90000"/>
              </a:lnSpc>
              <a:buFont typeface="Wingdings" pitchFamily="2" charset="2"/>
              <a:buNone/>
            </a:pPr>
            <a:r>
              <a:rPr lang="fi-FI" altLang="fi-FI" sz="1600" dirty="0" smtClean="0"/>
              <a:t>     - miesten elinajan odote oli 75,1 vuotta ja naisten 81,8 vuotta (v. 2003)</a:t>
            </a:r>
          </a:p>
          <a:p>
            <a:pPr eaLnBrk="1" hangingPunct="1">
              <a:lnSpc>
                <a:spcPct val="90000"/>
              </a:lnSpc>
              <a:buFont typeface="Wingdings" pitchFamily="2" charset="2"/>
              <a:buNone/>
            </a:pPr>
            <a:r>
              <a:rPr lang="fi-FI" altLang="fi-FI" sz="1600" dirty="0" smtClean="0"/>
              <a:t>     - v.2015 vastasyntyneen elinajanodote oli 78,5 vuotta pojilla ja 84,1 vuotta tytöillä (miesten   </a:t>
            </a:r>
          </a:p>
          <a:p>
            <a:pPr eaLnBrk="1" hangingPunct="1">
              <a:lnSpc>
                <a:spcPct val="90000"/>
              </a:lnSpc>
              <a:buFont typeface="Wingdings" pitchFamily="2" charset="2"/>
              <a:buNone/>
            </a:pPr>
            <a:r>
              <a:rPr lang="fi-FI" altLang="fi-FI" sz="1600" dirty="0" smtClean="0"/>
              <a:t>       elinajanodote kasvoi 0,3 ja naisten 0,2 vuotta) </a:t>
            </a:r>
            <a:r>
              <a:rPr lang="fi-FI" altLang="fi-FI" sz="1600" dirty="0" smtClean="0">
                <a:hlinkClick r:id="rId3"/>
              </a:rPr>
              <a:t>http://www.findikaattori.fi/fi/46</a:t>
            </a:r>
            <a:r>
              <a:rPr lang="fi-FI" altLang="fi-FI" sz="1600" dirty="0" smtClean="0"/>
              <a:t> </a:t>
            </a:r>
          </a:p>
          <a:p>
            <a:pPr eaLnBrk="1" hangingPunct="1">
              <a:lnSpc>
                <a:spcPct val="90000"/>
              </a:lnSpc>
              <a:buFont typeface="Wingdings" pitchFamily="2" charset="2"/>
              <a:buNone/>
            </a:pPr>
            <a:r>
              <a:rPr lang="fi-FI" altLang="fi-FI" sz="1600" dirty="0" smtClean="0"/>
              <a:t>        </a:t>
            </a:r>
          </a:p>
          <a:p>
            <a:pPr eaLnBrk="1" hangingPunct="1">
              <a:lnSpc>
                <a:spcPct val="90000"/>
              </a:lnSpc>
              <a:buFont typeface="Wingdings" pitchFamily="2" charset="2"/>
              <a:buNone/>
            </a:pPr>
            <a:endParaRPr lang="fi-FI" altLang="fi-FI" sz="1800" dirty="0" smtClean="0"/>
          </a:p>
          <a:p>
            <a:pPr eaLnBrk="1" hangingPunct="1">
              <a:lnSpc>
                <a:spcPct val="90000"/>
              </a:lnSpc>
            </a:pPr>
            <a:r>
              <a:rPr lang="fi-FI" altLang="fi-FI" sz="1800" dirty="0" smtClean="0"/>
              <a:t>Asuinpaikka</a:t>
            </a:r>
            <a:r>
              <a:rPr lang="en-US" altLang="fi-FI" sz="1800" dirty="0" smtClean="0">
                <a:cs typeface="Arial" charset="0"/>
              </a:rPr>
              <a:t>*</a:t>
            </a:r>
          </a:p>
          <a:p>
            <a:pPr eaLnBrk="1" hangingPunct="1">
              <a:lnSpc>
                <a:spcPct val="90000"/>
              </a:lnSpc>
              <a:buFont typeface="Wingdings" pitchFamily="2" charset="2"/>
              <a:buNone/>
            </a:pPr>
            <a:r>
              <a:rPr lang="fi-FI" altLang="fi-FI" sz="1800" dirty="0" smtClean="0"/>
              <a:t>     </a:t>
            </a:r>
            <a:r>
              <a:rPr lang="fi-FI" altLang="fi-FI" sz="1600" dirty="0" smtClean="0"/>
              <a:t>- </a:t>
            </a:r>
            <a:r>
              <a:rPr lang="fi-FI" altLang="fi-FI" sz="1600" b="1" dirty="0" smtClean="0"/>
              <a:t>Ahvenanmaalla</a:t>
            </a:r>
            <a:r>
              <a:rPr lang="fi-FI" altLang="fi-FI" sz="1600" dirty="0" smtClean="0"/>
              <a:t> ja länsirannikolla sekä Etelä-Suomessa elävät ovat  </a:t>
            </a:r>
            <a:r>
              <a:rPr lang="fi-FI" altLang="fi-FI" sz="1600" b="1" dirty="0" smtClean="0"/>
              <a:t>terveempiä</a:t>
            </a:r>
            <a:r>
              <a:rPr lang="fi-FI" altLang="fi-FI" sz="1600" dirty="0" smtClean="0"/>
              <a:t> ja </a:t>
            </a:r>
          </a:p>
          <a:p>
            <a:pPr eaLnBrk="1" hangingPunct="1">
              <a:lnSpc>
                <a:spcPct val="90000"/>
              </a:lnSpc>
              <a:buFont typeface="Wingdings" pitchFamily="2" charset="2"/>
              <a:buNone/>
            </a:pPr>
            <a:r>
              <a:rPr lang="fi-FI" altLang="fi-FI" sz="1600" dirty="0" smtClean="0"/>
              <a:t>        elävät pitempään kuin Itä-Suomessa ja Pohjois-Suomessa asuvat </a:t>
            </a:r>
          </a:p>
          <a:p>
            <a:pPr eaLnBrk="1" hangingPunct="1">
              <a:lnSpc>
                <a:spcPct val="90000"/>
              </a:lnSpc>
              <a:buFont typeface="Wingdings" pitchFamily="2" charset="2"/>
              <a:buNone/>
            </a:pPr>
            <a:r>
              <a:rPr lang="fi-FI" altLang="fi-FI" sz="1600" dirty="0" smtClean="0"/>
              <a:t>      - </a:t>
            </a:r>
            <a:r>
              <a:rPr lang="fi-FI" altLang="fi-FI" sz="1600" b="1" dirty="0" smtClean="0"/>
              <a:t>eteläpohjalaiset </a:t>
            </a:r>
            <a:r>
              <a:rPr lang="fi-FI" altLang="fi-FI" sz="1600" dirty="0" smtClean="0"/>
              <a:t>ovat raittiita, </a:t>
            </a:r>
            <a:r>
              <a:rPr lang="fi-FI" altLang="fi-FI" sz="1600" b="1" dirty="0" smtClean="0"/>
              <a:t>kainuulaiset</a:t>
            </a:r>
            <a:r>
              <a:rPr lang="fi-FI" altLang="fi-FI" sz="1600" dirty="0" smtClean="0"/>
              <a:t> miehet sairastavat... (kulttuuri/geenit) </a:t>
            </a:r>
          </a:p>
          <a:p>
            <a:pPr eaLnBrk="1" hangingPunct="1">
              <a:lnSpc>
                <a:spcPct val="90000"/>
              </a:lnSpc>
              <a:buFont typeface="Wingdings" pitchFamily="2" charset="2"/>
              <a:buNone/>
            </a:pPr>
            <a:r>
              <a:rPr lang="fi-FI" altLang="fi-FI" sz="1600" dirty="0" smtClean="0"/>
              <a:t>      - asuinympäristön antamat mahdollisuudet (harrastuspaikat, maksut)</a:t>
            </a:r>
          </a:p>
          <a:p>
            <a:pPr eaLnBrk="1" hangingPunct="1">
              <a:lnSpc>
                <a:spcPct val="90000"/>
              </a:lnSpc>
              <a:buFont typeface="Wingdings" pitchFamily="2" charset="2"/>
              <a:buNone/>
            </a:pPr>
            <a:r>
              <a:rPr lang="fi-FI" altLang="fi-FI" sz="1600" dirty="0" smtClean="0"/>
              <a:t> </a:t>
            </a:r>
          </a:p>
          <a:p>
            <a:pPr eaLnBrk="1" hangingPunct="1">
              <a:lnSpc>
                <a:spcPct val="90000"/>
              </a:lnSpc>
              <a:buFont typeface="Wingdings" pitchFamily="2" charset="2"/>
              <a:buNone/>
            </a:pPr>
            <a:endParaRPr lang="fi-FI" altLang="fi-FI" sz="1600" dirty="0" smtClean="0"/>
          </a:p>
          <a:p>
            <a:pPr eaLnBrk="1" hangingPunct="1">
              <a:lnSpc>
                <a:spcPct val="90000"/>
              </a:lnSpc>
              <a:buFont typeface="Wingdings" pitchFamily="2" charset="2"/>
              <a:buNone/>
            </a:pPr>
            <a:endParaRPr lang="fi-FI" altLang="fi-FI" sz="1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95288" y="260350"/>
            <a:ext cx="8291512" cy="5870575"/>
          </a:xfrm>
        </p:spPr>
        <p:txBody>
          <a:bodyPr/>
          <a:lstStyle/>
          <a:p>
            <a:pPr eaLnBrk="1" hangingPunct="1">
              <a:lnSpc>
                <a:spcPct val="90000"/>
              </a:lnSpc>
            </a:pPr>
            <a:r>
              <a:rPr lang="fi-FI" altLang="fi-FI" sz="1600" b="1" dirty="0" smtClean="0"/>
              <a:t>Sosioekonominen asema</a:t>
            </a:r>
            <a:r>
              <a:rPr lang="fi-FI" altLang="fi-FI" sz="1600" dirty="0" smtClean="0"/>
              <a:t> </a:t>
            </a:r>
            <a:r>
              <a:rPr lang="en-US" altLang="fi-FI" sz="1600" dirty="0" smtClean="0">
                <a:cs typeface="Arial" charset="0"/>
              </a:rPr>
              <a:t>*</a:t>
            </a:r>
            <a:r>
              <a:rPr lang="fi-FI" altLang="fi-FI" sz="1600" dirty="0" smtClean="0"/>
              <a:t> (koulutus, ammatti, taloudellinen tilanne)</a:t>
            </a:r>
          </a:p>
          <a:p>
            <a:pPr eaLnBrk="1" hangingPunct="1">
              <a:lnSpc>
                <a:spcPct val="90000"/>
              </a:lnSpc>
              <a:buFont typeface="Wingdings" pitchFamily="2" charset="2"/>
              <a:buNone/>
            </a:pPr>
            <a:r>
              <a:rPr lang="fi-FI" altLang="fi-FI" sz="1600" dirty="0" smtClean="0"/>
              <a:t>        </a:t>
            </a:r>
            <a:r>
              <a:rPr lang="fi-FI" altLang="fi-FI" sz="1400" dirty="0" smtClean="0"/>
              <a:t>(Sosioekonomista asemaa kuvaavat tulot, omaisuus ja asumistaso ja niiden   </a:t>
            </a:r>
          </a:p>
          <a:p>
            <a:pPr eaLnBrk="1" hangingPunct="1">
              <a:lnSpc>
                <a:spcPct val="90000"/>
              </a:lnSpc>
              <a:buFont typeface="Wingdings" pitchFamily="2" charset="2"/>
              <a:buNone/>
            </a:pPr>
            <a:r>
              <a:rPr lang="fi-FI" altLang="fi-FI" sz="1400" dirty="0" smtClean="0"/>
              <a:t>             hankkimisen edellytyksiä ovat koulutus, ammatti ja asema työelämässä.) </a:t>
            </a:r>
          </a:p>
          <a:p>
            <a:pPr eaLnBrk="1" hangingPunct="1">
              <a:lnSpc>
                <a:spcPct val="90000"/>
              </a:lnSpc>
              <a:buFont typeface="Wingdings" pitchFamily="2" charset="2"/>
              <a:buNone/>
            </a:pPr>
            <a:endParaRPr lang="fi-FI" altLang="fi-FI" sz="1400" dirty="0" smtClean="0"/>
          </a:p>
          <a:p>
            <a:pPr eaLnBrk="1" hangingPunct="1">
              <a:lnSpc>
                <a:spcPct val="90000"/>
              </a:lnSpc>
              <a:buFont typeface="Wingdings" pitchFamily="2" charset="2"/>
              <a:buNone/>
            </a:pPr>
            <a:r>
              <a:rPr lang="fi-FI" altLang="fi-FI" sz="1600" b="1" dirty="0" smtClean="0"/>
              <a:t>      Korkea-asteen koulutuksen saaneet</a:t>
            </a:r>
            <a:r>
              <a:rPr lang="fi-FI" altLang="fi-FI" sz="1600" dirty="0" smtClean="0"/>
              <a:t>, </a:t>
            </a:r>
            <a:r>
              <a:rPr lang="fi-FI" altLang="fi-FI" sz="1600" b="1" dirty="0" smtClean="0"/>
              <a:t>ylemmät toimihenkilöt</a:t>
            </a:r>
            <a:r>
              <a:rPr lang="fi-FI" altLang="fi-FI" sz="1600" dirty="0" smtClean="0"/>
              <a:t> ja </a:t>
            </a:r>
            <a:r>
              <a:rPr lang="fi-FI" altLang="fi-FI" sz="1600" b="1" dirty="0" smtClean="0"/>
              <a:t>hyvätuloiset:</a:t>
            </a:r>
          </a:p>
          <a:p>
            <a:pPr eaLnBrk="1" hangingPunct="1">
              <a:lnSpc>
                <a:spcPct val="90000"/>
              </a:lnSpc>
              <a:buFontTx/>
              <a:buNone/>
            </a:pPr>
            <a:r>
              <a:rPr lang="fi-FI" altLang="fi-FI" sz="1600" b="1" dirty="0" smtClean="0"/>
              <a:t>      </a:t>
            </a:r>
            <a:r>
              <a:rPr lang="fi-FI" altLang="fi-FI" sz="1600" dirty="0" smtClean="0"/>
              <a:t>- </a:t>
            </a:r>
            <a:r>
              <a:rPr lang="fi-FI" altLang="fi-FI" sz="1600" b="1" u="sng" dirty="0" smtClean="0"/>
              <a:t>ovat</a:t>
            </a:r>
            <a:r>
              <a:rPr lang="fi-FI" altLang="fi-FI" sz="1600" u="sng" dirty="0" smtClean="0"/>
              <a:t>  </a:t>
            </a:r>
            <a:r>
              <a:rPr lang="fi-FI" altLang="fi-FI" sz="1600" b="1" u="sng" dirty="0" smtClean="0"/>
              <a:t>terveempiä</a:t>
            </a:r>
            <a:r>
              <a:rPr lang="fi-FI" altLang="fi-FI" sz="1600" u="sng" dirty="0" smtClean="0"/>
              <a:t> ja </a:t>
            </a:r>
            <a:r>
              <a:rPr lang="fi-FI" altLang="fi-FI" sz="1600" b="1" u="sng" dirty="0" smtClean="0"/>
              <a:t>toimintakykyisempiä</a:t>
            </a:r>
            <a:r>
              <a:rPr lang="fi-FI" altLang="fi-FI" sz="1600" dirty="0" smtClean="0"/>
              <a:t> ja elävät  pitempään (m. 7v, n.3v)</a:t>
            </a:r>
          </a:p>
          <a:p>
            <a:pPr eaLnBrk="1" hangingPunct="1">
              <a:lnSpc>
                <a:spcPct val="90000"/>
              </a:lnSpc>
              <a:buFontTx/>
              <a:buNone/>
            </a:pPr>
            <a:r>
              <a:rPr lang="fi-FI" altLang="fi-FI" sz="1600" dirty="0" smtClean="0"/>
              <a:t>      - tupakoivat vähemmän, syövät terveellisemmin, harrastavat enemmän liikuntaa</a:t>
            </a:r>
          </a:p>
          <a:p>
            <a:pPr eaLnBrk="1" hangingPunct="1">
              <a:lnSpc>
                <a:spcPct val="90000"/>
              </a:lnSpc>
              <a:buFontTx/>
              <a:buNone/>
            </a:pPr>
            <a:r>
              <a:rPr lang="fi-FI" altLang="fi-FI" sz="1600" dirty="0" smtClean="0"/>
              <a:t>      - juovat enemmän (kohtuukulutus</a:t>
            </a:r>
            <a:r>
              <a:rPr lang="fi-FI" altLang="fi-FI" sz="1600" dirty="0" smtClean="0">
                <a:cs typeface="Arial" charset="0"/>
              </a:rPr>
              <a:t>↔</a:t>
            </a:r>
            <a:r>
              <a:rPr lang="fi-FI" altLang="fi-FI" sz="1600" dirty="0" smtClean="0"/>
              <a:t> humalakulutus)  </a:t>
            </a:r>
          </a:p>
          <a:p>
            <a:pPr eaLnBrk="1" hangingPunct="1">
              <a:lnSpc>
                <a:spcPct val="90000"/>
              </a:lnSpc>
              <a:buFontTx/>
              <a:buNone/>
            </a:pPr>
            <a:r>
              <a:rPr lang="fi-FI" altLang="fi-FI" sz="1600" dirty="0" smtClean="0"/>
              <a:t>      - käyttävät terveyspalveluja enemmän (lisäksi yksityisiä terveyspalveluja) kuin   </a:t>
            </a:r>
          </a:p>
          <a:p>
            <a:pPr eaLnBrk="1" hangingPunct="1">
              <a:lnSpc>
                <a:spcPct val="90000"/>
              </a:lnSpc>
              <a:buFont typeface="Wingdings" pitchFamily="2" charset="2"/>
              <a:buNone/>
            </a:pPr>
            <a:r>
              <a:rPr lang="fi-FI" altLang="fi-FI" sz="1600" dirty="0" smtClean="0"/>
              <a:t>        vähemmän koulutetut </a:t>
            </a:r>
          </a:p>
          <a:p>
            <a:pPr eaLnBrk="1" hangingPunct="1">
              <a:lnSpc>
                <a:spcPct val="90000"/>
              </a:lnSpc>
              <a:buFont typeface="Wingdings" pitchFamily="2" charset="2"/>
              <a:buNone/>
            </a:pPr>
            <a:r>
              <a:rPr lang="fi-FI" altLang="fi-FI" sz="1600" dirty="0" smtClean="0"/>
              <a:t> </a:t>
            </a:r>
          </a:p>
          <a:p>
            <a:pPr eaLnBrk="1" hangingPunct="1">
              <a:lnSpc>
                <a:spcPct val="90000"/>
              </a:lnSpc>
            </a:pPr>
            <a:r>
              <a:rPr lang="fi-FI" altLang="fi-FI" sz="1600" b="1" dirty="0" smtClean="0"/>
              <a:t>Muut </a:t>
            </a:r>
            <a:r>
              <a:rPr lang="fi-FI" altLang="fi-FI" sz="1600" dirty="0" smtClean="0"/>
              <a:t>( siviilisääty, äidinkieli, etninen tausta)</a:t>
            </a:r>
          </a:p>
          <a:p>
            <a:pPr eaLnBrk="1" hangingPunct="1">
              <a:lnSpc>
                <a:spcPct val="90000"/>
              </a:lnSpc>
              <a:buFont typeface="Wingdings" pitchFamily="2" charset="2"/>
              <a:buNone/>
            </a:pPr>
            <a:r>
              <a:rPr lang="fi-FI" altLang="fi-FI" sz="1600" dirty="0" smtClean="0"/>
              <a:t>      - </a:t>
            </a:r>
            <a:r>
              <a:rPr lang="fi-FI" altLang="fi-FI" sz="1600" b="1" dirty="0" smtClean="0"/>
              <a:t>naimisissa olevat ovat terveempiä</a:t>
            </a:r>
            <a:r>
              <a:rPr lang="fi-FI" altLang="fi-FI" sz="1600" dirty="0" smtClean="0"/>
              <a:t> kuin naimattomat, eronneet tai lesket</a:t>
            </a:r>
          </a:p>
          <a:p>
            <a:pPr eaLnBrk="1" hangingPunct="1">
              <a:lnSpc>
                <a:spcPct val="90000"/>
              </a:lnSpc>
              <a:buFont typeface="Wingdings" pitchFamily="2" charset="2"/>
              <a:buNone/>
            </a:pPr>
            <a:r>
              <a:rPr lang="fi-FI" altLang="fi-FI" sz="1600" dirty="0" smtClean="0"/>
              <a:t>      - </a:t>
            </a:r>
            <a:r>
              <a:rPr lang="fi-FI" altLang="fi-FI" sz="1600" b="1" dirty="0" smtClean="0"/>
              <a:t>ruotsinkieliset ovat terveempiä</a:t>
            </a:r>
            <a:r>
              <a:rPr lang="fi-FI" altLang="fi-FI" sz="1600" dirty="0" smtClean="0"/>
              <a:t> ja elävät pitempään kuin suomenkieliset</a:t>
            </a:r>
          </a:p>
          <a:p>
            <a:pPr eaLnBrk="1" hangingPunct="1">
              <a:lnSpc>
                <a:spcPct val="90000"/>
              </a:lnSpc>
              <a:buFont typeface="Wingdings" pitchFamily="2" charset="2"/>
              <a:buNone/>
            </a:pPr>
            <a:r>
              <a:rPr lang="fi-FI" altLang="fi-FI" sz="1600" dirty="0" smtClean="0"/>
              <a:t>      - maahanmuuttajien terveydestä Suomessa on toistaiseksi hyvin vähän   </a:t>
            </a:r>
          </a:p>
          <a:p>
            <a:pPr eaLnBrk="1" hangingPunct="1">
              <a:lnSpc>
                <a:spcPct val="90000"/>
              </a:lnSpc>
              <a:buFont typeface="Wingdings" pitchFamily="2" charset="2"/>
              <a:buNone/>
            </a:pPr>
            <a:r>
              <a:rPr lang="fi-FI" altLang="fi-FI" sz="1600" dirty="0" smtClean="0"/>
              <a:t>         tutkimustietoja. </a:t>
            </a:r>
          </a:p>
          <a:p>
            <a:pPr eaLnBrk="1" hangingPunct="1">
              <a:lnSpc>
                <a:spcPct val="90000"/>
              </a:lnSpc>
              <a:buFont typeface="Wingdings" pitchFamily="2" charset="2"/>
              <a:buNone/>
            </a:pPr>
            <a:endParaRPr lang="fi-FI" altLang="fi-FI" sz="1600" dirty="0" smtClean="0"/>
          </a:p>
          <a:p>
            <a:pPr eaLnBrk="1" hangingPunct="1">
              <a:lnSpc>
                <a:spcPct val="90000"/>
              </a:lnSpc>
            </a:pPr>
            <a:endParaRPr lang="fi-FI" altLang="fi-FI"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1186460" y="380206"/>
            <a:ext cx="5643562" cy="1325563"/>
          </a:xfrm>
        </p:spPr>
        <p:txBody>
          <a:bodyPr/>
          <a:lstStyle/>
          <a:p>
            <a:pPr eaLnBrk="1" hangingPunct="1"/>
            <a:r>
              <a:rPr lang="fi-FI" altLang="fi-FI" sz="4000" dirty="0" smtClean="0">
                <a:latin typeface="Cambria" panose="02040503050406030204" pitchFamily="18" charset="0"/>
              </a:rPr>
              <a:t>Kansantaudit kansanterveyden uhkana</a:t>
            </a:r>
          </a:p>
        </p:txBody>
      </p:sp>
      <p:sp>
        <p:nvSpPr>
          <p:cNvPr id="36867" name="Sisällön paikkamerkki 2"/>
          <p:cNvSpPr>
            <a:spLocks noGrp="1"/>
          </p:cNvSpPr>
          <p:nvPr>
            <p:ph idx="1"/>
          </p:nvPr>
        </p:nvSpPr>
        <p:spPr>
          <a:xfrm>
            <a:off x="628650" y="2117725"/>
            <a:ext cx="7886700" cy="3944938"/>
          </a:xfrm>
        </p:spPr>
        <p:txBody>
          <a:bodyPr/>
          <a:lstStyle/>
          <a:p>
            <a:pPr eaLnBrk="1" hangingPunct="1"/>
            <a:r>
              <a:rPr lang="fi-FI" altLang="fi-FI" sz="2400" smtClean="0">
                <a:latin typeface="Cambria" panose="02040503050406030204" pitchFamily="18" charset="0"/>
              </a:rPr>
              <a:t>Kansantaudin määritelmä </a:t>
            </a:r>
          </a:p>
          <a:p>
            <a:pPr eaLnBrk="1" hangingPunct="1"/>
            <a:r>
              <a:rPr lang="fi-FI" altLang="fi-FI" sz="2400" smtClean="0">
                <a:latin typeface="Cambria" panose="02040503050406030204" pitchFamily="18" charset="0"/>
              </a:rPr>
              <a:t>Mitä suomalaiset kansantaudit ovat?</a:t>
            </a:r>
          </a:p>
          <a:p>
            <a:pPr eaLnBrk="1" hangingPunct="1"/>
            <a:r>
              <a:rPr lang="fi-FI" altLang="fi-FI" sz="2400" smtClean="0">
                <a:latin typeface="Cambria" panose="02040503050406030204" pitchFamily="18" charset="0"/>
              </a:rPr>
              <a:t>Tautien yleisyys, syyt, oireet, ehkäisy ja hoito</a:t>
            </a:r>
          </a:p>
          <a:p>
            <a:pPr eaLnBrk="1" hangingPunct="1"/>
            <a:r>
              <a:rPr lang="fi-FI" altLang="fi-FI" sz="2400" smtClean="0">
                <a:latin typeface="Cambria" panose="02040503050406030204" pitchFamily="18" charset="0"/>
              </a:rPr>
              <a:t>Kansantautien yhteiset riskitekijät</a:t>
            </a:r>
          </a:p>
          <a:p>
            <a:pPr eaLnBrk="1" hangingPunct="1"/>
            <a:r>
              <a:rPr lang="fi-FI" altLang="fi-FI" sz="2400" smtClean="0">
                <a:latin typeface="Cambria" panose="02040503050406030204" pitchFamily="18" charset="0"/>
              </a:rPr>
              <a:t>Kansantautien ehkäisy yksilö-, yhteisö ja yhteiskuntatasolla</a:t>
            </a:r>
          </a:p>
          <a:p>
            <a:pPr eaLnBrk="1" hangingPunct="1"/>
            <a:r>
              <a:rPr lang="fi-FI" altLang="fi-FI" sz="2400" smtClean="0">
                <a:latin typeface="Cambria" panose="02040503050406030204" pitchFamily="18" charset="0"/>
              </a:rPr>
              <a:t>Kansantautien haitat yksilölle, yhteisöille ja yhteiskunnalle</a:t>
            </a:r>
          </a:p>
          <a:p>
            <a:pPr eaLnBrk="1" hangingPunct="1"/>
            <a:endParaRPr lang="fi-FI" altLang="fi-FI" smtClean="0"/>
          </a:p>
        </p:txBody>
      </p:sp>
      <p:pic>
        <p:nvPicPr>
          <p:cNvPr id="36868"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8925" y="7143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an numeron paikkamerkki 5"/>
          <p:cNvSpPr>
            <a:spLocks noGrp="1"/>
          </p:cNvSpPr>
          <p:nvPr>
            <p:ph type="sldNum" sz="quarter" idx="12"/>
          </p:nvPr>
        </p:nvSpPr>
        <p:spPr>
          <a:xfrm>
            <a:off x="176213" y="6245225"/>
            <a:ext cx="2057400" cy="365125"/>
          </a:xfrm>
        </p:spPr>
        <p:txBody>
          <a:bodyPr/>
          <a:lstStyle/>
          <a:p>
            <a:pPr algn="l">
              <a:defRPr/>
            </a:pPr>
            <a:fld id="{82A31804-FCCE-4350-90C5-0C8077D76A57}" type="slidenum">
              <a:rPr lang="fi-FI"/>
              <a:pPr algn="l">
                <a:defRPr/>
              </a:pPr>
              <a:t>28</a:t>
            </a:fld>
            <a:endParaRPr lang="fi-FI" dirty="0"/>
          </a:p>
        </p:txBody>
      </p:sp>
    </p:spTree>
    <p:extLst>
      <p:ext uri="{BB962C8B-B14F-4D97-AF65-F5344CB8AC3E}">
        <p14:creationId xmlns:p14="http://schemas.microsoft.com/office/powerpoint/2010/main" val="1435511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Kuva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1376363"/>
            <a:ext cx="7158037"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an numeron paikkamerkki 1"/>
          <p:cNvSpPr>
            <a:spLocks noGrp="1"/>
          </p:cNvSpPr>
          <p:nvPr>
            <p:ph type="sldNum" sz="quarter" idx="12"/>
          </p:nvPr>
        </p:nvSpPr>
        <p:spPr>
          <a:xfrm>
            <a:off x="160338" y="6280150"/>
            <a:ext cx="2057400" cy="365125"/>
          </a:xfrm>
        </p:spPr>
        <p:txBody>
          <a:bodyPr/>
          <a:lstStyle/>
          <a:p>
            <a:pPr algn="l">
              <a:defRPr/>
            </a:pPr>
            <a:fld id="{4896031D-1A73-4235-AB4A-1FDA0DD507FF}" type="slidenum">
              <a:rPr lang="fi-FI"/>
              <a:pPr algn="l">
                <a:defRPr/>
              </a:pPr>
              <a:t>29</a:t>
            </a:fld>
            <a:endParaRPr lang="fi-FI" dirty="0"/>
          </a:p>
        </p:txBody>
      </p:sp>
    </p:spTree>
    <p:extLst>
      <p:ext uri="{BB962C8B-B14F-4D97-AF65-F5344CB8AC3E}">
        <p14:creationId xmlns:p14="http://schemas.microsoft.com/office/powerpoint/2010/main" val="4031792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dirty="0" smtClean="0"/>
              <a:t>WHO</a:t>
            </a:r>
            <a:endParaRPr lang="fi-FI" dirty="0"/>
          </a:p>
        </p:txBody>
      </p:sp>
      <p:sp>
        <p:nvSpPr>
          <p:cNvPr id="3" name="Sisällön paikkamerkki 2"/>
          <p:cNvSpPr>
            <a:spLocks noGrp="1"/>
          </p:cNvSpPr>
          <p:nvPr>
            <p:ph idx="1"/>
          </p:nvPr>
        </p:nvSpPr>
        <p:spPr/>
        <p:txBody>
          <a:bodyPr/>
          <a:lstStyle/>
          <a:p>
            <a:r>
              <a:rPr lang="fi-FI" altLang="fi-FI" dirty="0" smtClean="0"/>
              <a:t>WHO:n määritelmä vuodesta 2000</a:t>
            </a:r>
          </a:p>
          <a:p>
            <a:r>
              <a:rPr lang="fi-FI" altLang="fi-FI" dirty="0" smtClean="0"/>
              <a:t>Terveys on täydellisen fyysisen, psyykkisen, henkisen ja sosiaalisen hyvinvoinnin </a:t>
            </a:r>
            <a:r>
              <a:rPr lang="fi-FI" altLang="fi-FI" b="1" dirty="0" smtClean="0"/>
              <a:t>dynaaminen</a:t>
            </a:r>
            <a:r>
              <a:rPr lang="fi-FI" altLang="fi-FI" dirty="0" smtClean="0"/>
              <a:t> tila, eikä vain sairauden tai heikkouden  puuttumista”</a:t>
            </a:r>
          </a:p>
          <a:p>
            <a:endParaRPr lang="fi-FI"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uva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00175"/>
            <a:ext cx="76327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an numeron paikkamerkki 1"/>
          <p:cNvSpPr>
            <a:spLocks noGrp="1"/>
          </p:cNvSpPr>
          <p:nvPr>
            <p:ph type="sldNum" sz="quarter" idx="12"/>
          </p:nvPr>
        </p:nvSpPr>
        <p:spPr>
          <a:xfrm>
            <a:off x="142875" y="6305550"/>
            <a:ext cx="2057400" cy="365125"/>
          </a:xfrm>
        </p:spPr>
        <p:txBody>
          <a:bodyPr/>
          <a:lstStyle/>
          <a:p>
            <a:pPr algn="l">
              <a:defRPr/>
            </a:pPr>
            <a:fld id="{203CA709-C80E-4AD5-856F-2AD580798C2E}" type="slidenum">
              <a:rPr lang="fi-FI"/>
              <a:pPr algn="l">
                <a:defRPr/>
              </a:pPr>
              <a:t>30</a:t>
            </a:fld>
            <a:endParaRPr lang="fi-FI" dirty="0"/>
          </a:p>
        </p:txBody>
      </p:sp>
    </p:spTree>
    <p:extLst>
      <p:ext uri="{BB962C8B-B14F-4D97-AF65-F5344CB8AC3E}">
        <p14:creationId xmlns:p14="http://schemas.microsoft.com/office/powerpoint/2010/main" val="527131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6632"/>
            <a:ext cx="8229600" cy="562074"/>
          </a:xfrm>
        </p:spPr>
        <p:txBody>
          <a:bodyPr>
            <a:normAutofit/>
          </a:bodyPr>
          <a:lstStyle/>
          <a:p>
            <a:r>
              <a:rPr lang="fi-FI" altLang="fi-FI" sz="2800" b="1" dirty="0">
                <a:latin typeface="Cambria" panose="02040503050406030204" pitchFamily="18" charset="0"/>
              </a:rPr>
              <a:t>Yleistä taustaa kansantaudeista</a:t>
            </a:r>
            <a:endParaRPr lang="fi-FI" sz="2800" b="1" dirty="0"/>
          </a:p>
        </p:txBody>
      </p:sp>
      <p:sp>
        <p:nvSpPr>
          <p:cNvPr id="3" name="Sisällön paikkamerkki 2"/>
          <p:cNvSpPr>
            <a:spLocks noGrp="1"/>
          </p:cNvSpPr>
          <p:nvPr>
            <p:ph sz="half" idx="1"/>
          </p:nvPr>
        </p:nvSpPr>
        <p:spPr>
          <a:xfrm>
            <a:off x="251520" y="908720"/>
            <a:ext cx="4824536" cy="5832648"/>
          </a:xfrm>
        </p:spPr>
        <p:txBody>
          <a:bodyPr>
            <a:noAutofit/>
          </a:bodyPr>
          <a:lstStyle/>
          <a:p>
            <a:r>
              <a:rPr lang="fi-FI" sz="1600" b="1" dirty="0"/>
              <a:t>pitkäaikaisia</a:t>
            </a:r>
            <a:r>
              <a:rPr lang="fi-FI" sz="1600" dirty="0"/>
              <a:t> sairauksia, eivät yleensä tartu, </a:t>
            </a:r>
            <a:endParaRPr lang="fi-FI" sz="1600" dirty="0" smtClean="0"/>
          </a:p>
          <a:p>
            <a:r>
              <a:rPr lang="fi-FI" sz="1600" b="1" dirty="0" smtClean="0"/>
              <a:t>vaikuttavat</a:t>
            </a:r>
            <a:r>
              <a:rPr lang="fi-FI" sz="1600" dirty="0" smtClean="0"/>
              <a:t>  </a:t>
            </a:r>
            <a:r>
              <a:rPr lang="fi-FI" sz="1600" dirty="0"/>
              <a:t>olennaisesti  yhteiskuntaan ja </a:t>
            </a:r>
            <a:r>
              <a:rPr lang="fi-FI" sz="1600" b="1" dirty="0"/>
              <a:t>kansalaisten </a:t>
            </a:r>
            <a:r>
              <a:rPr lang="fi-FI" sz="1600" b="1" dirty="0" smtClean="0"/>
              <a:t>terveydentilaan </a:t>
            </a:r>
            <a:r>
              <a:rPr lang="fi-FI" sz="1600" dirty="0"/>
              <a:t>	</a:t>
            </a:r>
            <a:endParaRPr lang="fi-FI" sz="1600" b="1" dirty="0" smtClean="0"/>
          </a:p>
          <a:p>
            <a:pPr lvl="1"/>
            <a:r>
              <a:rPr lang="fi-FI" sz="1600" dirty="0" smtClean="0"/>
              <a:t>kehitysmaissa </a:t>
            </a:r>
            <a:r>
              <a:rPr lang="fi-FI" sz="1600" dirty="0"/>
              <a:t>- tartuntataudit sekä imeväisten ja lasten sairaudet </a:t>
            </a:r>
            <a:r>
              <a:rPr lang="fi-FI" sz="1600" dirty="0" smtClean="0"/>
              <a:t> </a:t>
            </a:r>
          </a:p>
          <a:p>
            <a:pPr lvl="1"/>
            <a:r>
              <a:rPr lang="fi-FI" sz="1600" dirty="0" smtClean="0"/>
              <a:t>kehittyneissä </a:t>
            </a:r>
            <a:r>
              <a:rPr lang="fi-FI" sz="1600" dirty="0"/>
              <a:t>maissa - </a:t>
            </a:r>
            <a:r>
              <a:rPr lang="fi-FI" sz="1600" b="1" dirty="0" smtClean="0"/>
              <a:t>elintapasairaudet:</a:t>
            </a:r>
          </a:p>
          <a:p>
            <a:pPr lvl="1"/>
            <a:endParaRPr lang="fi-FI" altLang="fi-FI" sz="1600" dirty="0" smtClean="0">
              <a:latin typeface="Cambria" pitchFamily="18" charset="0"/>
            </a:endParaRPr>
          </a:p>
          <a:p>
            <a:pPr lvl="1"/>
            <a:r>
              <a:rPr lang="fi-FI" altLang="fi-FI" sz="1600" dirty="0" smtClean="0">
                <a:latin typeface="Cambria" pitchFamily="18" charset="0"/>
              </a:rPr>
              <a:t>sydän- </a:t>
            </a:r>
            <a:r>
              <a:rPr lang="fi-FI" altLang="fi-FI" sz="1600" dirty="0">
                <a:latin typeface="Cambria" pitchFamily="18" charset="0"/>
              </a:rPr>
              <a:t>ja verisuonitaudit</a:t>
            </a:r>
          </a:p>
          <a:p>
            <a:pPr lvl="1"/>
            <a:r>
              <a:rPr lang="fi-FI" altLang="fi-FI" sz="1600" dirty="0">
                <a:latin typeface="Cambria" pitchFamily="18" charset="0"/>
              </a:rPr>
              <a:t>syöpäsairaudet</a:t>
            </a:r>
          </a:p>
          <a:p>
            <a:pPr lvl="1"/>
            <a:r>
              <a:rPr lang="fi-FI" altLang="fi-FI" sz="1600" dirty="0">
                <a:latin typeface="Cambria" pitchFamily="18" charset="0"/>
              </a:rPr>
              <a:t>mielenterveyden häiriöt</a:t>
            </a:r>
          </a:p>
          <a:p>
            <a:pPr lvl="1"/>
            <a:r>
              <a:rPr lang="fi-FI" altLang="fi-FI" sz="1600" dirty="0">
                <a:latin typeface="Cambria" pitchFamily="18" charset="0"/>
              </a:rPr>
              <a:t>tuki- ja liikuntaelinten sairaudet</a:t>
            </a:r>
          </a:p>
          <a:p>
            <a:pPr lvl="1"/>
            <a:r>
              <a:rPr lang="fi-FI" altLang="fi-FI" sz="1600" dirty="0">
                <a:latin typeface="Cambria" pitchFamily="18" charset="0"/>
              </a:rPr>
              <a:t>ainevaihduntasairaudet </a:t>
            </a:r>
          </a:p>
          <a:p>
            <a:pPr lvl="1"/>
            <a:r>
              <a:rPr lang="fi-FI" altLang="fi-FI" sz="1600" dirty="0">
                <a:latin typeface="Cambria" pitchFamily="18" charset="0"/>
              </a:rPr>
              <a:t>allergia, astma ja muut </a:t>
            </a:r>
            <a:r>
              <a:rPr lang="fi-FI" altLang="fi-FI" sz="1600" dirty="0" smtClean="0">
                <a:latin typeface="Cambria" pitchFamily="18" charset="0"/>
              </a:rPr>
              <a:t>hengityselinsairaudet</a:t>
            </a:r>
          </a:p>
          <a:p>
            <a:pPr lvl="1"/>
            <a:r>
              <a:rPr lang="fi-FI" altLang="fi-FI" sz="1600" dirty="0" smtClean="0">
                <a:latin typeface="Cambria" pitchFamily="18" charset="0"/>
              </a:rPr>
              <a:t>muistisairaudet</a:t>
            </a:r>
          </a:p>
          <a:p>
            <a:endParaRPr lang="fi-FI" sz="1600" dirty="0" smtClean="0"/>
          </a:p>
          <a:p>
            <a:r>
              <a:rPr lang="sk-SK" sz="1600" dirty="0" smtClean="0"/>
              <a:t>ka</a:t>
            </a:r>
            <a:r>
              <a:rPr lang="fi-FI" sz="1600" dirty="0" err="1"/>
              <a:t>nsantauteihin</a:t>
            </a:r>
            <a:r>
              <a:rPr lang="fi-FI" sz="1600" dirty="0"/>
              <a:t> </a:t>
            </a:r>
            <a:r>
              <a:rPr lang="fi-FI" sz="1600" b="1" dirty="0"/>
              <a:t>rinnastetaan </a:t>
            </a:r>
            <a:r>
              <a:rPr lang="fi-FI" sz="1600" dirty="0" smtClean="0"/>
              <a:t>myös</a:t>
            </a:r>
          </a:p>
          <a:p>
            <a:pPr lvl="1"/>
            <a:r>
              <a:rPr lang="fi-FI" sz="1600" dirty="0" smtClean="0"/>
              <a:t>väkivaltaiset </a:t>
            </a:r>
            <a:r>
              <a:rPr lang="fi-FI" sz="1600" dirty="0"/>
              <a:t>kuolemat ( tapaturmat, liikenneonnettomuudet, itsemurhat ja  </a:t>
            </a:r>
          </a:p>
          <a:p>
            <a:pPr>
              <a:buFontTx/>
              <a:buNone/>
            </a:pPr>
            <a:r>
              <a:rPr lang="fi-FI" sz="1600" dirty="0"/>
              <a:t>           </a:t>
            </a:r>
            <a:r>
              <a:rPr lang="fi-FI" sz="1600" dirty="0" smtClean="0"/>
              <a:t>     myrkytykset</a:t>
            </a:r>
            <a:r>
              <a:rPr lang="fi-FI" sz="1600" dirty="0"/>
              <a:t>) </a:t>
            </a:r>
          </a:p>
          <a:p>
            <a:pPr marL="457200" lvl="1" indent="0">
              <a:buNone/>
            </a:pPr>
            <a:endParaRPr lang="fi-FI" altLang="fi-FI" sz="1600" dirty="0">
              <a:latin typeface="Cambria" pitchFamily="18" charset="0"/>
            </a:endParaRPr>
          </a:p>
          <a:p>
            <a:pPr>
              <a:buFontTx/>
              <a:buNone/>
            </a:pPr>
            <a:endParaRPr lang="fi-FI" sz="1600" dirty="0" smtClean="0"/>
          </a:p>
          <a:p>
            <a:pPr>
              <a:buFontTx/>
              <a:buNone/>
            </a:pPr>
            <a:r>
              <a:rPr lang="fi-FI" sz="1600" dirty="0" smtClean="0"/>
              <a:t>  </a:t>
            </a:r>
            <a:endParaRPr lang="fi-FI" sz="1600" dirty="0"/>
          </a:p>
          <a:p>
            <a:endParaRPr lang="fi-FI" sz="1600" dirty="0" smtClean="0"/>
          </a:p>
          <a:p>
            <a:endParaRPr lang="fi-FI" sz="1600" dirty="0"/>
          </a:p>
        </p:txBody>
      </p:sp>
      <p:sp>
        <p:nvSpPr>
          <p:cNvPr id="4" name="Sisällön paikkamerkki 3"/>
          <p:cNvSpPr>
            <a:spLocks noGrp="1"/>
          </p:cNvSpPr>
          <p:nvPr>
            <p:ph sz="half" idx="2"/>
          </p:nvPr>
        </p:nvSpPr>
        <p:spPr>
          <a:xfrm>
            <a:off x="5292080" y="908720"/>
            <a:ext cx="3394720" cy="5217443"/>
          </a:xfrm>
        </p:spPr>
        <p:txBody>
          <a:bodyPr>
            <a:normAutofit fontScale="85000" lnSpcReduction="20000"/>
          </a:bodyPr>
          <a:lstStyle/>
          <a:p>
            <a:pPr marL="0" indent="0">
              <a:buNone/>
              <a:defRPr/>
            </a:pPr>
            <a:r>
              <a:rPr lang="fi-FI" altLang="fi-FI" sz="2900" dirty="0">
                <a:latin typeface="Cambria" panose="02040503050406030204" pitchFamily="18" charset="0"/>
              </a:rPr>
              <a:t>Kansantautien syntyyn vaikuttavat </a:t>
            </a:r>
          </a:p>
          <a:p>
            <a:pPr lvl="1">
              <a:defRPr/>
            </a:pPr>
            <a:r>
              <a:rPr lang="fi-FI" altLang="fi-FI" sz="2900" dirty="0">
                <a:latin typeface="Cambria" panose="02040503050406030204" pitchFamily="18" charset="0"/>
              </a:rPr>
              <a:t>elintavat </a:t>
            </a:r>
          </a:p>
          <a:p>
            <a:pPr lvl="2">
              <a:defRPr/>
            </a:pPr>
            <a:r>
              <a:rPr lang="fi-FI" altLang="fi-FI" sz="2900" dirty="0" smtClean="0">
                <a:latin typeface="Cambria" panose="02040503050406030204" pitchFamily="18" charset="0"/>
              </a:rPr>
              <a:t>tupakointi,</a:t>
            </a:r>
          </a:p>
          <a:p>
            <a:pPr lvl="2">
              <a:defRPr/>
            </a:pPr>
            <a:r>
              <a:rPr lang="fi-FI" altLang="fi-FI" sz="2900" dirty="0" smtClean="0">
                <a:latin typeface="Cambria" panose="02040503050406030204" pitchFamily="18" charset="0"/>
              </a:rPr>
              <a:t>yksipuolinen ruokavalio,</a:t>
            </a:r>
          </a:p>
          <a:p>
            <a:pPr lvl="2">
              <a:defRPr/>
            </a:pPr>
            <a:r>
              <a:rPr lang="fi-FI" altLang="fi-FI" sz="2900" dirty="0" smtClean="0">
                <a:latin typeface="Cambria" panose="02040503050406030204" pitchFamily="18" charset="0"/>
              </a:rPr>
              <a:t>vähäinen </a:t>
            </a:r>
            <a:r>
              <a:rPr lang="fi-FI" altLang="fi-FI" sz="2900" dirty="0">
                <a:latin typeface="Cambria" panose="02040503050406030204" pitchFamily="18" charset="0"/>
              </a:rPr>
              <a:t>liikunta, </a:t>
            </a:r>
            <a:endParaRPr lang="fi-FI" altLang="fi-FI" sz="2900" dirty="0" smtClean="0">
              <a:latin typeface="Cambria" panose="02040503050406030204" pitchFamily="18" charset="0"/>
            </a:endParaRPr>
          </a:p>
          <a:p>
            <a:pPr lvl="2">
              <a:defRPr/>
            </a:pPr>
            <a:r>
              <a:rPr lang="fi-FI" altLang="fi-FI" sz="2900" dirty="0" smtClean="0">
                <a:latin typeface="Cambria" panose="02040503050406030204" pitchFamily="18" charset="0"/>
              </a:rPr>
              <a:t>ylipaino</a:t>
            </a:r>
            <a:r>
              <a:rPr lang="fi-FI" altLang="fi-FI" sz="2900" dirty="0">
                <a:latin typeface="Cambria" panose="02040503050406030204" pitchFamily="18" charset="0"/>
              </a:rPr>
              <a:t>, </a:t>
            </a:r>
            <a:endParaRPr lang="fi-FI" altLang="fi-FI" sz="2900" dirty="0" smtClean="0">
              <a:latin typeface="Cambria" panose="02040503050406030204" pitchFamily="18" charset="0"/>
            </a:endParaRPr>
          </a:p>
          <a:p>
            <a:pPr lvl="2">
              <a:defRPr/>
            </a:pPr>
            <a:r>
              <a:rPr lang="fi-FI" altLang="fi-FI" sz="2900" dirty="0" smtClean="0">
                <a:latin typeface="Cambria" panose="02040503050406030204" pitchFamily="18" charset="0"/>
              </a:rPr>
              <a:t>alkoholin </a:t>
            </a:r>
            <a:r>
              <a:rPr lang="fi-FI" altLang="fi-FI" sz="2900" dirty="0">
                <a:latin typeface="Cambria" panose="02040503050406030204" pitchFamily="18" charset="0"/>
              </a:rPr>
              <a:t>runsas käyttö</a:t>
            </a:r>
          </a:p>
          <a:p>
            <a:pPr lvl="1">
              <a:defRPr/>
            </a:pPr>
            <a:r>
              <a:rPr lang="fi-FI" altLang="fi-FI" sz="2900" dirty="0">
                <a:latin typeface="Cambria" panose="02040503050406030204" pitchFamily="18" charset="0"/>
              </a:rPr>
              <a:t>ympäristötekijät </a:t>
            </a:r>
          </a:p>
          <a:p>
            <a:pPr lvl="1">
              <a:defRPr/>
            </a:pPr>
            <a:r>
              <a:rPr lang="fi-FI" altLang="fi-FI" sz="2900" dirty="0">
                <a:latin typeface="Cambria" panose="02040503050406030204" pitchFamily="18" charset="0"/>
              </a:rPr>
              <a:t>perimän lisäämä </a:t>
            </a:r>
            <a:r>
              <a:rPr lang="fi-FI" altLang="fi-FI" sz="2900" dirty="0" smtClean="0">
                <a:latin typeface="Cambria" panose="02040503050406030204" pitchFamily="18" charset="0"/>
              </a:rPr>
              <a:t>riski</a:t>
            </a:r>
          </a:p>
          <a:p>
            <a:pPr marL="457200" lvl="1" indent="0">
              <a:buNone/>
              <a:defRPr/>
            </a:pPr>
            <a:endParaRPr lang="fi-FI" altLang="fi-FI" sz="2900" dirty="0">
              <a:latin typeface="Cambria" panose="02040503050406030204" pitchFamily="18" charset="0"/>
            </a:endParaRPr>
          </a:p>
          <a:p>
            <a:endParaRPr lang="fi-FI" sz="2000" dirty="0"/>
          </a:p>
        </p:txBody>
      </p:sp>
    </p:spTree>
    <p:extLst>
      <p:ext uri="{BB962C8B-B14F-4D97-AF65-F5344CB8AC3E}">
        <p14:creationId xmlns:p14="http://schemas.microsoft.com/office/powerpoint/2010/main" val="2557468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11560" y="188640"/>
            <a:ext cx="7772400" cy="1362075"/>
          </a:xfrm>
        </p:spPr>
        <p:txBody>
          <a:bodyPr>
            <a:normAutofit/>
          </a:bodyPr>
          <a:lstStyle/>
          <a:p>
            <a:r>
              <a:rPr lang="fi-FI" altLang="fi-FI" sz="2400" b="1" dirty="0">
                <a:latin typeface="Cambria" pitchFamily="18" charset="0"/>
              </a:rPr>
              <a:t>Sydän- ja verisuonitaudit </a:t>
            </a:r>
            <a:endParaRPr lang="fi-FI" sz="2400" b="1" dirty="0"/>
          </a:p>
        </p:txBody>
      </p:sp>
      <p:sp>
        <p:nvSpPr>
          <p:cNvPr id="5" name="Sisällön paikkamerkki 4"/>
          <p:cNvSpPr>
            <a:spLocks noGrp="1"/>
          </p:cNvSpPr>
          <p:nvPr>
            <p:ph type="body" idx="1"/>
          </p:nvPr>
        </p:nvSpPr>
        <p:spPr>
          <a:xfrm>
            <a:off x="251520" y="692696"/>
            <a:ext cx="8640960" cy="3096344"/>
          </a:xfrm>
        </p:spPr>
        <p:txBody>
          <a:bodyPr>
            <a:normAutofit fontScale="77500" lnSpcReduction="20000"/>
          </a:bodyPr>
          <a:lstStyle/>
          <a:p>
            <a:pPr marL="342900" indent="-342900">
              <a:buFont typeface="Arial" panose="020B0604020202020204" pitchFamily="34" charset="0"/>
              <a:buChar char="•"/>
            </a:pPr>
            <a:endParaRPr lang="fi-FI" altLang="fi-FI" dirty="0" smtClean="0">
              <a:latin typeface="Cambria" pitchFamily="18" charset="0"/>
            </a:endParaRPr>
          </a:p>
          <a:p>
            <a:pPr marL="342900" indent="-342900">
              <a:buFont typeface="Arial" panose="020B0604020202020204" pitchFamily="34" charset="0"/>
              <a:buChar char="•"/>
            </a:pPr>
            <a:r>
              <a:rPr lang="fi-FI" altLang="fi-FI" sz="2600" b="1" dirty="0" smtClean="0">
                <a:latin typeface="Cambria" pitchFamily="18" charset="0"/>
              </a:rPr>
              <a:t>Verenpainetauti</a:t>
            </a:r>
            <a:r>
              <a:rPr lang="fi-FI" altLang="fi-FI" sz="2600" dirty="0" smtClean="0">
                <a:latin typeface="Cambria" pitchFamily="18" charset="0"/>
              </a:rPr>
              <a:t>:  -140mmHg</a:t>
            </a:r>
            <a:r>
              <a:rPr lang="fi-FI" altLang="fi-FI" sz="2600" dirty="0">
                <a:latin typeface="Cambria" pitchFamily="18" charset="0"/>
              </a:rPr>
              <a:t>/ 85mmHg, s/d paine</a:t>
            </a:r>
            <a:endParaRPr lang="fi-FI" altLang="fi-FI" sz="2600" dirty="0" smtClean="0">
              <a:latin typeface="Cambria" pitchFamily="18" charset="0"/>
            </a:endParaRPr>
          </a:p>
          <a:p>
            <a:pPr marL="800100" lvl="1" indent="-342900">
              <a:buFont typeface="Arial" panose="020B0604020202020204" pitchFamily="34" charset="0"/>
              <a:buChar char="•"/>
            </a:pPr>
            <a:r>
              <a:rPr lang="fi-FI" altLang="fi-FI" sz="2100" dirty="0" smtClean="0">
                <a:latin typeface="Cambria" pitchFamily="18" charset="0"/>
              </a:rPr>
              <a:t>180/110mmHg </a:t>
            </a:r>
            <a:r>
              <a:rPr lang="fi-FI" altLang="fi-FI" sz="2100" dirty="0">
                <a:latin typeface="Cambria" pitchFamily="18" charset="0"/>
              </a:rPr>
              <a:t>,  selvitys: 4-5 mittausta /2kk</a:t>
            </a:r>
          </a:p>
          <a:p>
            <a:pPr marL="342900" indent="-342900">
              <a:buFont typeface="Arial" panose="020B0604020202020204" pitchFamily="34" charset="0"/>
              <a:buChar char="•"/>
            </a:pPr>
            <a:r>
              <a:rPr lang="fi-FI" altLang="fi-FI" sz="2600" b="1" dirty="0">
                <a:latin typeface="Cambria" pitchFamily="18" charset="0"/>
              </a:rPr>
              <a:t>Sepelvaltimotauti</a:t>
            </a:r>
            <a:r>
              <a:rPr lang="fi-FI" altLang="fi-FI" sz="2600" dirty="0">
                <a:latin typeface="Cambria" pitchFamily="18" charset="0"/>
              </a:rPr>
              <a:t> (angiina </a:t>
            </a:r>
            <a:r>
              <a:rPr lang="fi-FI" altLang="fi-FI" sz="2600" dirty="0" err="1" smtClean="0">
                <a:latin typeface="Cambria" pitchFamily="18" charset="0"/>
              </a:rPr>
              <a:t>pectoris</a:t>
            </a:r>
            <a:r>
              <a:rPr lang="fi-FI" altLang="fi-FI" sz="2600" dirty="0" smtClean="0">
                <a:latin typeface="Cambria" pitchFamily="18" charset="0"/>
              </a:rPr>
              <a:t>):EKG </a:t>
            </a:r>
            <a:r>
              <a:rPr lang="fi-FI" altLang="fi-FI" sz="2600" dirty="0">
                <a:latin typeface="Cambria" pitchFamily="18" charset="0"/>
              </a:rPr>
              <a:t>- rasitustesti</a:t>
            </a:r>
          </a:p>
          <a:p>
            <a:pPr marL="342900" indent="-342900">
              <a:buFont typeface="Arial" panose="020B0604020202020204" pitchFamily="34" charset="0"/>
              <a:buChar char="•"/>
            </a:pPr>
            <a:r>
              <a:rPr lang="fi-FI" altLang="fi-FI" sz="2600" b="1" dirty="0">
                <a:latin typeface="Cambria" pitchFamily="18" charset="0"/>
              </a:rPr>
              <a:t>Sydäninfarkti </a:t>
            </a:r>
            <a:r>
              <a:rPr lang="fi-FI" altLang="fi-FI" sz="2600" dirty="0">
                <a:latin typeface="Cambria" pitchFamily="18" charset="0"/>
              </a:rPr>
              <a:t>= </a:t>
            </a:r>
            <a:r>
              <a:rPr lang="fi-FI" altLang="fi-FI" sz="2600" dirty="0" smtClean="0">
                <a:latin typeface="Cambria" pitchFamily="18" charset="0"/>
              </a:rPr>
              <a:t>sepelvaltimon taudin </a:t>
            </a:r>
            <a:r>
              <a:rPr lang="fi-FI" altLang="fi-FI" sz="2600" dirty="0">
                <a:latin typeface="Cambria" pitchFamily="18" charset="0"/>
              </a:rPr>
              <a:t>äkillinen muoto</a:t>
            </a:r>
          </a:p>
          <a:p>
            <a:pPr marL="342900" indent="-342900">
              <a:buFont typeface="Arial" panose="020B0604020202020204" pitchFamily="34" charset="0"/>
              <a:buChar char="•"/>
            </a:pPr>
            <a:r>
              <a:rPr lang="fi-FI" altLang="fi-FI" sz="2600" dirty="0">
                <a:latin typeface="Cambria" pitchFamily="18" charset="0"/>
              </a:rPr>
              <a:t>Aivoverenkiertohäiriöt</a:t>
            </a:r>
          </a:p>
          <a:p>
            <a:pPr marL="342900" indent="-342900">
              <a:buFont typeface="Arial" panose="020B0604020202020204" pitchFamily="34" charset="0"/>
              <a:buChar char="•"/>
            </a:pPr>
            <a:r>
              <a:rPr lang="fi-FI" altLang="fi-FI" sz="2600" b="1" dirty="0" smtClean="0">
                <a:latin typeface="Cambria" pitchFamily="18" charset="0"/>
              </a:rPr>
              <a:t>Aivoverisuonisairaus</a:t>
            </a:r>
            <a:r>
              <a:rPr lang="fi-FI" altLang="fi-FI" sz="2600" dirty="0" smtClean="0">
                <a:latin typeface="Cambria" pitchFamily="18" charset="0"/>
              </a:rPr>
              <a:t>: n.75</a:t>
            </a:r>
            <a:r>
              <a:rPr lang="fi-FI" altLang="fi-FI" sz="2600" dirty="0">
                <a:latin typeface="Cambria" pitchFamily="18" charset="0"/>
              </a:rPr>
              <a:t>% aivoverisuonten tukoksia</a:t>
            </a:r>
          </a:p>
          <a:p>
            <a:pPr marL="342900" indent="-342900">
              <a:buFont typeface="Arial" panose="020B0604020202020204" pitchFamily="34" charset="0"/>
              <a:buChar char="•"/>
            </a:pPr>
            <a:r>
              <a:rPr lang="fi-FI" altLang="fi-FI" sz="2600" b="1" dirty="0">
                <a:latin typeface="Cambria" pitchFamily="18" charset="0"/>
              </a:rPr>
              <a:t>Sydämen vajaatoiminta</a:t>
            </a:r>
          </a:p>
          <a:p>
            <a:pPr marL="342900" indent="-342900">
              <a:buFont typeface="Arial" panose="020B0604020202020204" pitchFamily="34" charset="0"/>
              <a:buChar char="•"/>
            </a:pPr>
            <a:r>
              <a:rPr lang="fi-FI" altLang="fi-FI" sz="2600" b="1" dirty="0">
                <a:latin typeface="Cambria" pitchFamily="18" charset="0"/>
              </a:rPr>
              <a:t>Eteisvärinä</a:t>
            </a:r>
            <a:r>
              <a:rPr lang="fi-FI" altLang="fi-FI" sz="2600" dirty="0">
                <a:latin typeface="Cambria" pitchFamily="18" charset="0"/>
              </a:rPr>
              <a:t> (</a:t>
            </a:r>
            <a:r>
              <a:rPr lang="fi-FI" altLang="fi-FI" sz="2600" dirty="0" err="1">
                <a:latin typeface="Cambria" pitchFamily="18" charset="0"/>
              </a:rPr>
              <a:t>flimmeri</a:t>
            </a:r>
            <a:r>
              <a:rPr lang="fi-FI" altLang="fi-FI" sz="2600" dirty="0">
                <a:latin typeface="Cambria" pitchFamily="18" charset="0"/>
              </a:rPr>
              <a:t>) </a:t>
            </a:r>
            <a:r>
              <a:rPr lang="fi-FI" altLang="fi-FI" sz="2600" dirty="0" smtClean="0">
                <a:latin typeface="Cambria" pitchFamily="18" charset="0"/>
              </a:rPr>
              <a:t>– rytmihäiriö                              </a:t>
            </a:r>
            <a:r>
              <a:rPr lang="fi-FI" altLang="fi-FI" sz="2600" dirty="0" smtClean="0">
                <a:solidFill>
                  <a:schemeClr val="tx1"/>
                </a:solidFill>
                <a:latin typeface="Cambria" pitchFamily="18" charset="0"/>
              </a:rPr>
              <a:t>Sepelvaltimon </a:t>
            </a:r>
          </a:p>
          <a:p>
            <a:pPr marL="342900" indent="-342900">
              <a:buFont typeface="Arial" panose="020B0604020202020204" pitchFamily="34" charset="0"/>
              <a:buChar char="•"/>
            </a:pPr>
            <a:r>
              <a:rPr lang="fi-FI" altLang="fi-FI" sz="2600" dirty="0">
                <a:solidFill>
                  <a:schemeClr val="tx1"/>
                </a:solidFill>
                <a:latin typeface="Cambria" pitchFamily="18" charset="0"/>
              </a:rPr>
              <a:t> </a:t>
            </a:r>
            <a:r>
              <a:rPr lang="fi-FI" altLang="fi-FI" sz="2600" dirty="0" smtClean="0">
                <a:solidFill>
                  <a:schemeClr val="tx1"/>
                </a:solidFill>
                <a:latin typeface="Cambria" pitchFamily="18" charset="0"/>
              </a:rPr>
              <a:t>                                                                                                    tukkeutuminen</a:t>
            </a:r>
            <a:endParaRPr lang="fi-FI" altLang="fi-FI" sz="2600" dirty="0">
              <a:latin typeface="Cambria" pitchFamily="18" charset="0"/>
            </a:endParaRPr>
          </a:p>
          <a:p>
            <a:endParaRPr lang="fi-FI" dirty="0"/>
          </a:p>
        </p:txBody>
      </p:sp>
      <p:pic>
        <p:nvPicPr>
          <p:cNvPr id="7" name="Kuva 5"/>
          <p:cNvPicPr>
            <a:picLocks noChangeAspect="1"/>
          </p:cNvPicPr>
          <p:nvPr/>
        </p:nvPicPr>
        <p:blipFill>
          <a:blip r:embed="rId2" cstate="print"/>
          <a:srcRect/>
          <a:stretch>
            <a:fillRect/>
          </a:stretch>
        </p:blipFill>
        <p:spPr bwMode="auto">
          <a:xfrm>
            <a:off x="344780" y="3329608"/>
            <a:ext cx="8579945" cy="3528392"/>
          </a:xfrm>
          <a:prstGeom prst="rect">
            <a:avLst/>
          </a:prstGeom>
          <a:noFill/>
          <a:ln w="9525">
            <a:noFill/>
            <a:miter lim="800000"/>
            <a:headEnd/>
            <a:tailEnd/>
          </a:ln>
        </p:spPr>
      </p:pic>
    </p:spTree>
    <p:extLst>
      <p:ext uri="{BB962C8B-B14F-4D97-AF65-F5344CB8AC3E}">
        <p14:creationId xmlns:p14="http://schemas.microsoft.com/office/powerpoint/2010/main" val="1401736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39552" y="980728"/>
            <a:ext cx="8229600" cy="4525963"/>
          </a:xfrm>
        </p:spPr>
        <p:txBody>
          <a:bodyPr>
            <a:normAutofit lnSpcReduction="10000"/>
          </a:bodyPr>
          <a:lstStyle/>
          <a:p>
            <a:r>
              <a:rPr lang="fi-FI" altLang="fi-FI" b="1" dirty="0">
                <a:latin typeface="Cambria" pitchFamily="18" charset="0"/>
              </a:rPr>
              <a:t>Riskejä</a:t>
            </a:r>
            <a:r>
              <a:rPr lang="fi-FI" altLang="fi-FI" dirty="0">
                <a:latin typeface="Cambria" pitchFamily="18" charset="0"/>
              </a:rPr>
              <a:t>: kohonnut verenpaine, korkea kolesteroli, </a:t>
            </a:r>
            <a:r>
              <a:rPr lang="fi-FI" altLang="fi-FI" dirty="0" err="1">
                <a:latin typeface="Cambria" pitchFamily="18" charset="0"/>
              </a:rPr>
              <a:t>ateroskleroosi</a:t>
            </a:r>
            <a:r>
              <a:rPr lang="fi-FI" altLang="fi-FI" dirty="0">
                <a:latin typeface="Cambria" pitchFamily="18" charset="0"/>
              </a:rPr>
              <a:t>, tupakointi, ylipaino, vähäinen liikunta, stressi, perimä</a:t>
            </a:r>
          </a:p>
          <a:p>
            <a:r>
              <a:rPr lang="fi-FI" altLang="fi-FI" b="1" dirty="0">
                <a:latin typeface="Cambria" pitchFamily="18" charset="0"/>
              </a:rPr>
              <a:t>Ehkäisy</a:t>
            </a:r>
            <a:r>
              <a:rPr lang="fi-FI" altLang="fi-FI" dirty="0">
                <a:latin typeface="Cambria" pitchFamily="18" charset="0"/>
              </a:rPr>
              <a:t>: riittävä liikunta, monipuolinen runsaskuituinen tyydyttymättömiä rasvoja sisältävä ravinto, painonhallinta, liian suolan välttäminen, tupakoimattomuus, alkoholin kohtuukäyttö, stressin välttäminen </a:t>
            </a:r>
            <a:endParaRPr lang="en-US" altLang="fi-FI" dirty="0">
              <a:latin typeface="Cambria" pitchFamily="18" charset="0"/>
            </a:endParaRPr>
          </a:p>
          <a:p>
            <a:endParaRPr lang="fi-FI" dirty="0"/>
          </a:p>
        </p:txBody>
      </p:sp>
    </p:spTree>
    <p:extLst>
      <p:ext uri="{BB962C8B-B14F-4D97-AF65-F5344CB8AC3E}">
        <p14:creationId xmlns:p14="http://schemas.microsoft.com/office/powerpoint/2010/main" val="1943836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2" cstate="print"/>
          <a:srcRect/>
          <a:stretch>
            <a:fillRect/>
          </a:stretch>
        </p:blipFill>
        <p:spPr bwMode="auto">
          <a:xfrm>
            <a:off x="317500" y="1563688"/>
            <a:ext cx="8604250" cy="3511550"/>
          </a:xfrm>
          <a:prstGeom prst="rect">
            <a:avLst/>
          </a:prstGeom>
          <a:noFill/>
          <a:ln w="9525">
            <a:noFill/>
            <a:miter lim="800000"/>
            <a:headEnd/>
            <a:tailEnd/>
          </a:ln>
        </p:spPr>
      </p:pic>
      <p:pic>
        <p:nvPicPr>
          <p:cNvPr id="8" name="Kuva 7"/>
          <p:cNvPicPr>
            <a:picLocks noChangeAspect="1"/>
          </p:cNvPicPr>
          <p:nvPr/>
        </p:nvPicPr>
        <p:blipFill>
          <a:blip r:embed="rId3" cstate="print"/>
          <a:srcRect/>
          <a:stretch>
            <a:fillRect/>
          </a:stretch>
        </p:blipFill>
        <p:spPr bwMode="auto">
          <a:xfrm>
            <a:off x="317500" y="1563688"/>
            <a:ext cx="8604250" cy="3511550"/>
          </a:xfrm>
          <a:prstGeom prst="rect">
            <a:avLst/>
          </a:prstGeom>
          <a:noFill/>
          <a:ln w="9525">
            <a:noFill/>
            <a:miter lim="800000"/>
            <a:headEnd/>
            <a:tailEnd/>
          </a:ln>
        </p:spPr>
      </p:pic>
      <p:pic>
        <p:nvPicPr>
          <p:cNvPr id="9" name="Kuva 8"/>
          <p:cNvPicPr>
            <a:picLocks noChangeAspect="1"/>
          </p:cNvPicPr>
          <p:nvPr/>
        </p:nvPicPr>
        <p:blipFill>
          <a:blip r:embed="rId4" cstate="print"/>
          <a:srcRect/>
          <a:stretch>
            <a:fillRect/>
          </a:stretch>
        </p:blipFill>
        <p:spPr bwMode="auto">
          <a:xfrm>
            <a:off x="317500" y="1563688"/>
            <a:ext cx="8604250" cy="3511550"/>
          </a:xfrm>
          <a:prstGeom prst="rect">
            <a:avLst/>
          </a:prstGeom>
          <a:noFill/>
          <a:ln w="9525">
            <a:noFill/>
            <a:miter lim="800000"/>
            <a:headEnd/>
            <a:tailEnd/>
          </a:ln>
        </p:spPr>
      </p:pic>
      <p:pic>
        <p:nvPicPr>
          <p:cNvPr id="10" name="Kuva 9"/>
          <p:cNvPicPr>
            <a:picLocks noChangeAspect="1"/>
          </p:cNvPicPr>
          <p:nvPr/>
        </p:nvPicPr>
        <p:blipFill>
          <a:blip r:embed="rId5" cstate="print"/>
          <a:srcRect/>
          <a:stretch>
            <a:fillRect/>
          </a:stretch>
        </p:blipFill>
        <p:spPr bwMode="auto">
          <a:xfrm>
            <a:off x="317500" y="1563688"/>
            <a:ext cx="8604250" cy="3511550"/>
          </a:xfrm>
          <a:prstGeom prst="rect">
            <a:avLst/>
          </a:prstGeom>
          <a:noFill/>
          <a:ln w="9525">
            <a:noFill/>
            <a:miter lim="800000"/>
            <a:headEnd/>
            <a:tailEnd/>
          </a:ln>
        </p:spPr>
      </p:pic>
      <p:pic>
        <p:nvPicPr>
          <p:cNvPr id="12" name="Kuva 11"/>
          <p:cNvPicPr>
            <a:picLocks noChangeAspect="1"/>
          </p:cNvPicPr>
          <p:nvPr/>
        </p:nvPicPr>
        <p:blipFill>
          <a:blip r:embed="rId6" cstate="print"/>
          <a:srcRect/>
          <a:stretch>
            <a:fillRect/>
          </a:stretch>
        </p:blipFill>
        <p:spPr bwMode="auto">
          <a:xfrm>
            <a:off x="317500" y="1563688"/>
            <a:ext cx="8604250" cy="3511550"/>
          </a:xfrm>
          <a:prstGeom prst="rect">
            <a:avLst/>
          </a:prstGeom>
          <a:noFill/>
          <a:ln w="9525">
            <a:noFill/>
            <a:miter lim="800000"/>
            <a:headEnd/>
            <a:tailEnd/>
          </a:ln>
        </p:spPr>
      </p:pic>
      <p:sp>
        <p:nvSpPr>
          <p:cNvPr id="2" name="Dian numeron paikkamerkki 1"/>
          <p:cNvSpPr>
            <a:spLocks noGrp="1"/>
          </p:cNvSpPr>
          <p:nvPr>
            <p:ph type="sldNum" sz="quarter" idx="12"/>
          </p:nvPr>
        </p:nvSpPr>
        <p:spPr>
          <a:xfrm>
            <a:off x="176213" y="6330950"/>
            <a:ext cx="2057400" cy="365125"/>
          </a:xfrm>
        </p:spPr>
        <p:txBody>
          <a:bodyPr/>
          <a:lstStyle/>
          <a:p>
            <a:pPr algn="l"/>
            <a:fld id="{ACE57DDD-8BC1-4C31-896B-23BC8FD0E7AB}" type="slidenum">
              <a:rPr lang="fi-FI"/>
              <a:pPr algn="l"/>
              <a:t>34</a:t>
            </a:fld>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cstate="print"/>
          <a:srcRect/>
          <a:stretch>
            <a:fillRect/>
          </a:stretch>
        </p:blipFill>
        <p:spPr bwMode="auto">
          <a:xfrm>
            <a:off x="1346200" y="1128713"/>
            <a:ext cx="6480175" cy="4497387"/>
          </a:xfrm>
          <a:prstGeom prst="rect">
            <a:avLst/>
          </a:prstGeom>
          <a:noFill/>
          <a:ln w="9525">
            <a:noFill/>
            <a:miter lim="800000"/>
            <a:headEnd/>
            <a:tailEnd/>
          </a:ln>
        </p:spPr>
      </p:pic>
      <p:pic>
        <p:nvPicPr>
          <p:cNvPr id="6" name="Kuva 5"/>
          <p:cNvPicPr>
            <a:picLocks noChangeAspect="1"/>
          </p:cNvPicPr>
          <p:nvPr/>
        </p:nvPicPr>
        <p:blipFill>
          <a:blip r:embed="rId3" cstate="print"/>
          <a:srcRect/>
          <a:stretch>
            <a:fillRect/>
          </a:stretch>
        </p:blipFill>
        <p:spPr bwMode="auto">
          <a:xfrm>
            <a:off x="1343025" y="1128713"/>
            <a:ext cx="6457950" cy="4497387"/>
          </a:xfrm>
          <a:prstGeom prst="rect">
            <a:avLst/>
          </a:prstGeom>
          <a:noFill/>
          <a:ln w="9525">
            <a:noFill/>
            <a:miter lim="800000"/>
            <a:headEnd/>
            <a:tailEnd/>
          </a:ln>
        </p:spPr>
      </p:pic>
      <p:pic>
        <p:nvPicPr>
          <p:cNvPr id="7" name="Kuva 6"/>
          <p:cNvPicPr>
            <a:picLocks noChangeAspect="1"/>
          </p:cNvPicPr>
          <p:nvPr/>
        </p:nvPicPr>
        <p:blipFill>
          <a:blip r:embed="rId4" cstate="print"/>
          <a:srcRect/>
          <a:stretch>
            <a:fillRect/>
          </a:stretch>
        </p:blipFill>
        <p:spPr bwMode="auto">
          <a:xfrm>
            <a:off x="1331913" y="1128713"/>
            <a:ext cx="6480175" cy="4497387"/>
          </a:xfrm>
          <a:prstGeom prst="rect">
            <a:avLst/>
          </a:prstGeom>
          <a:noFill/>
          <a:ln w="9525">
            <a:noFill/>
            <a:miter lim="800000"/>
            <a:headEnd/>
            <a:tailEnd/>
          </a:ln>
        </p:spPr>
      </p:pic>
      <p:pic>
        <p:nvPicPr>
          <p:cNvPr id="8" name="Kuva 7"/>
          <p:cNvPicPr>
            <a:picLocks noChangeAspect="1"/>
          </p:cNvPicPr>
          <p:nvPr/>
        </p:nvPicPr>
        <p:blipFill>
          <a:blip r:embed="rId5" cstate="print"/>
          <a:srcRect/>
          <a:stretch>
            <a:fillRect/>
          </a:stretch>
        </p:blipFill>
        <p:spPr bwMode="auto">
          <a:xfrm>
            <a:off x="1338263" y="1128713"/>
            <a:ext cx="6480175" cy="4497387"/>
          </a:xfrm>
          <a:prstGeom prst="rect">
            <a:avLst/>
          </a:prstGeom>
          <a:noFill/>
          <a:ln w="9525">
            <a:noFill/>
            <a:miter lim="800000"/>
            <a:headEnd/>
            <a:tailEnd/>
          </a:ln>
        </p:spPr>
      </p:pic>
      <p:sp>
        <p:nvSpPr>
          <p:cNvPr id="2" name="Dian numeron paikkamerkki 1"/>
          <p:cNvSpPr>
            <a:spLocks noGrp="1"/>
          </p:cNvSpPr>
          <p:nvPr>
            <p:ph type="sldNum" sz="quarter" idx="12"/>
          </p:nvPr>
        </p:nvSpPr>
        <p:spPr>
          <a:xfrm>
            <a:off x="185738" y="6288088"/>
            <a:ext cx="2057400" cy="365125"/>
          </a:xfrm>
        </p:spPr>
        <p:txBody>
          <a:bodyPr/>
          <a:lstStyle/>
          <a:p>
            <a:pPr algn="l"/>
            <a:fld id="{70BD130B-6298-4C0A-9A46-248970E05A39}" type="slidenum">
              <a:rPr lang="fi-FI"/>
              <a:pPr algn="l"/>
              <a:t>35</a:t>
            </a:fld>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p:cNvSpPr>
            <a:spLocks noGrp="1"/>
          </p:cNvSpPr>
          <p:nvPr>
            <p:ph type="title"/>
          </p:nvPr>
        </p:nvSpPr>
        <p:spPr>
          <a:xfrm>
            <a:off x="1907704" y="179388"/>
            <a:ext cx="5164138" cy="854075"/>
          </a:xfrm>
        </p:spPr>
        <p:txBody>
          <a:bodyPr/>
          <a:lstStyle/>
          <a:p>
            <a:pPr eaLnBrk="1" hangingPunct="1"/>
            <a:r>
              <a:rPr lang="fi-FI" altLang="fi-FI" sz="4000" dirty="0" smtClean="0">
                <a:latin typeface="Cambria" pitchFamily="18" charset="0"/>
              </a:rPr>
              <a:t>Syöpäsairaudet</a:t>
            </a:r>
          </a:p>
        </p:txBody>
      </p:sp>
      <p:sp>
        <p:nvSpPr>
          <p:cNvPr id="6" name="Tekstin paikkamerkki 5"/>
          <p:cNvSpPr>
            <a:spLocks noGrp="1"/>
          </p:cNvSpPr>
          <p:nvPr>
            <p:ph type="body" idx="1"/>
          </p:nvPr>
        </p:nvSpPr>
        <p:spPr>
          <a:xfrm>
            <a:off x="395536" y="1202970"/>
            <a:ext cx="3868738" cy="403225"/>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fi-FI" dirty="0" smtClean="0">
                <a:latin typeface="Cambria" panose="02040503050406030204" pitchFamily="18" charset="0"/>
              </a:rPr>
              <a:t>Riskejä</a:t>
            </a:r>
            <a:endParaRPr lang="fi-FI" dirty="0">
              <a:latin typeface="Cambria" panose="02040503050406030204" pitchFamily="18" charset="0"/>
            </a:endParaRPr>
          </a:p>
        </p:txBody>
      </p:sp>
      <p:sp>
        <p:nvSpPr>
          <p:cNvPr id="27652" name="Sisällön paikkamerkki 2"/>
          <p:cNvSpPr>
            <a:spLocks noGrp="1"/>
          </p:cNvSpPr>
          <p:nvPr>
            <p:ph sz="half" idx="2"/>
          </p:nvPr>
        </p:nvSpPr>
        <p:spPr>
          <a:xfrm>
            <a:off x="395536" y="1907634"/>
            <a:ext cx="3811588" cy="2947838"/>
          </a:xfrm>
        </p:spPr>
        <p:txBody>
          <a:bodyPr/>
          <a:lstStyle/>
          <a:p>
            <a:pPr eaLnBrk="1" hangingPunct="1"/>
            <a:r>
              <a:rPr lang="fi-FI" altLang="fi-FI" sz="2000" dirty="0" smtClean="0">
                <a:latin typeface="Cambria" pitchFamily="18" charset="0"/>
              </a:rPr>
              <a:t>elintavat (esim. tupakointi, epäterveellinen ravinto, runsas alkoholin käyttö)</a:t>
            </a:r>
          </a:p>
          <a:p>
            <a:pPr eaLnBrk="1" hangingPunct="1"/>
            <a:r>
              <a:rPr lang="fi-FI" altLang="fi-FI" sz="2000" dirty="0" smtClean="0">
                <a:latin typeface="Cambria" pitchFamily="18" charset="0"/>
              </a:rPr>
              <a:t> sukupuolitaudit</a:t>
            </a:r>
          </a:p>
          <a:p>
            <a:pPr eaLnBrk="1" hangingPunct="1"/>
            <a:r>
              <a:rPr lang="fi-FI" altLang="fi-FI" sz="2000" dirty="0" smtClean="0">
                <a:latin typeface="Cambria" pitchFamily="18" charset="0"/>
              </a:rPr>
              <a:t> kemikaali-, säteily- ja pölyaltistus</a:t>
            </a:r>
          </a:p>
          <a:p>
            <a:pPr eaLnBrk="1" hangingPunct="1"/>
            <a:r>
              <a:rPr lang="fi-FI" altLang="fi-FI" sz="2000" dirty="0" smtClean="0">
                <a:latin typeface="Cambria" pitchFamily="18" charset="0"/>
              </a:rPr>
              <a:t> infektiot</a:t>
            </a:r>
          </a:p>
          <a:p>
            <a:pPr eaLnBrk="1" hangingPunct="1"/>
            <a:r>
              <a:rPr lang="fi-FI" altLang="fi-FI" sz="2000" dirty="0" smtClean="0">
                <a:latin typeface="Cambria" pitchFamily="18" charset="0"/>
              </a:rPr>
              <a:t> hormonaaliset tekijät</a:t>
            </a:r>
          </a:p>
          <a:p>
            <a:pPr eaLnBrk="1" hangingPunct="1"/>
            <a:endParaRPr lang="fi-FI" altLang="fi-FI" dirty="0" smtClean="0"/>
          </a:p>
        </p:txBody>
      </p:sp>
      <p:sp>
        <p:nvSpPr>
          <p:cNvPr id="7" name="Tekstin paikkamerkki 6"/>
          <p:cNvSpPr>
            <a:spLocks noGrp="1"/>
          </p:cNvSpPr>
          <p:nvPr>
            <p:ph type="body" sz="quarter" idx="3"/>
          </p:nvPr>
        </p:nvSpPr>
        <p:spPr>
          <a:xfrm>
            <a:off x="4619625" y="1146175"/>
            <a:ext cx="3887788" cy="403225"/>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fi-FI" dirty="0" smtClean="0">
                <a:latin typeface="Cambria" panose="02040503050406030204" pitchFamily="18" charset="0"/>
              </a:rPr>
              <a:t>Ehkäisy</a:t>
            </a:r>
            <a:endParaRPr lang="fi-FI" dirty="0">
              <a:latin typeface="Cambria" panose="02040503050406030204" pitchFamily="18" charset="0"/>
            </a:endParaRPr>
          </a:p>
        </p:txBody>
      </p:sp>
      <p:sp>
        <p:nvSpPr>
          <p:cNvPr id="8" name="Sisällön paikkamerkki 7"/>
          <p:cNvSpPr>
            <a:spLocks noGrp="1"/>
          </p:cNvSpPr>
          <p:nvPr>
            <p:ph sz="quarter" idx="4"/>
          </p:nvPr>
        </p:nvSpPr>
        <p:spPr>
          <a:xfrm>
            <a:off x="4386263" y="1606195"/>
            <a:ext cx="4344987" cy="5061305"/>
          </a:xfrm>
        </p:spPr>
        <p:txBody>
          <a:bodyPr rtlCol="0">
            <a:normAutofit lnSpcReduction="10000"/>
          </a:bodyPr>
          <a:lstStyle/>
          <a:p>
            <a:pPr eaLnBrk="1" fontAlgn="auto" hangingPunct="1">
              <a:spcAft>
                <a:spcPts val="0"/>
              </a:spcAft>
              <a:buFont typeface="Arial" panose="020B0604020202020204" pitchFamily="34" charset="0"/>
              <a:buChar char="•"/>
              <a:defRPr/>
            </a:pPr>
            <a:r>
              <a:rPr lang="fi-FI" altLang="fi-FI" sz="2000" dirty="0">
                <a:latin typeface="Cambria" panose="02040503050406030204" pitchFamily="18" charset="0"/>
              </a:rPr>
              <a:t>t</a:t>
            </a:r>
            <a:r>
              <a:rPr lang="fi-FI" altLang="fi-FI" sz="2000" dirty="0" smtClean="0">
                <a:latin typeface="Cambria" panose="02040503050406030204" pitchFamily="18" charset="0"/>
              </a:rPr>
              <a:t>upakoimattomuus</a:t>
            </a:r>
          </a:p>
          <a:p>
            <a:pPr eaLnBrk="1" fontAlgn="auto" hangingPunct="1">
              <a:spcAft>
                <a:spcPts val="0"/>
              </a:spcAft>
              <a:buFont typeface="Arial" panose="020B0604020202020204" pitchFamily="34" charset="0"/>
              <a:buChar char="•"/>
              <a:defRPr/>
            </a:pPr>
            <a:r>
              <a:rPr lang="fi-FI" altLang="fi-FI" sz="2000" dirty="0" smtClean="0">
                <a:latin typeface="Cambria" panose="02040503050406030204" pitchFamily="18" charset="0"/>
              </a:rPr>
              <a:t>alkoholin kohtuukäyttö</a:t>
            </a:r>
          </a:p>
          <a:p>
            <a:pPr eaLnBrk="1" fontAlgn="auto" hangingPunct="1">
              <a:spcAft>
                <a:spcPts val="0"/>
              </a:spcAft>
              <a:buFont typeface="Arial" panose="020B0604020202020204" pitchFamily="34" charset="0"/>
              <a:buChar char="•"/>
              <a:defRPr/>
            </a:pPr>
            <a:r>
              <a:rPr lang="fi-FI" altLang="fi-FI" sz="2000" dirty="0" smtClean="0">
                <a:latin typeface="Cambria" panose="02040503050406030204" pitchFamily="18" charset="0"/>
              </a:rPr>
              <a:t> painonhallinta</a:t>
            </a:r>
          </a:p>
          <a:p>
            <a:pPr eaLnBrk="1" fontAlgn="auto" hangingPunct="1">
              <a:spcAft>
                <a:spcPts val="0"/>
              </a:spcAft>
              <a:buFont typeface="Arial" panose="020B0604020202020204" pitchFamily="34" charset="0"/>
              <a:buChar char="•"/>
              <a:defRPr/>
            </a:pPr>
            <a:r>
              <a:rPr lang="fi-FI" altLang="fi-FI" sz="2000" dirty="0" smtClean="0">
                <a:latin typeface="Cambria" panose="02040503050406030204" pitchFamily="18" charset="0"/>
              </a:rPr>
              <a:t> </a:t>
            </a:r>
            <a:r>
              <a:rPr lang="fi-FI" altLang="fi-FI" sz="2000" dirty="0">
                <a:latin typeface="Cambria" panose="02040503050406030204" pitchFamily="18" charset="0"/>
              </a:rPr>
              <a:t>terveellinen </a:t>
            </a:r>
            <a:r>
              <a:rPr lang="fi-FI" altLang="fi-FI" sz="2000" dirty="0" smtClean="0">
                <a:latin typeface="Cambria" panose="02040503050406030204" pitchFamily="18" charset="0"/>
              </a:rPr>
              <a:t>ruokavalio</a:t>
            </a:r>
          </a:p>
          <a:p>
            <a:pPr eaLnBrk="1" fontAlgn="auto" hangingPunct="1">
              <a:spcAft>
                <a:spcPts val="0"/>
              </a:spcAft>
              <a:buFont typeface="Arial" panose="020B0604020202020204" pitchFamily="34" charset="0"/>
              <a:buChar char="•"/>
              <a:defRPr/>
            </a:pPr>
            <a:r>
              <a:rPr lang="fi-FI" altLang="fi-FI" sz="2000" dirty="0" smtClean="0">
                <a:latin typeface="Cambria" panose="02040503050406030204" pitchFamily="18" charset="0"/>
              </a:rPr>
              <a:t>käristetyn </a:t>
            </a:r>
            <a:r>
              <a:rPr lang="fi-FI" altLang="fi-FI" sz="2000" dirty="0">
                <a:latin typeface="Cambria" panose="02040503050406030204" pitchFamily="18" charset="0"/>
              </a:rPr>
              <a:t>ruoan </a:t>
            </a:r>
            <a:r>
              <a:rPr lang="fi-FI" altLang="fi-FI" sz="2000" dirty="0" smtClean="0">
                <a:latin typeface="Cambria" panose="02040503050406030204" pitchFamily="18" charset="0"/>
              </a:rPr>
              <a:t>välttäminen</a:t>
            </a:r>
          </a:p>
          <a:p>
            <a:pPr eaLnBrk="1" fontAlgn="auto" hangingPunct="1">
              <a:spcAft>
                <a:spcPts val="0"/>
              </a:spcAft>
              <a:buFont typeface="Arial" panose="020B0604020202020204" pitchFamily="34" charset="0"/>
              <a:buChar char="•"/>
              <a:defRPr/>
            </a:pPr>
            <a:r>
              <a:rPr lang="fi-FI" altLang="fi-FI" sz="2000" dirty="0" smtClean="0">
                <a:latin typeface="Cambria" panose="02040503050406030204" pitchFamily="18" charset="0"/>
              </a:rPr>
              <a:t>vastuullinen seksikäyttäytyminen</a:t>
            </a:r>
          </a:p>
          <a:p>
            <a:pPr eaLnBrk="1" fontAlgn="auto" hangingPunct="1">
              <a:spcAft>
                <a:spcPts val="0"/>
              </a:spcAft>
              <a:buFont typeface="Arial" panose="020B0604020202020204" pitchFamily="34" charset="0"/>
              <a:buChar char="•"/>
              <a:defRPr/>
            </a:pPr>
            <a:r>
              <a:rPr lang="fi-FI" altLang="fi-FI" sz="2000" dirty="0" smtClean="0">
                <a:latin typeface="Cambria" panose="02040503050406030204" pitchFamily="18" charset="0"/>
              </a:rPr>
              <a:t>säteilyaltistuksen välttäminen</a:t>
            </a:r>
          </a:p>
          <a:p>
            <a:pPr eaLnBrk="1" fontAlgn="auto" hangingPunct="1">
              <a:spcAft>
                <a:spcPts val="0"/>
              </a:spcAft>
              <a:buFont typeface="Arial" panose="020B0604020202020204" pitchFamily="34" charset="0"/>
              <a:buChar char="•"/>
              <a:defRPr/>
            </a:pPr>
            <a:r>
              <a:rPr lang="fi-FI" altLang="fi-FI" sz="2000" dirty="0" smtClean="0">
                <a:latin typeface="Cambria" panose="02040503050406030204" pitchFamily="18" charset="0"/>
              </a:rPr>
              <a:t>joukkoseulonnoissa </a:t>
            </a:r>
            <a:r>
              <a:rPr lang="fi-FI" altLang="fi-FI" sz="2000" dirty="0">
                <a:latin typeface="Cambria" panose="02040503050406030204" pitchFamily="18" charset="0"/>
              </a:rPr>
              <a:t>käyminen</a:t>
            </a:r>
            <a:endParaRPr lang="en-US" altLang="fi-FI" sz="2000" dirty="0">
              <a:solidFill>
                <a:srgbClr val="FF0000"/>
              </a:solidFill>
              <a:latin typeface="Cambria" panose="02040503050406030204" pitchFamily="18" charset="0"/>
            </a:endParaRPr>
          </a:p>
          <a:p>
            <a:pPr eaLnBrk="1" fontAlgn="auto" hangingPunct="1">
              <a:spcAft>
                <a:spcPts val="0"/>
              </a:spcAft>
              <a:buFont typeface="Arial" panose="020B0604020202020204" pitchFamily="34" charset="0"/>
              <a:buChar char="•"/>
              <a:defRPr/>
            </a:pPr>
            <a:endParaRPr lang="fi-FI" dirty="0" smtClean="0"/>
          </a:p>
          <a:p>
            <a:pPr marL="0" indent="0" eaLnBrk="1" fontAlgn="auto" hangingPunct="1">
              <a:spcAft>
                <a:spcPts val="0"/>
              </a:spcAft>
              <a:buNone/>
              <a:defRPr/>
            </a:pPr>
            <a:r>
              <a:rPr lang="fi-FI" b="1" dirty="0" smtClean="0"/>
              <a:t>Seulonta</a:t>
            </a:r>
          </a:p>
          <a:p>
            <a:pPr>
              <a:defRPr/>
            </a:pPr>
            <a:r>
              <a:rPr lang="fi-FI" sz="2000" dirty="0" smtClean="0"/>
              <a:t>Rintasyöpä</a:t>
            </a:r>
          </a:p>
          <a:p>
            <a:pPr lvl="1">
              <a:defRPr/>
            </a:pPr>
            <a:r>
              <a:rPr lang="fi-FI" sz="1800" b="1" dirty="0" smtClean="0"/>
              <a:t>mammografia</a:t>
            </a:r>
            <a:endParaRPr lang="fi-FI" sz="1800" b="1" dirty="0"/>
          </a:p>
          <a:p>
            <a:r>
              <a:rPr lang="fi-FI" sz="2000" dirty="0"/>
              <a:t>Kohdunkaulan </a:t>
            </a:r>
            <a:r>
              <a:rPr lang="fi-FI" sz="2000" dirty="0" smtClean="0"/>
              <a:t>syöpä</a:t>
            </a:r>
          </a:p>
          <a:p>
            <a:pPr lvl="1"/>
            <a:r>
              <a:rPr lang="fi-FI" sz="1800" b="1" dirty="0" err="1" smtClean="0"/>
              <a:t>Papa</a:t>
            </a:r>
            <a:r>
              <a:rPr lang="fi-FI" sz="1800" b="1" dirty="0" smtClean="0"/>
              <a:t>-koe, HPV rokotus </a:t>
            </a:r>
            <a:endParaRPr lang="fi-FI" sz="1800" b="1" dirty="0"/>
          </a:p>
          <a:p>
            <a:pPr eaLnBrk="1" fontAlgn="auto" hangingPunct="1">
              <a:spcAft>
                <a:spcPts val="0"/>
              </a:spcAft>
              <a:buFont typeface="Arial" panose="020B0604020202020204" pitchFamily="34" charset="0"/>
              <a:buChar char="•"/>
              <a:defRPr/>
            </a:pPr>
            <a:endParaRPr lang="fi-FI" dirty="0"/>
          </a:p>
        </p:txBody>
      </p:sp>
      <p:sp>
        <p:nvSpPr>
          <p:cNvPr id="5" name="Dian numeron paikkamerkki 4"/>
          <p:cNvSpPr>
            <a:spLocks noGrp="1"/>
          </p:cNvSpPr>
          <p:nvPr>
            <p:ph type="sldNum" sz="quarter" idx="12"/>
          </p:nvPr>
        </p:nvSpPr>
        <p:spPr>
          <a:xfrm>
            <a:off x="160338" y="6302375"/>
            <a:ext cx="2057400" cy="365125"/>
          </a:xfrm>
        </p:spPr>
        <p:txBody>
          <a:bodyPr/>
          <a:lstStyle/>
          <a:p>
            <a:pPr algn="l"/>
            <a:fld id="{AC363AF3-BE5E-4B8E-9D5C-FEEDE1856E60}" type="slidenum">
              <a:rPr lang="fi-FI"/>
              <a:pPr algn="l"/>
              <a:t>36</a:t>
            </a:fld>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500"/>
                                        <p:tgtEl>
                                          <p:spTgt spid="8">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fade">
                                      <p:cBhvr>
                                        <p:cTn id="40" dur="500"/>
                                        <p:tgtEl>
                                          <p:spTgt spid="8">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anim calcmode="lin" valueType="num">
                                      <p:cBhvr additive="base">
                                        <p:cTn id="4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anim calcmode="lin" valueType="num">
                                      <p:cBhvr additive="base">
                                        <p:cTn id="51"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sk-SK" altLang="fi-FI" b="1" smtClean="0"/>
              <a:t>RINTAS</a:t>
            </a:r>
            <a:r>
              <a:rPr lang="fi-FI" altLang="fi-FI" b="1" smtClean="0"/>
              <a:t>YÖPÄ</a:t>
            </a:r>
          </a:p>
        </p:txBody>
      </p:sp>
      <p:sp>
        <p:nvSpPr>
          <p:cNvPr id="3075" name="Rectangle 3"/>
          <p:cNvSpPr>
            <a:spLocks noGrp="1" noChangeArrowheads="1"/>
          </p:cNvSpPr>
          <p:nvPr>
            <p:ph type="subTitle" idx="1"/>
          </p:nvPr>
        </p:nvSpPr>
        <p:spPr>
          <a:xfrm>
            <a:off x="2286000" y="3068638"/>
            <a:ext cx="5638800" cy="3240087"/>
          </a:xfrm>
        </p:spPr>
        <p:txBody>
          <a:bodyPr/>
          <a:lstStyle/>
          <a:p>
            <a:pPr eaLnBrk="1" hangingPunct="1"/>
            <a:r>
              <a:rPr lang="fi-FI" altLang="fi-FI" smtClean="0"/>
              <a:t>Yleisyys</a:t>
            </a:r>
          </a:p>
          <a:p>
            <a:pPr eaLnBrk="1" hangingPunct="1"/>
            <a:r>
              <a:rPr lang="fi-FI" altLang="fi-FI" smtClean="0"/>
              <a:t>Riskitekijöitä</a:t>
            </a:r>
          </a:p>
          <a:p>
            <a:pPr eaLnBrk="1" hangingPunct="1"/>
            <a:r>
              <a:rPr lang="fi-FI" altLang="fi-FI" smtClean="0"/>
              <a:t>Ehkäisy</a:t>
            </a:r>
          </a:p>
          <a:p>
            <a:pPr eaLnBrk="1" hangingPunct="1"/>
            <a:r>
              <a:rPr lang="fi-FI" altLang="fi-FI" smtClean="0"/>
              <a:t>Varhainen toteaminen</a:t>
            </a:r>
          </a:p>
        </p:txBody>
      </p:sp>
    </p:spTree>
    <p:extLst>
      <p:ext uri="{BB962C8B-B14F-4D97-AF65-F5344CB8AC3E}">
        <p14:creationId xmlns:p14="http://schemas.microsoft.com/office/powerpoint/2010/main" val="1708448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31863" y="96838"/>
            <a:ext cx="7158037" cy="1171575"/>
          </a:xfrm>
        </p:spPr>
        <p:txBody>
          <a:bodyPr/>
          <a:lstStyle/>
          <a:p>
            <a:pPr eaLnBrk="1" hangingPunct="1"/>
            <a:r>
              <a:rPr lang="fi-FI" altLang="fi-FI" sz="2000" smtClean="0"/>
              <a:t/>
            </a:r>
            <a:br>
              <a:rPr lang="fi-FI" altLang="fi-FI" sz="2000" smtClean="0"/>
            </a:br>
            <a:r>
              <a:rPr lang="fi-FI" altLang="fi-FI" sz="2000" smtClean="0"/>
              <a:t/>
            </a:r>
            <a:br>
              <a:rPr lang="fi-FI" altLang="fi-FI" sz="2000" smtClean="0"/>
            </a:br>
            <a:r>
              <a:rPr lang="fi-FI" altLang="fi-FI" sz="2400" b="1" smtClean="0"/>
              <a:t>YLEISTÄ</a:t>
            </a:r>
          </a:p>
        </p:txBody>
      </p:sp>
      <p:sp>
        <p:nvSpPr>
          <p:cNvPr id="4099" name="Rectangle 3"/>
          <p:cNvSpPr>
            <a:spLocks noGrp="1" noChangeArrowheads="1"/>
          </p:cNvSpPr>
          <p:nvPr>
            <p:ph type="body" idx="1"/>
          </p:nvPr>
        </p:nvSpPr>
        <p:spPr>
          <a:xfrm>
            <a:off x="755650" y="1773238"/>
            <a:ext cx="7848600" cy="5084762"/>
          </a:xfrm>
        </p:spPr>
        <p:txBody>
          <a:bodyPr/>
          <a:lstStyle/>
          <a:p>
            <a:pPr eaLnBrk="1" hangingPunct="1">
              <a:lnSpc>
                <a:spcPct val="90000"/>
              </a:lnSpc>
            </a:pPr>
            <a:r>
              <a:rPr lang="fi-FI" altLang="fi-FI" sz="1800" smtClean="0"/>
              <a:t>on Suomessa naisten yleisin syöpä (n. 5000/v, 1/10 sairastuu siihen elämänsä aikana;</a:t>
            </a:r>
          </a:p>
          <a:p>
            <a:pPr eaLnBrk="1" hangingPunct="1">
              <a:lnSpc>
                <a:spcPct val="90000"/>
              </a:lnSpc>
            </a:pPr>
            <a:r>
              <a:rPr lang="fi-FI" altLang="fi-FI" sz="1800" smtClean="0"/>
              <a:t>todetaan myös miehillä, mutta se on hyvin harvinainen;</a:t>
            </a:r>
          </a:p>
          <a:p>
            <a:pPr eaLnBrk="1" hangingPunct="1">
              <a:lnSpc>
                <a:spcPct val="90000"/>
              </a:lnSpc>
            </a:pPr>
            <a:r>
              <a:rPr lang="fi-FI" altLang="fi-FI" sz="1800" smtClean="0"/>
              <a:t>on keski-ikäisten ja sitä vanhempien naisten sairaus, mutta myös alle 50-vuotiailla ja jopa alle 30-vuotiailla;</a:t>
            </a:r>
          </a:p>
          <a:p>
            <a:pPr eaLnBrk="1" hangingPunct="1">
              <a:lnSpc>
                <a:spcPct val="90000"/>
              </a:lnSpc>
            </a:pPr>
            <a:r>
              <a:rPr lang="fi-FI" altLang="fi-FI" sz="1800" smtClean="0"/>
              <a:t>periytyvyyttä tutkittaessa on löydetty kaksi geeniä, jotka altistavat rintasyövälle (noin 5% rintasyövästä Suomessa);</a:t>
            </a:r>
          </a:p>
          <a:p>
            <a:pPr eaLnBrk="1" hangingPunct="1">
              <a:lnSpc>
                <a:spcPct val="90000"/>
              </a:lnSpc>
            </a:pPr>
            <a:r>
              <a:rPr lang="fi-FI" altLang="fi-FI" sz="1800" smtClean="0"/>
              <a:t>on yleisempi suurissa kaupungeissa kuin maaseudulla; </a:t>
            </a:r>
          </a:p>
          <a:p>
            <a:pPr eaLnBrk="1" hangingPunct="1">
              <a:lnSpc>
                <a:spcPct val="90000"/>
              </a:lnSpc>
            </a:pPr>
            <a:r>
              <a:rPr lang="fi-FI" altLang="fi-FI" sz="1800" smtClean="0"/>
              <a:t>on yleistynyt kaikkialla länsimaissa viime vuosikymmeninä;</a:t>
            </a:r>
          </a:p>
          <a:p>
            <a:pPr eaLnBrk="1" hangingPunct="1">
              <a:lnSpc>
                <a:spcPct val="90000"/>
              </a:lnSpc>
            </a:pPr>
            <a:r>
              <a:rPr lang="fi-FI" altLang="fi-FI" sz="1800" smtClean="0"/>
              <a:t>mm. Yhdysvalloissa ja Ruotsissa on viime vuosina havaittu ilmaantuvuuden laskua, minkä on arvioitu johtuvan vaihdevuosi-iässä käytettävän hormonihoidon vähentymisestä;</a:t>
            </a:r>
          </a:p>
          <a:p>
            <a:pPr eaLnBrk="1" hangingPunct="1">
              <a:lnSpc>
                <a:spcPct val="90000"/>
              </a:lnSpc>
            </a:pPr>
            <a:r>
              <a:rPr lang="fi-FI" altLang="fi-FI" sz="1800" smtClean="0"/>
              <a:t>hoitotulokset ovat parantuneet jatkuvasti.</a:t>
            </a:r>
          </a:p>
        </p:txBody>
      </p:sp>
    </p:spTree>
    <p:extLst>
      <p:ext uri="{BB962C8B-B14F-4D97-AF65-F5344CB8AC3E}">
        <p14:creationId xmlns:p14="http://schemas.microsoft.com/office/powerpoint/2010/main" val="2089734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5375" y="0"/>
            <a:ext cx="8229600" cy="418058"/>
          </a:xfrm>
        </p:spPr>
        <p:txBody>
          <a:bodyPr>
            <a:normAutofit fontScale="90000"/>
          </a:bodyPr>
          <a:lstStyle/>
          <a:p>
            <a:pPr eaLnBrk="1" hangingPunct="1"/>
            <a:r>
              <a:rPr lang="fi-FI" altLang="fi-FI" sz="2400" b="1" dirty="0" smtClean="0"/>
              <a:t>RISKITEKIJÄT</a:t>
            </a:r>
          </a:p>
        </p:txBody>
      </p:sp>
      <p:sp>
        <p:nvSpPr>
          <p:cNvPr id="5123" name="Rectangle 3"/>
          <p:cNvSpPr>
            <a:spLocks noGrp="1" noChangeArrowheads="1"/>
          </p:cNvSpPr>
          <p:nvPr>
            <p:ph sz="half" idx="1"/>
          </p:nvPr>
        </p:nvSpPr>
        <p:spPr>
          <a:xfrm>
            <a:off x="0" y="548680"/>
            <a:ext cx="4495800" cy="6309320"/>
          </a:xfrm>
        </p:spPr>
        <p:txBody>
          <a:bodyPr>
            <a:normAutofit fontScale="77500" lnSpcReduction="20000"/>
          </a:bodyPr>
          <a:lstStyle/>
          <a:p>
            <a:pPr eaLnBrk="1" hangingPunct="1">
              <a:lnSpc>
                <a:spcPct val="90000"/>
              </a:lnSpc>
              <a:buFont typeface="Wingdings" panose="05000000000000000000" pitchFamily="2" charset="2"/>
              <a:buNone/>
            </a:pPr>
            <a:endParaRPr lang="fi-FI" altLang="fi-FI" sz="2300" dirty="0" smtClean="0"/>
          </a:p>
          <a:p>
            <a:pPr eaLnBrk="1" hangingPunct="1">
              <a:lnSpc>
                <a:spcPct val="90000"/>
              </a:lnSpc>
              <a:buFont typeface="Wingdings" panose="05000000000000000000" pitchFamily="2" charset="2"/>
              <a:buNone/>
            </a:pPr>
            <a:r>
              <a:rPr lang="fi-FI" altLang="fi-FI" sz="3100" b="1" dirty="0" smtClean="0"/>
              <a:t>Selvimpiä </a:t>
            </a:r>
            <a:r>
              <a:rPr lang="fi-FI" altLang="fi-FI" sz="3100" dirty="0" smtClean="0"/>
              <a:t>riskitekijöitä ovat:</a:t>
            </a:r>
          </a:p>
          <a:p>
            <a:pPr eaLnBrk="1" hangingPunct="1">
              <a:lnSpc>
                <a:spcPct val="90000"/>
              </a:lnSpc>
            </a:pPr>
            <a:r>
              <a:rPr lang="fi-FI" altLang="fi-FI" sz="3100" dirty="0" smtClean="0"/>
              <a:t>kuukautisten varhainen alkaminen;</a:t>
            </a:r>
          </a:p>
          <a:p>
            <a:pPr eaLnBrk="1" hangingPunct="1">
              <a:lnSpc>
                <a:spcPct val="90000"/>
              </a:lnSpc>
            </a:pPr>
            <a:r>
              <a:rPr lang="fi-FI" altLang="fi-FI" sz="3100" dirty="0" smtClean="0"/>
              <a:t>ensimmäisen lapsen myöhäinen synnyttäminen;</a:t>
            </a:r>
          </a:p>
          <a:p>
            <a:pPr eaLnBrk="1" hangingPunct="1">
              <a:lnSpc>
                <a:spcPct val="90000"/>
              </a:lnSpc>
            </a:pPr>
            <a:r>
              <a:rPr lang="fi-FI" altLang="fi-FI" sz="3100" dirty="0" smtClean="0"/>
              <a:t>vähäinen synnytysten määrä ja </a:t>
            </a:r>
          </a:p>
          <a:p>
            <a:pPr eaLnBrk="1" hangingPunct="1">
              <a:lnSpc>
                <a:spcPct val="90000"/>
              </a:lnSpc>
            </a:pPr>
            <a:r>
              <a:rPr lang="fi-FI" altLang="fi-FI" sz="3100" dirty="0" smtClean="0"/>
              <a:t>myöhäinen vaihdevuosi-ikä. </a:t>
            </a:r>
          </a:p>
          <a:p>
            <a:pPr eaLnBrk="1" hangingPunct="1">
              <a:lnSpc>
                <a:spcPct val="90000"/>
              </a:lnSpc>
            </a:pPr>
            <a:endParaRPr lang="fi-FI" altLang="fi-FI" sz="3100" dirty="0" smtClean="0"/>
          </a:p>
          <a:p>
            <a:pPr eaLnBrk="1" hangingPunct="1">
              <a:lnSpc>
                <a:spcPct val="90000"/>
              </a:lnSpc>
            </a:pPr>
            <a:r>
              <a:rPr lang="fi-FI" altLang="fi-FI" sz="3100" dirty="0" smtClean="0"/>
              <a:t>Kaikki nämä liittyvät naisen hormonitasapainoon: </a:t>
            </a:r>
          </a:p>
          <a:p>
            <a:pPr eaLnBrk="1" hangingPunct="1">
              <a:lnSpc>
                <a:spcPct val="90000"/>
              </a:lnSpc>
              <a:buFont typeface="Wingdings" panose="05000000000000000000" pitchFamily="2" charset="2"/>
              <a:buNone/>
            </a:pPr>
            <a:r>
              <a:rPr lang="fi-FI" altLang="fi-FI" sz="3100" b="1" dirty="0" smtClean="0"/>
              <a:t>       mitä pitempi aika kuukautisten alkamisesta niiden loppumiseen, sitä suurempi sairastumisen vaara</a:t>
            </a:r>
            <a:r>
              <a:rPr lang="fi-FI" altLang="fi-FI" sz="3100" dirty="0" smtClean="0"/>
              <a:t>. </a:t>
            </a:r>
          </a:p>
        </p:txBody>
      </p:sp>
      <p:sp>
        <p:nvSpPr>
          <p:cNvPr id="2" name="Sisällön paikkamerkki 1"/>
          <p:cNvSpPr>
            <a:spLocks noGrp="1"/>
          </p:cNvSpPr>
          <p:nvPr>
            <p:ph sz="half" idx="2"/>
          </p:nvPr>
        </p:nvSpPr>
        <p:spPr>
          <a:xfrm>
            <a:off x="4648200" y="548680"/>
            <a:ext cx="3884240" cy="6309320"/>
          </a:xfrm>
        </p:spPr>
        <p:txBody>
          <a:bodyPr>
            <a:normAutofit fontScale="77500" lnSpcReduction="20000"/>
          </a:bodyPr>
          <a:lstStyle/>
          <a:p>
            <a:pPr>
              <a:lnSpc>
                <a:spcPct val="80000"/>
              </a:lnSpc>
              <a:buNone/>
            </a:pPr>
            <a:r>
              <a:rPr lang="fi-FI" altLang="fi-FI" dirty="0"/>
              <a:t>Kaikki em. riskitekijät </a:t>
            </a:r>
            <a:r>
              <a:rPr lang="fi-FI" altLang="fi-FI" b="1" dirty="0"/>
              <a:t>ovat lisääntyneet</a:t>
            </a:r>
            <a:r>
              <a:rPr lang="fi-FI" altLang="fi-FI" dirty="0"/>
              <a:t> länsimaisessa ja suomalaisessa kulttuurissa eritoten: </a:t>
            </a:r>
          </a:p>
          <a:p>
            <a:pPr>
              <a:lnSpc>
                <a:spcPct val="80000"/>
              </a:lnSpc>
            </a:pPr>
            <a:r>
              <a:rPr lang="fi-FI" altLang="fi-FI" dirty="0"/>
              <a:t>sukukypsään ikään tuleminen on aikaistunut; </a:t>
            </a:r>
          </a:p>
          <a:p>
            <a:pPr>
              <a:lnSpc>
                <a:spcPct val="80000"/>
              </a:lnSpc>
            </a:pPr>
            <a:r>
              <a:rPr lang="fi-FI" altLang="fi-FI" dirty="0"/>
              <a:t>eka lapsi  vasta lähellä 30 vuoden ikää; </a:t>
            </a:r>
          </a:p>
          <a:p>
            <a:pPr>
              <a:lnSpc>
                <a:spcPct val="80000"/>
              </a:lnSpc>
            </a:pPr>
            <a:r>
              <a:rPr lang="fi-FI" altLang="fi-FI" dirty="0"/>
              <a:t>lasten lukumäärä alle kahdessa. </a:t>
            </a:r>
          </a:p>
          <a:p>
            <a:pPr>
              <a:lnSpc>
                <a:spcPct val="80000"/>
              </a:lnSpc>
            </a:pPr>
            <a:r>
              <a:rPr lang="fi-FI" altLang="fi-FI" dirty="0"/>
              <a:t>(Monet kulttuuriset tekijät vaikuttavat em. muutoksiin.)</a:t>
            </a:r>
          </a:p>
          <a:p>
            <a:pPr>
              <a:lnSpc>
                <a:spcPct val="80000"/>
              </a:lnSpc>
            </a:pPr>
            <a:endParaRPr lang="fi-FI" altLang="fi-FI" dirty="0"/>
          </a:p>
          <a:p>
            <a:pPr>
              <a:lnSpc>
                <a:spcPct val="80000"/>
              </a:lnSpc>
              <a:buNone/>
            </a:pPr>
            <a:r>
              <a:rPr lang="fi-FI" altLang="fi-FI" b="1" dirty="0"/>
              <a:t>Muita </a:t>
            </a:r>
            <a:r>
              <a:rPr lang="fi-FI" altLang="fi-FI" dirty="0"/>
              <a:t>tunnettuja riskitekijöitä ovat:</a:t>
            </a:r>
          </a:p>
          <a:p>
            <a:pPr>
              <a:lnSpc>
                <a:spcPct val="80000"/>
              </a:lnSpc>
            </a:pPr>
            <a:r>
              <a:rPr lang="fi-FI" altLang="fi-FI" dirty="0"/>
              <a:t>lihavuus (liikaa estrogeenia); </a:t>
            </a:r>
          </a:p>
          <a:p>
            <a:pPr>
              <a:lnSpc>
                <a:spcPct val="80000"/>
              </a:lnSpc>
            </a:pPr>
            <a:r>
              <a:rPr lang="fi-FI" altLang="fi-FI" dirty="0"/>
              <a:t>alkoholin käyttö (</a:t>
            </a:r>
            <a:r>
              <a:rPr lang="fi-FI" altLang="zh-CN" dirty="0"/>
              <a:t>mitä enemmän alkoholia, sitä suurempi rintasyövän riski);</a:t>
            </a:r>
            <a:endParaRPr lang="fi-FI" altLang="fi-FI" dirty="0"/>
          </a:p>
          <a:p>
            <a:pPr>
              <a:lnSpc>
                <a:spcPct val="80000"/>
              </a:lnSpc>
            </a:pPr>
            <a:r>
              <a:rPr lang="fi-FI" altLang="fi-FI" dirty="0"/>
              <a:t>pitkäaikainen vaihdevuosi-iässä käytetty hormonikorvaushoito;</a:t>
            </a:r>
          </a:p>
          <a:p>
            <a:pPr>
              <a:lnSpc>
                <a:spcPct val="80000"/>
              </a:lnSpc>
            </a:pPr>
            <a:endParaRPr lang="fi-FI" altLang="fi-FI" dirty="0"/>
          </a:p>
          <a:p>
            <a:pPr>
              <a:lnSpc>
                <a:spcPct val="80000"/>
              </a:lnSpc>
            </a:pPr>
            <a:r>
              <a:rPr lang="fi-FI" altLang="fi-FI" dirty="0"/>
              <a:t>…naiset, joilla ei ole yllä mainittuja riskitekijöitä, voivat siis myös sairastua.</a:t>
            </a:r>
          </a:p>
          <a:p>
            <a:pPr>
              <a:lnSpc>
                <a:spcPct val="80000"/>
              </a:lnSpc>
            </a:pPr>
            <a:endParaRPr lang="fi-FI" altLang="fi-FI" dirty="0"/>
          </a:p>
          <a:p>
            <a:endParaRPr lang="fi-FI" dirty="0"/>
          </a:p>
        </p:txBody>
      </p:sp>
    </p:spTree>
    <p:extLst>
      <p:ext uri="{BB962C8B-B14F-4D97-AF65-F5344CB8AC3E}">
        <p14:creationId xmlns:p14="http://schemas.microsoft.com/office/powerpoint/2010/main" val="2831842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isällön paikkamerkki 1"/>
          <p:cNvSpPr>
            <a:spLocks noGrp="1"/>
          </p:cNvSpPr>
          <p:nvPr>
            <p:ph idx="1"/>
          </p:nvPr>
        </p:nvSpPr>
        <p:spPr>
          <a:xfrm>
            <a:off x="179388" y="1412875"/>
            <a:ext cx="8229600" cy="5184775"/>
          </a:xfrm>
        </p:spPr>
        <p:txBody>
          <a:bodyPr>
            <a:normAutofit fontScale="92500" lnSpcReduction="10000"/>
          </a:bodyPr>
          <a:lstStyle/>
          <a:p>
            <a:pPr eaLnBrk="1" hangingPunct="1"/>
            <a:r>
              <a:rPr lang="fi-FI" altLang="fi-FI" b="1" dirty="0" smtClean="0"/>
              <a:t>1.Subjektiivinen terveys</a:t>
            </a:r>
          </a:p>
          <a:p>
            <a:pPr lvl="1" eaLnBrk="1" hangingPunct="1"/>
            <a:r>
              <a:rPr lang="fi-FI" altLang="fi-FI" dirty="0" smtClean="0"/>
              <a:t>millaiseksi ihminen kokee oman terveytensä</a:t>
            </a:r>
          </a:p>
          <a:p>
            <a:pPr lvl="1" eaLnBrk="1" hangingPunct="1"/>
            <a:r>
              <a:rPr lang="fi-FI" altLang="fi-FI" dirty="0" smtClean="0"/>
              <a:t>koettu terveys</a:t>
            </a:r>
          </a:p>
          <a:p>
            <a:pPr eaLnBrk="1" hangingPunct="1"/>
            <a:r>
              <a:rPr lang="fi-FI" altLang="fi-FI" b="1" dirty="0" smtClean="0"/>
              <a:t>2.Objektiivinen terveys</a:t>
            </a:r>
          </a:p>
          <a:p>
            <a:pPr lvl="1" eaLnBrk="1" hangingPunct="1"/>
            <a:r>
              <a:rPr lang="fi-FI" altLang="fi-FI" dirty="0" smtClean="0"/>
              <a:t>tarkoitetaan yleensä lääkärin tai muun terveydenhuollon ammattilaisen näkemystä</a:t>
            </a:r>
          </a:p>
          <a:p>
            <a:pPr lvl="1" eaLnBrk="1" hangingPunct="1"/>
            <a:r>
              <a:rPr lang="fi-FI" altLang="fi-FI" dirty="0" smtClean="0"/>
              <a:t>perustuu mittauksiin ja tutkimuksiin</a:t>
            </a:r>
          </a:p>
          <a:p>
            <a:pPr lvl="1" eaLnBrk="1" hangingPunct="1"/>
            <a:endParaRPr lang="fi-FI" altLang="fi-FI" dirty="0" smtClean="0"/>
          </a:p>
          <a:p>
            <a:pPr eaLnBrk="1" hangingPunct="1"/>
            <a:r>
              <a:rPr lang="fi-FI" altLang="fi-FI" dirty="0" smtClean="0"/>
              <a:t>Ihminen voi olla samanaikaisesti lääkärin näkökulmasta sairas ja toisaalta omasta mielestään terve (diabetes).</a:t>
            </a:r>
          </a:p>
          <a:p>
            <a:pPr eaLnBrk="1" hangingPunct="1"/>
            <a:endParaRPr lang="fi-FI" altLang="fi-FI" dirty="0" smtClean="0"/>
          </a:p>
        </p:txBody>
      </p:sp>
      <p:sp>
        <p:nvSpPr>
          <p:cNvPr id="3" name="Otsikko 2"/>
          <p:cNvSpPr>
            <a:spLocks noGrp="1"/>
          </p:cNvSpPr>
          <p:nvPr>
            <p:ph type="title"/>
          </p:nvPr>
        </p:nvSpPr>
        <p:spPr>
          <a:xfrm>
            <a:off x="395536" y="188640"/>
            <a:ext cx="8229600" cy="908720"/>
          </a:xfrm>
        </p:spPr>
        <p:txBody>
          <a:bodyPr>
            <a:noAutofit/>
          </a:bodyPr>
          <a:lstStyle/>
          <a:p>
            <a:pPr eaLnBrk="1" fontAlgn="auto" hangingPunct="1">
              <a:spcAft>
                <a:spcPts val="0"/>
              </a:spcAft>
              <a:defRPr/>
            </a:pPr>
            <a:r>
              <a:rPr lang="fi-FI" sz="2800" dirty="0" smtClean="0"/>
              <a:t>Terveyttä määriteltäessä on kaksi todellisuutta:</a:t>
            </a:r>
            <a:endParaRPr lang="fi-FI"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half" idx="1"/>
          </p:nvPr>
        </p:nvSpPr>
        <p:spPr>
          <a:xfrm>
            <a:off x="179512" y="260648"/>
            <a:ext cx="4316288" cy="6408712"/>
          </a:xfrm>
        </p:spPr>
        <p:txBody>
          <a:bodyPr>
            <a:normAutofit fontScale="77500" lnSpcReduction="20000"/>
          </a:bodyPr>
          <a:lstStyle/>
          <a:p>
            <a:pPr eaLnBrk="1" hangingPunct="1">
              <a:lnSpc>
                <a:spcPct val="80000"/>
              </a:lnSpc>
              <a:buFont typeface="Wingdings" panose="05000000000000000000" pitchFamily="2" charset="2"/>
              <a:buNone/>
            </a:pPr>
            <a:endParaRPr lang="fi-FI" altLang="fi-FI" sz="1800" dirty="0"/>
          </a:p>
          <a:p>
            <a:pPr>
              <a:lnSpc>
                <a:spcPct val="80000"/>
              </a:lnSpc>
              <a:buNone/>
            </a:pPr>
            <a:r>
              <a:rPr lang="fi-FI" altLang="fi-FI" b="1" dirty="0" smtClean="0"/>
              <a:t>EHKÄISY</a:t>
            </a:r>
            <a:endParaRPr lang="fi-FI" altLang="fi-FI" b="1" dirty="0"/>
          </a:p>
          <a:p>
            <a:pPr eaLnBrk="1" hangingPunct="1">
              <a:lnSpc>
                <a:spcPct val="80000"/>
              </a:lnSpc>
              <a:buFont typeface="Wingdings" panose="05000000000000000000" pitchFamily="2" charset="2"/>
              <a:buNone/>
            </a:pPr>
            <a:endParaRPr lang="fi-FI" altLang="fi-FI" sz="1800" dirty="0"/>
          </a:p>
          <a:p>
            <a:pPr eaLnBrk="1" hangingPunct="1">
              <a:lnSpc>
                <a:spcPct val="80000"/>
              </a:lnSpc>
              <a:buFont typeface="Wingdings" panose="05000000000000000000" pitchFamily="2" charset="2"/>
              <a:buNone/>
            </a:pPr>
            <a:r>
              <a:rPr lang="fi-FI" altLang="fi-FI" sz="3100" dirty="0" smtClean="0"/>
              <a:t>Tärkeimpiä elämäntapaan liittyviä asioita ovat:</a:t>
            </a:r>
          </a:p>
          <a:p>
            <a:pPr eaLnBrk="1" hangingPunct="1">
              <a:lnSpc>
                <a:spcPct val="80000"/>
              </a:lnSpc>
            </a:pPr>
            <a:r>
              <a:rPr lang="fi-FI" altLang="fi-FI" sz="3100" b="1" dirty="0" smtClean="0"/>
              <a:t>ylipaino</a:t>
            </a:r>
            <a:r>
              <a:rPr lang="fi-FI" altLang="fi-FI" sz="3100" dirty="0" smtClean="0"/>
              <a:t>n välttäminen;</a:t>
            </a:r>
          </a:p>
          <a:p>
            <a:pPr eaLnBrk="1" hangingPunct="1">
              <a:lnSpc>
                <a:spcPct val="80000"/>
              </a:lnSpc>
            </a:pPr>
            <a:r>
              <a:rPr lang="fi-FI" altLang="fi-FI" sz="3100" b="1" dirty="0" smtClean="0"/>
              <a:t>alkoholi</a:t>
            </a:r>
            <a:r>
              <a:rPr lang="fi-FI" altLang="fi-FI" sz="3100" dirty="0" smtClean="0"/>
              <a:t>nkäytön pitäminen hyvin kohtuullisena; </a:t>
            </a:r>
          </a:p>
          <a:p>
            <a:pPr eaLnBrk="1" hangingPunct="1">
              <a:lnSpc>
                <a:spcPct val="80000"/>
              </a:lnSpc>
            </a:pPr>
            <a:r>
              <a:rPr lang="fi-FI" altLang="fi-FI" sz="3100" dirty="0" smtClean="0"/>
              <a:t>vaihdevuosi-iässä pitkäaikaista </a:t>
            </a:r>
            <a:r>
              <a:rPr lang="fi-FI" altLang="fi-FI" sz="3100" b="1" dirty="0" smtClean="0"/>
              <a:t>hormonihoito</a:t>
            </a:r>
            <a:r>
              <a:rPr lang="fi-FI" altLang="fi-FI" sz="3100" dirty="0" smtClean="0"/>
              <a:t>a välttäminen;</a:t>
            </a:r>
          </a:p>
          <a:p>
            <a:pPr eaLnBrk="1" hangingPunct="1">
              <a:lnSpc>
                <a:spcPct val="80000"/>
              </a:lnSpc>
            </a:pPr>
            <a:r>
              <a:rPr lang="fi-FI" altLang="fi-FI" sz="3100" dirty="0" smtClean="0"/>
              <a:t>selvittää mahdollinen </a:t>
            </a:r>
            <a:r>
              <a:rPr lang="fi-FI" altLang="fi-FI" sz="3100" b="1" dirty="0" smtClean="0"/>
              <a:t>periytyvyys</a:t>
            </a:r>
            <a:r>
              <a:rPr lang="fi-FI" altLang="fi-FI" sz="3100" dirty="0" smtClean="0"/>
              <a:t>;</a:t>
            </a:r>
          </a:p>
          <a:p>
            <a:pPr eaLnBrk="1" hangingPunct="1">
              <a:lnSpc>
                <a:spcPct val="80000"/>
              </a:lnSpc>
            </a:pPr>
            <a:r>
              <a:rPr lang="fi-FI" altLang="fi-FI" sz="3100" b="1" dirty="0" smtClean="0"/>
              <a:t>liikunta</a:t>
            </a:r>
            <a:r>
              <a:rPr lang="fi-FI" altLang="fi-FI" sz="3100" dirty="0" smtClean="0"/>
              <a:t> suojaa rintasyövältä; </a:t>
            </a:r>
          </a:p>
          <a:p>
            <a:pPr eaLnBrk="1" hangingPunct="1">
              <a:lnSpc>
                <a:spcPct val="80000"/>
              </a:lnSpc>
            </a:pPr>
            <a:r>
              <a:rPr lang="fi-FI" altLang="fi-FI" sz="3100" b="1" dirty="0" smtClean="0"/>
              <a:t>omatarkkailu </a:t>
            </a:r>
            <a:r>
              <a:rPr lang="fi-FI" altLang="fi-FI" sz="3100" dirty="0" smtClean="0"/>
              <a:t>(on sen sijaan epävarmaa, onko rintojen säännöllisestä tutkimisesta hyötyä rintasyövän varhaisessa toteamisessa);</a:t>
            </a:r>
          </a:p>
          <a:p>
            <a:pPr eaLnBrk="1" hangingPunct="1">
              <a:lnSpc>
                <a:spcPct val="80000"/>
              </a:lnSpc>
            </a:pPr>
            <a:r>
              <a:rPr lang="fi-FI" altLang="fi-FI" sz="3100" dirty="0" smtClean="0"/>
              <a:t>säännölliset gynekologikäynnit (</a:t>
            </a:r>
            <a:r>
              <a:rPr lang="fi-FI" altLang="fi-FI" sz="3100" b="1" dirty="0" smtClean="0"/>
              <a:t>asiantuntija</a:t>
            </a:r>
            <a:r>
              <a:rPr lang="fi-FI" altLang="fi-FI" sz="3100" dirty="0" smtClean="0"/>
              <a:t>n rintojen tutkiminen).</a:t>
            </a:r>
          </a:p>
        </p:txBody>
      </p:sp>
      <p:sp>
        <p:nvSpPr>
          <p:cNvPr id="2" name="Sisällön paikkamerkki 1"/>
          <p:cNvSpPr>
            <a:spLocks noGrp="1"/>
          </p:cNvSpPr>
          <p:nvPr>
            <p:ph sz="half" idx="2"/>
          </p:nvPr>
        </p:nvSpPr>
        <p:spPr>
          <a:xfrm>
            <a:off x="4648200" y="260648"/>
            <a:ext cx="4028256" cy="6408712"/>
          </a:xfrm>
        </p:spPr>
        <p:txBody>
          <a:bodyPr>
            <a:normAutofit fontScale="77500" lnSpcReduction="20000"/>
          </a:bodyPr>
          <a:lstStyle/>
          <a:p>
            <a:r>
              <a:rPr lang="fi-FI" altLang="fi-FI" sz="2400" b="1" dirty="0"/>
              <a:t>VARHAINEN TOTEAMINEN </a:t>
            </a:r>
            <a:r>
              <a:rPr lang="fi-FI" altLang="fi-FI" sz="2400" b="1" dirty="0" smtClean="0"/>
              <a:t>– Seulonta</a:t>
            </a:r>
          </a:p>
          <a:p>
            <a:pPr>
              <a:lnSpc>
                <a:spcPct val="80000"/>
              </a:lnSpc>
            </a:pPr>
            <a:r>
              <a:rPr lang="fi-FI" altLang="fi-FI" sz="2400" dirty="0"/>
              <a:t>Seulontaan kutsutaan kaikki 50-59 – vuotiaat naiset kahden vuoden välein yleensä kotiin tulevalla kutsulla.</a:t>
            </a:r>
          </a:p>
          <a:p>
            <a:pPr>
              <a:lnSpc>
                <a:spcPct val="80000"/>
              </a:lnSpc>
            </a:pPr>
            <a:endParaRPr lang="fi-FI" altLang="fi-FI" sz="2400" dirty="0"/>
          </a:p>
          <a:p>
            <a:pPr>
              <a:lnSpc>
                <a:spcPct val="80000"/>
              </a:lnSpc>
            </a:pPr>
            <a:r>
              <a:rPr lang="fi-FI" altLang="fi-FI" sz="2400" dirty="0"/>
              <a:t>Seulonta on vuonna 2008 ulotettu koskemaan myös 60-69 – vuotiaita naisia.</a:t>
            </a:r>
          </a:p>
          <a:p>
            <a:pPr>
              <a:lnSpc>
                <a:spcPct val="80000"/>
              </a:lnSpc>
              <a:buNone/>
            </a:pPr>
            <a:endParaRPr lang="fi-FI" altLang="fi-FI" sz="2400" dirty="0"/>
          </a:p>
          <a:p>
            <a:pPr>
              <a:lnSpc>
                <a:spcPct val="80000"/>
              </a:lnSpc>
              <a:buNone/>
            </a:pPr>
            <a:r>
              <a:rPr lang="fi-FI" altLang="fi-FI" sz="2400" b="1" dirty="0"/>
              <a:t>Seulonnan tarkoituksena on: </a:t>
            </a:r>
          </a:p>
          <a:p>
            <a:pPr>
              <a:lnSpc>
                <a:spcPct val="80000"/>
              </a:lnSpc>
            </a:pPr>
            <a:r>
              <a:rPr lang="fi-FI" altLang="fi-FI" sz="2400" dirty="0"/>
              <a:t>löytää syövät mahdollisimman varhaisessa vaiheessa, jolloin niiden hoito tehostuu ja kuolleisuus sairauteen vähenee. (  </a:t>
            </a:r>
            <a:r>
              <a:rPr lang="fi-FI" altLang="fi-FI" sz="2400" b="1" dirty="0"/>
              <a:t>voidaan estää noin 20 %</a:t>
            </a:r>
            <a:r>
              <a:rPr lang="fi-FI" altLang="fi-FI" sz="2400" dirty="0"/>
              <a:t> seulontaan kutsuttavien rintasyöpäkuolemista).</a:t>
            </a:r>
          </a:p>
          <a:p>
            <a:pPr>
              <a:lnSpc>
                <a:spcPct val="80000"/>
              </a:lnSpc>
            </a:pPr>
            <a:endParaRPr lang="fi-FI" altLang="fi-FI" sz="2400" dirty="0"/>
          </a:p>
          <a:p>
            <a:pPr>
              <a:lnSpc>
                <a:spcPct val="80000"/>
              </a:lnSpc>
            </a:pPr>
            <a:r>
              <a:rPr lang="fi-FI" altLang="fi-FI" sz="2400" dirty="0"/>
              <a:t>Seulontatestinä käytetään </a:t>
            </a:r>
            <a:r>
              <a:rPr lang="fi-FI" altLang="fi-FI" sz="2400" b="1" dirty="0"/>
              <a:t>mammografiaa</a:t>
            </a:r>
            <a:r>
              <a:rPr lang="fi-FI" altLang="fi-FI" sz="2400" dirty="0"/>
              <a:t>, rintojen röntgenkuvausta. </a:t>
            </a:r>
          </a:p>
          <a:p>
            <a:pPr>
              <a:lnSpc>
                <a:spcPct val="80000"/>
              </a:lnSpc>
            </a:pPr>
            <a:endParaRPr lang="fi-FI" altLang="fi-FI" sz="2400" dirty="0"/>
          </a:p>
          <a:p>
            <a:pPr>
              <a:lnSpc>
                <a:spcPct val="80000"/>
              </a:lnSpc>
            </a:pPr>
            <a:r>
              <a:rPr lang="fi-FI" altLang="fi-FI" sz="2400" dirty="0"/>
              <a:t>Tarvittaessa tehdään lisätutkimuksia kuten </a:t>
            </a:r>
            <a:r>
              <a:rPr lang="fi-FI" altLang="fi-FI" sz="2400" b="1" dirty="0"/>
              <a:t>ultraäänitutkimus</a:t>
            </a:r>
            <a:r>
              <a:rPr lang="fi-FI" altLang="fi-FI" sz="2400" dirty="0"/>
              <a:t>.</a:t>
            </a:r>
          </a:p>
          <a:p>
            <a:pPr>
              <a:lnSpc>
                <a:spcPct val="80000"/>
              </a:lnSpc>
            </a:pPr>
            <a:endParaRPr lang="fi-FI" altLang="fi-FI" sz="2400" dirty="0"/>
          </a:p>
          <a:p>
            <a:pPr>
              <a:lnSpc>
                <a:spcPct val="80000"/>
              </a:lnSpc>
            </a:pPr>
            <a:r>
              <a:rPr lang="fi-FI" altLang="fi-FI" sz="2400" dirty="0"/>
              <a:t>Eri maiden seulontaohjelmat poikkeavat hieman toisistaan mm. seulottavien ikäryhmien suhteen.</a:t>
            </a:r>
          </a:p>
          <a:p>
            <a:endParaRPr lang="fi-FI" sz="2400" dirty="0"/>
          </a:p>
        </p:txBody>
      </p:sp>
    </p:spTree>
    <p:extLst>
      <p:ext uri="{BB962C8B-B14F-4D97-AF65-F5344CB8AC3E}">
        <p14:creationId xmlns:p14="http://schemas.microsoft.com/office/powerpoint/2010/main" val="2079750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tsikko 1"/>
          <p:cNvSpPr>
            <a:spLocks noGrp="1"/>
          </p:cNvSpPr>
          <p:nvPr>
            <p:ph type="title"/>
          </p:nvPr>
        </p:nvSpPr>
        <p:spPr>
          <a:xfrm>
            <a:off x="2487613" y="365125"/>
            <a:ext cx="6027737" cy="1325563"/>
          </a:xfrm>
        </p:spPr>
        <p:txBody>
          <a:bodyPr/>
          <a:lstStyle/>
          <a:p>
            <a:pPr eaLnBrk="1" hangingPunct="1"/>
            <a:r>
              <a:rPr lang="fi-FI" altLang="fi-FI" sz="4000" smtClean="0">
                <a:latin typeface="Cambria" panose="02040503050406030204" pitchFamily="18" charset="0"/>
              </a:rPr>
              <a:t>Mielenterveyden häiriöt</a:t>
            </a:r>
          </a:p>
        </p:txBody>
      </p:sp>
      <p:sp>
        <p:nvSpPr>
          <p:cNvPr id="35843" name="Sisällön paikkamerkki 2"/>
          <p:cNvSpPr>
            <a:spLocks noGrp="1"/>
          </p:cNvSpPr>
          <p:nvPr>
            <p:ph idx="1"/>
          </p:nvPr>
        </p:nvSpPr>
        <p:spPr/>
        <p:txBody>
          <a:bodyPr/>
          <a:lstStyle/>
          <a:p>
            <a:pPr eaLnBrk="1" hangingPunct="1"/>
            <a:r>
              <a:rPr lang="fi-FI" altLang="fi-FI" sz="2400" dirty="0" smtClean="0">
                <a:latin typeface="Cambria" panose="02040503050406030204" pitchFamily="18" charset="0"/>
              </a:rPr>
              <a:t>Mieliala- ja ahdistuneisuushäiriöt, persoonallisuushäiriöt, psykoosi, masennus, itsemurhat</a:t>
            </a:r>
          </a:p>
          <a:p>
            <a:pPr eaLnBrk="1" hangingPunct="1"/>
            <a:r>
              <a:rPr lang="fi-FI" altLang="fi-FI" sz="2400" b="1" dirty="0" smtClean="0">
                <a:latin typeface="Cambria" panose="02040503050406030204" pitchFamily="18" charset="0"/>
              </a:rPr>
              <a:t>Riskejä</a:t>
            </a:r>
            <a:r>
              <a:rPr lang="fi-FI" altLang="fi-FI" sz="2400" dirty="0" smtClean="0">
                <a:latin typeface="Cambria" panose="02040503050406030204" pitchFamily="18" charset="0"/>
              </a:rPr>
              <a:t>: päihteiden ongelmakäyttö, vaikeat elämäntilanteet ja kriisit, lapsuuden epävakaat kasvuolosuhteet, heikko itsetunto, perimä</a:t>
            </a:r>
          </a:p>
          <a:p>
            <a:pPr eaLnBrk="1" hangingPunct="1"/>
            <a:r>
              <a:rPr lang="fi-FI" altLang="fi-FI" sz="2400" b="1" dirty="0" smtClean="0">
                <a:latin typeface="Cambria" panose="02040503050406030204" pitchFamily="18" charset="0"/>
              </a:rPr>
              <a:t>Ehkäisy</a:t>
            </a:r>
            <a:r>
              <a:rPr lang="fi-FI" altLang="fi-FI" sz="2400" dirty="0" smtClean="0">
                <a:latin typeface="Cambria" panose="02040503050406030204" pitchFamily="18" charset="0"/>
              </a:rPr>
              <a:t>: alkoholin kohtuukäyttö, huumeiden välttäminen, terveet ihmissuhteet, stressin välttäminen, mielekäs tekeminen, rentoutuminen, kriisien työstäminen, itsetuntemus (tunteiden hallinta, omien heikkouksien hyväksyminen)</a:t>
            </a:r>
            <a:endParaRPr lang="en-US" altLang="fi-FI" sz="2400" dirty="0" smtClean="0">
              <a:latin typeface="Cambria" panose="02040503050406030204" pitchFamily="18" charset="0"/>
            </a:endParaRPr>
          </a:p>
          <a:p>
            <a:pPr eaLnBrk="1" hangingPunct="1"/>
            <a:endParaRPr lang="fi-FI" altLang="fi-FI" dirty="0" smtClean="0"/>
          </a:p>
        </p:txBody>
      </p:sp>
      <p:sp>
        <p:nvSpPr>
          <p:cNvPr id="5" name="Dian numeron paikkamerkki 4"/>
          <p:cNvSpPr>
            <a:spLocks noGrp="1"/>
          </p:cNvSpPr>
          <p:nvPr>
            <p:ph type="sldNum" sz="quarter" idx="12"/>
          </p:nvPr>
        </p:nvSpPr>
        <p:spPr>
          <a:xfrm>
            <a:off x="142875" y="6311900"/>
            <a:ext cx="2057400" cy="365125"/>
          </a:xfrm>
        </p:spPr>
        <p:txBody>
          <a:bodyPr/>
          <a:lstStyle/>
          <a:p>
            <a:pPr algn="l">
              <a:defRPr/>
            </a:pPr>
            <a:fld id="{8F9E2DFE-CEDA-453C-972D-C039843C9BB3}" type="slidenum">
              <a:rPr lang="fi-FI"/>
              <a:pPr algn="l">
                <a:defRPr/>
              </a:pPr>
              <a:t>41</a:t>
            </a:fld>
            <a:endParaRPr lang="fi-FI" dirty="0"/>
          </a:p>
        </p:txBody>
      </p:sp>
    </p:spTree>
    <p:extLst>
      <p:ext uri="{BB962C8B-B14F-4D97-AF65-F5344CB8AC3E}">
        <p14:creationId xmlns:p14="http://schemas.microsoft.com/office/powerpoint/2010/main" val="1766785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951163" y="381000"/>
            <a:ext cx="5564187" cy="1325563"/>
          </a:xfrm>
        </p:spPr>
        <p:txBody>
          <a:bodyPr rtlCol="0">
            <a:normAutofit fontScale="90000"/>
          </a:bodyPr>
          <a:lstStyle/>
          <a:p>
            <a:pPr eaLnBrk="1" fontAlgn="auto" hangingPunct="1">
              <a:spcAft>
                <a:spcPts val="0"/>
              </a:spcAft>
              <a:defRPr/>
            </a:pPr>
            <a:r>
              <a:rPr lang="fi-FI" altLang="fi-FI" dirty="0">
                <a:latin typeface="Cambria" panose="02040503050406030204" pitchFamily="18" charset="0"/>
              </a:rPr>
              <a:t>Tuki- ja liikuntaelinten sairaudet</a:t>
            </a:r>
            <a:endParaRPr lang="fi-FI" dirty="0">
              <a:latin typeface="Cambria" panose="02040503050406030204" pitchFamily="18" charset="0"/>
            </a:endParaRPr>
          </a:p>
        </p:txBody>
      </p:sp>
      <p:sp>
        <p:nvSpPr>
          <p:cNvPr id="30723" name="Sisällön paikkamerkki 2"/>
          <p:cNvSpPr>
            <a:spLocks noGrp="1"/>
          </p:cNvSpPr>
          <p:nvPr>
            <p:ph idx="1"/>
          </p:nvPr>
        </p:nvSpPr>
        <p:spPr>
          <a:xfrm>
            <a:off x="628650" y="2117725"/>
            <a:ext cx="7886700" cy="4059238"/>
          </a:xfrm>
        </p:spPr>
        <p:txBody>
          <a:bodyPr/>
          <a:lstStyle/>
          <a:p>
            <a:pPr eaLnBrk="1" hangingPunct="1"/>
            <a:r>
              <a:rPr lang="fi-FI" altLang="fi-FI" sz="2400" smtClean="0">
                <a:latin typeface="Cambria" panose="02040503050406030204" pitchFamily="18" charset="0"/>
              </a:rPr>
              <a:t>Niska- ja hartiaseudun kivut, selän kivut, iskias, nivelrikko, nivelreuma, osteoporoosi</a:t>
            </a:r>
          </a:p>
          <a:p>
            <a:pPr eaLnBrk="1" hangingPunct="1"/>
            <a:r>
              <a:rPr lang="fi-FI" altLang="fi-FI" sz="2400" b="1" smtClean="0">
                <a:latin typeface="Cambria" panose="02040503050406030204" pitchFamily="18" charset="0"/>
              </a:rPr>
              <a:t>Riskejä</a:t>
            </a:r>
            <a:r>
              <a:rPr lang="fi-FI" altLang="fi-FI" sz="2400" smtClean="0">
                <a:latin typeface="Cambria" panose="02040503050406030204" pitchFamily="18" charset="0"/>
              </a:rPr>
              <a:t>: vähäinen liikunta, ylipaino, raskas ruumiillinen työ, istumatyö, tapaturmat, toistuva kuormitus, tupakointi,  </a:t>
            </a:r>
          </a:p>
          <a:p>
            <a:pPr eaLnBrk="1" hangingPunct="1"/>
            <a:r>
              <a:rPr lang="fi-FI" altLang="fi-FI" sz="2400" b="1" smtClean="0">
                <a:latin typeface="Cambria" panose="02040503050406030204" pitchFamily="18" charset="0"/>
              </a:rPr>
              <a:t>Ehkäisy</a:t>
            </a:r>
            <a:r>
              <a:rPr lang="fi-FI" altLang="fi-FI" sz="2400" smtClean="0">
                <a:latin typeface="Cambria" panose="02040503050406030204" pitchFamily="18" charset="0"/>
              </a:rPr>
              <a:t>: terveelliset elämäntavat, monipuolinen liikunta, painonhallinta, tapaturmien ehkäisy, työn oikea ergonomia, tupakoimattomuus</a:t>
            </a:r>
            <a:endParaRPr lang="en-US" altLang="fi-FI" sz="2400" smtClean="0">
              <a:latin typeface="Cambria" panose="02040503050406030204" pitchFamily="18" charset="0"/>
            </a:endParaRPr>
          </a:p>
          <a:p>
            <a:pPr eaLnBrk="1" hangingPunct="1"/>
            <a:endParaRPr lang="fi-FI" altLang="fi-FI" smtClean="0"/>
          </a:p>
        </p:txBody>
      </p:sp>
      <p:sp>
        <p:nvSpPr>
          <p:cNvPr id="5" name="Dian numeron paikkamerkki 4"/>
          <p:cNvSpPr>
            <a:spLocks noGrp="1"/>
          </p:cNvSpPr>
          <p:nvPr>
            <p:ph type="sldNum" sz="quarter" idx="12"/>
          </p:nvPr>
        </p:nvSpPr>
        <p:spPr>
          <a:xfrm>
            <a:off x="125413" y="6315075"/>
            <a:ext cx="2057400" cy="365125"/>
          </a:xfrm>
        </p:spPr>
        <p:txBody>
          <a:bodyPr/>
          <a:lstStyle/>
          <a:p>
            <a:pPr algn="l">
              <a:defRPr/>
            </a:pPr>
            <a:fld id="{63F3B88C-FB9D-448D-B079-636EEA4BFC46}" type="slidenum">
              <a:rPr lang="fi-FI"/>
              <a:pPr algn="l">
                <a:defRPr/>
              </a:pPr>
              <a:t>42</a:t>
            </a:fld>
            <a:endParaRPr lang="fi-FI" dirty="0"/>
          </a:p>
        </p:txBody>
      </p:sp>
    </p:spTree>
    <p:extLst>
      <p:ext uri="{BB962C8B-B14F-4D97-AF65-F5344CB8AC3E}">
        <p14:creationId xmlns:p14="http://schemas.microsoft.com/office/powerpoint/2010/main" val="25973533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tsikko 1"/>
          <p:cNvSpPr>
            <a:spLocks noGrp="1"/>
          </p:cNvSpPr>
          <p:nvPr>
            <p:ph type="title"/>
          </p:nvPr>
        </p:nvSpPr>
        <p:spPr/>
        <p:txBody>
          <a:bodyPr/>
          <a:lstStyle/>
          <a:p>
            <a:r>
              <a:rPr lang="fi-FI" altLang="fi-FI" smtClean="0"/>
              <a:t>Nivelrikko </a:t>
            </a:r>
            <a:r>
              <a:rPr lang="fi-FI" altLang="fi-FI" smtClean="0">
                <a:hlinkClick r:id="rId2"/>
              </a:rPr>
              <a:t>http://bit.ly/1TzVtPZ</a:t>
            </a:r>
            <a:r>
              <a:rPr lang="fi-FI" altLang="fi-FI" smtClean="0"/>
              <a:t>  </a:t>
            </a:r>
          </a:p>
        </p:txBody>
      </p:sp>
      <p:pic>
        <p:nvPicPr>
          <p:cNvPr id="5123" name="Sisällön paikkamerkki 10"/>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76375" y="1717675"/>
            <a:ext cx="6935788" cy="4232275"/>
          </a:xfrm>
        </p:spPr>
      </p:pic>
      <p:sp>
        <p:nvSpPr>
          <p:cNvPr id="5124" name="AutoShape 2" descr="Kuvahaun tulos haulle nivelrikko"/>
          <p:cNvSpPr>
            <a:spLocks noChangeAspect="1" noChangeArrowheads="1"/>
          </p:cNvSpPr>
          <p:nvPr/>
        </p:nvSpPr>
        <p:spPr bwMode="auto">
          <a:xfrm>
            <a:off x="-39688" y="-136525"/>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fi-FI" altLang="fi-FI"/>
          </a:p>
        </p:txBody>
      </p:sp>
    </p:spTree>
    <p:extLst>
      <p:ext uri="{BB962C8B-B14F-4D97-AF65-F5344CB8AC3E}">
        <p14:creationId xmlns:p14="http://schemas.microsoft.com/office/powerpoint/2010/main" val="3187747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1000" y="68239"/>
            <a:ext cx="8229600" cy="864096"/>
          </a:xfrm>
        </p:spPr>
        <p:txBody>
          <a:bodyPr>
            <a:normAutofit fontScale="90000"/>
          </a:bodyPr>
          <a:lstStyle/>
          <a:p>
            <a:r>
              <a:rPr lang="fi-FI" sz="2800" b="1" dirty="0" smtClean="0"/>
              <a:t>Osteoporoosi</a:t>
            </a:r>
            <a:br>
              <a:rPr lang="fi-FI" sz="2800" b="1" dirty="0" smtClean="0"/>
            </a:br>
            <a:r>
              <a:rPr lang="fi-FI" altLang="fi-FI" sz="2800" dirty="0" smtClean="0"/>
              <a:t>luiden </a:t>
            </a:r>
            <a:r>
              <a:rPr lang="fi-FI" altLang="fi-FI" sz="2800" dirty="0"/>
              <a:t>haurastuminen ja lujuuden heikkeneminen (murtumia)</a:t>
            </a:r>
            <a:br>
              <a:rPr lang="fi-FI" altLang="fi-FI" sz="2800" dirty="0"/>
            </a:br>
            <a:endParaRPr lang="fi-FI" sz="2800" b="1" dirty="0"/>
          </a:p>
        </p:txBody>
      </p:sp>
      <p:sp>
        <p:nvSpPr>
          <p:cNvPr id="4" name="Sisällön paikkamerkki 3"/>
          <p:cNvSpPr>
            <a:spLocks noGrp="1"/>
          </p:cNvSpPr>
          <p:nvPr>
            <p:ph sz="half" idx="1"/>
          </p:nvPr>
        </p:nvSpPr>
        <p:spPr>
          <a:xfrm>
            <a:off x="107504" y="932334"/>
            <a:ext cx="4388296" cy="5925665"/>
          </a:xfrm>
        </p:spPr>
        <p:txBody>
          <a:bodyPr>
            <a:normAutofit fontScale="92500" lnSpcReduction="20000"/>
          </a:bodyPr>
          <a:lstStyle/>
          <a:p>
            <a:pPr marL="0" indent="0">
              <a:lnSpc>
                <a:spcPct val="90000"/>
              </a:lnSpc>
              <a:buNone/>
            </a:pPr>
            <a:r>
              <a:rPr lang="fi-FI" altLang="fi-FI" sz="2400" b="1" dirty="0" smtClean="0"/>
              <a:t>Yleistä:</a:t>
            </a:r>
          </a:p>
          <a:p>
            <a:pPr>
              <a:lnSpc>
                <a:spcPct val="90000"/>
              </a:lnSpc>
            </a:pPr>
            <a:r>
              <a:rPr lang="fi-FI" altLang="fi-FI" sz="1700" dirty="0" smtClean="0"/>
              <a:t>n</a:t>
            </a:r>
            <a:r>
              <a:rPr lang="fi-FI" altLang="fi-FI" sz="1700" dirty="0"/>
              <a:t>. 400 000ihmistä (naisilla yleisempi)</a:t>
            </a:r>
          </a:p>
          <a:p>
            <a:pPr>
              <a:lnSpc>
                <a:spcPct val="90000"/>
              </a:lnSpc>
            </a:pPr>
            <a:r>
              <a:rPr lang="fi-FI" altLang="fi-FI" sz="1700" dirty="0"/>
              <a:t>n. 30-40 000 murtumaa/vuosi</a:t>
            </a:r>
          </a:p>
          <a:p>
            <a:pPr>
              <a:lnSpc>
                <a:spcPct val="90000"/>
              </a:lnSpc>
            </a:pPr>
            <a:r>
              <a:rPr lang="fi-FI" altLang="fi-FI" sz="1700" dirty="0"/>
              <a:t>oireeton sairaus, </a:t>
            </a:r>
            <a:r>
              <a:rPr lang="fi-FI" altLang="zh-CN" sz="1700" b="1" dirty="0"/>
              <a:t>ilmenee</a:t>
            </a:r>
            <a:r>
              <a:rPr lang="fi-FI" altLang="zh-CN" sz="1700" dirty="0"/>
              <a:t> tavallisesti </a:t>
            </a:r>
            <a:r>
              <a:rPr lang="fi-FI" altLang="zh-CN" sz="1700" b="1" dirty="0"/>
              <a:t>vasta murtuman syntyessä</a:t>
            </a:r>
            <a:r>
              <a:rPr lang="fi-FI" altLang="zh-CN" sz="1700" dirty="0"/>
              <a:t> </a:t>
            </a:r>
            <a:r>
              <a:rPr lang="fi-FI" altLang="fi-FI" sz="1700" dirty="0" smtClean="0"/>
              <a:t>Luusto</a:t>
            </a:r>
            <a:endParaRPr lang="fi-FI" altLang="fi-FI" sz="1700" dirty="0"/>
          </a:p>
          <a:p>
            <a:pPr>
              <a:lnSpc>
                <a:spcPct val="90000"/>
              </a:lnSpc>
            </a:pPr>
            <a:r>
              <a:rPr lang="fi-FI" altLang="fi-FI" sz="1700" dirty="0"/>
              <a:t>päärakennusaine – kalsium (imeytymiseen tarvitaan </a:t>
            </a:r>
            <a:r>
              <a:rPr lang="fi-FI" altLang="zh-CN" sz="1700" dirty="0"/>
              <a:t>D-vitamiinia) </a:t>
            </a:r>
            <a:endParaRPr lang="fi-FI" altLang="fi-FI" sz="1700" dirty="0"/>
          </a:p>
          <a:p>
            <a:pPr>
              <a:lnSpc>
                <a:spcPct val="90000"/>
              </a:lnSpc>
            </a:pPr>
            <a:r>
              <a:rPr lang="fi-FI" altLang="fi-FI" sz="1700" dirty="0"/>
              <a:t>lujuus lisääntyy 30. ikävuoteen asti, sen jälkeen luumassa vähenee</a:t>
            </a:r>
          </a:p>
          <a:p>
            <a:pPr>
              <a:lnSpc>
                <a:spcPct val="90000"/>
              </a:lnSpc>
            </a:pPr>
            <a:r>
              <a:rPr lang="fi-FI" altLang="fi-FI" sz="1700" dirty="0"/>
              <a:t>iän myötä nainen menettää 30-50%, mies menettää 20-30% </a:t>
            </a:r>
            <a:r>
              <a:rPr lang="fi-FI" altLang="fi-FI" sz="1700" dirty="0" smtClean="0"/>
              <a:t>luustaan</a:t>
            </a:r>
          </a:p>
          <a:p>
            <a:pPr>
              <a:lnSpc>
                <a:spcPct val="90000"/>
              </a:lnSpc>
            </a:pPr>
            <a:endParaRPr lang="fi-FI" altLang="fi-FI" sz="1700" dirty="0"/>
          </a:p>
          <a:p>
            <a:pPr>
              <a:lnSpc>
                <a:spcPct val="90000"/>
              </a:lnSpc>
              <a:buNone/>
            </a:pPr>
            <a:r>
              <a:rPr lang="fi-FI" altLang="fi-FI" sz="2400" b="1" dirty="0" smtClean="0"/>
              <a:t>Syitä</a:t>
            </a:r>
            <a:endParaRPr lang="fi-FI" altLang="fi-FI" sz="2400" b="1" dirty="0"/>
          </a:p>
          <a:p>
            <a:pPr>
              <a:lnSpc>
                <a:spcPct val="90000"/>
              </a:lnSpc>
              <a:spcBef>
                <a:spcPts val="0"/>
              </a:spcBef>
            </a:pPr>
            <a:r>
              <a:rPr lang="fi-FI" altLang="zh-CN" sz="1900" dirty="0"/>
              <a:t>perinnöllinen alttius</a:t>
            </a:r>
          </a:p>
          <a:p>
            <a:pPr>
              <a:lnSpc>
                <a:spcPct val="90000"/>
              </a:lnSpc>
              <a:spcBef>
                <a:spcPts val="0"/>
              </a:spcBef>
            </a:pPr>
            <a:r>
              <a:rPr lang="fi-FI" altLang="zh-CN" sz="1900" dirty="0"/>
              <a:t>varsinkin vähäinen kuormittava liikunta </a:t>
            </a:r>
          </a:p>
          <a:p>
            <a:pPr>
              <a:lnSpc>
                <a:spcPct val="90000"/>
              </a:lnSpc>
              <a:spcBef>
                <a:spcPts val="0"/>
              </a:spcBef>
            </a:pPr>
            <a:r>
              <a:rPr lang="fi-FI" altLang="zh-CN" sz="1900" dirty="0"/>
              <a:t>vähäinen kalsiumin, D-vitamiinin saanti </a:t>
            </a:r>
          </a:p>
          <a:p>
            <a:pPr>
              <a:lnSpc>
                <a:spcPct val="90000"/>
              </a:lnSpc>
              <a:spcBef>
                <a:spcPts val="0"/>
              </a:spcBef>
            </a:pPr>
            <a:r>
              <a:rPr lang="fi-FI" altLang="zh-CN" sz="1900" dirty="0"/>
              <a:t>tupakka, alkoholi</a:t>
            </a:r>
          </a:p>
          <a:p>
            <a:pPr>
              <a:lnSpc>
                <a:spcPct val="90000"/>
              </a:lnSpc>
              <a:spcBef>
                <a:spcPts val="0"/>
              </a:spcBef>
            </a:pPr>
            <a:r>
              <a:rPr lang="fi-FI" altLang="zh-CN" sz="1900" dirty="0"/>
              <a:t>estrogeenipuute</a:t>
            </a:r>
          </a:p>
          <a:p>
            <a:pPr>
              <a:lnSpc>
                <a:spcPct val="90000"/>
              </a:lnSpc>
              <a:spcBef>
                <a:spcPts val="0"/>
              </a:spcBef>
            </a:pPr>
            <a:r>
              <a:rPr lang="fi-FI" altLang="zh-CN" sz="1900" dirty="0"/>
              <a:t>nivelreuma, lääkkeet, </a:t>
            </a:r>
            <a:r>
              <a:rPr lang="fi-FI" altLang="zh-CN" sz="1900" dirty="0" smtClean="0"/>
              <a:t>alipaino</a:t>
            </a:r>
          </a:p>
          <a:p>
            <a:pPr>
              <a:lnSpc>
                <a:spcPct val="90000"/>
              </a:lnSpc>
              <a:spcBef>
                <a:spcPts val="0"/>
              </a:spcBef>
            </a:pPr>
            <a:endParaRPr lang="fi-FI" altLang="zh-CN" sz="1900" dirty="0" smtClean="0"/>
          </a:p>
          <a:p>
            <a:pPr>
              <a:lnSpc>
                <a:spcPct val="90000"/>
              </a:lnSpc>
              <a:buNone/>
            </a:pPr>
            <a:r>
              <a:rPr lang="fi-FI" altLang="zh-CN" sz="2200" b="1" dirty="0"/>
              <a:t>Seurauksia:</a:t>
            </a:r>
          </a:p>
          <a:p>
            <a:pPr>
              <a:lnSpc>
                <a:spcPct val="90000"/>
              </a:lnSpc>
            </a:pPr>
            <a:r>
              <a:rPr lang="fi-FI" altLang="zh-CN" sz="1900" dirty="0"/>
              <a:t>lisääntyvä alttius murtumille</a:t>
            </a:r>
          </a:p>
          <a:p>
            <a:pPr lvl="1">
              <a:lnSpc>
                <a:spcPct val="90000"/>
              </a:lnSpc>
            </a:pPr>
            <a:r>
              <a:rPr lang="fi-FI" altLang="zh-CN" sz="1900" dirty="0"/>
              <a:t>reisiluun kaulan murtumat, selkärangan nikamien painuminen kasaan, ranteen luiden murtuma)</a:t>
            </a:r>
          </a:p>
          <a:p>
            <a:pPr>
              <a:lnSpc>
                <a:spcPct val="90000"/>
              </a:lnSpc>
              <a:spcBef>
                <a:spcPts val="0"/>
              </a:spcBef>
            </a:pPr>
            <a:endParaRPr lang="fi-FI" altLang="zh-CN" sz="1900" dirty="0"/>
          </a:p>
          <a:p>
            <a:endParaRPr lang="fi-FI" sz="1900" dirty="0"/>
          </a:p>
        </p:txBody>
      </p:sp>
      <p:sp>
        <p:nvSpPr>
          <p:cNvPr id="5" name="Sisällön paikkamerkki 4"/>
          <p:cNvSpPr>
            <a:spLocks noGrp="1"/>
          </p:cNvSpPr>
          <p:nvPr>
            <p:ph sz="half" idx="2"/>
          </p:nvPr>
        </p:nvSpPr>
        <p:spPr>
          <a:xfrm>
            <a:off x="4644008" y="932334"/>
            <a:ext cx="4392488" cy="5925665"/>
          </a:xfrm>
        </p:spPr>
        <p:txBody>
          <a:bodyPr>
            <a:normAutofit fontScale="92500" lnSpcReduction="20000"/>
          </a:bodyPr>
          <a:lstStyle/>
          <a:p>
            <a:pPr marL="0" indent="0">
              <a:lnSpc>
                <a:spcPct val="90000"/>
              </a:lnSpc>
              <a:buNone/>
            </a:pPr>
            <a:r>
              <a:rPr lang="fi-FI" altLang="zh-CN" sz="2200" b="1" dirty="0" smtClean="0"/>
              <a:t>Ehkäisykeinoja:</a:t>
            </a:r>
            <a:endParaRPr lang="fi-FI" altLang="zh-CN" sz="2200" dirty="0" smtClean="0"/>
          </a:p>
          <a:p>
            <a:pPr marL="0" indent="0">
              <a:lnSpc>
                <a:spcPct val="80000"/>
              </a:lnSpc>
              <a:buNone/>
            </a:pPr>
            <a:r>
              <a:rPr lang="fi-FI" altLang="fi-FI" sz="2100" b="1" dirty="0" smtClean="0"/>
              <a:t>a) Liikunta</a:t>
            </a:r>
            <a:r>
              <a:rPr lang="fi-FI" altLang="fi-FI" sz="2100" b="1" dirty="0"/>
              <a:t>:</a:t>
            </a:r>
            <a:r>
              <a:rPr lang="fi-FI" altLang="fi-FI" sz="2100" dirty="0"/>
              <a:t> </a:t>
            </a:r>
            <a:r>
              <a:rPr lang="fi-FI" altLang="fi-FI" sz="2100" b="1" dirty="0"/>
              <a:t>kuormittavaa ja säännöllistä</a:t>
            </a:r>
          </a:p>
          <a:p>
            <a:pPr>
              <a:lnSpc>
                <a:spcPct val="80000"/>
              </a:lnSpc>
            </a:pPr>
            <a:r>
              <a:rPr lang="en-US" altLang="fi-FI" sz="2100" b="1" dirty="0" smtClean="0"/>
              <a:t>!!!</a:t>
            </a:r>
            <a:r>
              <a:rPr lang="fi-FI" altLang="fi-FI" sz="2100" dirty="0" smtClean="0"/>
              <a:t> </a:t>
            </a:r>
            <a:r>
              <a:rPr lang="fi-FI" altLang="fi-FI" sz="2100" dirty="0"/>
              <a:t>kävely ei riitä luun lujittamiseen </a:t>
            </a:r>
            <a:r>
              <a:rPr lang="en-US" altLang="fi-FI" sz="2100" b="1" dirty="0"/>
              <a:t>!!!</a:t>
            </a:r>
          </a:p>
          <a:p>
            <a:pPr>
              <a:lnSpc>
                <a:spcPct val="80000"/>
              </a:lnSpc>
            </a:pPr>
            <a:r>
              <a:rPr lang="fi-FI" altLang="fi-FI" sz="2100" u="sng" dirty="0"/>
              <a:t>nuoruusiässä</a:t>
            </a:r>
            <a:r>
              <a:rPr lang="fi-FI" altLang="fi-FI" sz="2100" dirty="0"/>
              <a:t> (pääosa luukudosta muodostuu</a:t>
            </a:r>
            <a:r>
              <a:rPr lang="fi-FI" altLang="fi-FI" sz="2100" dirty="0" smtClean="0"/>
              <a:t>):</a:t>
            </a:r>
          </a:p>
          <a:p>
            <a:pPr lvl="1">
              <a:lnSpc>
                <a:spcPct val="80000"/>
              </a:lnSpc>
            </a:pPr>
            <a:r>
              <a:rPr lang="fi-FI" altLang="fi-FI" sz="1700" dirty="0" smtClean="0"/>
              <a:t>hyppyjä </a:t>
            </a:r>
            <a:r>
              <a:rPr lang="fi-FI" altLang="fi-FI" sz="1700" dirty="0"/>
              <a:t>ja tärähdyksiä sisältävät </a:t>
            </a:r>
            <a:r>
              <a:rPr lang="fi-FI" altLang="fi-FI" sz="1700" dirty="0" smtClean="0"/>
              <a:t>liikuntamuodot </a:t>
            </a:r>
            <a:r>
              <a:rPr lang="fi-FI" altLang="fi-FI" sz="1700" dirty="0"/>
              <a:t>(</a:t>
            </a:r>
            <a:r>
              <a:rPr lang="fi-FI" altLang="fi-FI" sz="1700" dirty="0" err="1" smtClean="0"/>
              <a:t>esim.pallopelit</a:t>
            </a:r>
            <a:r>
              <a:rPr lang="fi-FI" altLang="fi-FI" sz="1700" dirty="0" smtClean="0"/>
              <a:t> </a:t>
            </a:r>
            <a:r>
              <a:rPr lang="fi-FI" altLang="fi-FI" sz="1700" dirty="0"/>
              <a:t>sekä voimistelu)</a:t>
            </a:r>
          </a:p>
          <a:p>
            <a:pPr>
              <a:lnSpc>
                <a:spcPct val="80000"/>
              </a:lnSpc>
            </a:pPr>
            <a:r>
              <a:rPr lang="fi-FI" altLang="fi-FI" sz="2100" u="sng" dirty="0"/>
              <a:t>aikuisille </a:t>
            </a:r>
            <a:r>
              <a:rPr lang="fi-FI" altLang="fi-FI" sz="2100" dirty="0"/>
              <a:t>(ylläpito): </a:t>
            </a:r>
            <a:endParaRPr lang="fi-FI" altLang="fi-FI" sz="2100" dirty="0" smtClean="0"/>
          </a:p>
          <a:p>
            <a:pPr lvl="1">
              <a:lnSpc>
                <a:spcPct val="80000"/>
              </a:lnSpc>
            </a:pPr>
            <a:r>
              <a:rPr lang="fi-FI" altLang="fi-FI" sz="1700" dirty="0" smtClean="0"/>
              <a:t>kuntosaliharjoittelu</a:t>
            </a:r>
            <a:r>
              <a:rPr lang="fi-FI" altLang="fi-FI" sz="1700" dirty="0"/>
              <a:t>, porraskävely, lenkkeily juosten </a:t>
            </a:r>
            <a:r>
              <a:rPr lang="fi-FI" altLang="fi-FI" sz="1700" dirty="0" smtClean="0"/>
              <a:t>sekä hyppyjä </a:t>
            </a:r>
            <a:r>
              <a:rPr lang="fi-FI" altLang="fi-FI" sz="1700" dirty="0"/>
              <a:t>ja tärähdyksiä sisältävät lajit ja tanssiliikunta).</a:t>
            </a:r>
            <a:endParaRPr lang="fi-FI" altLang="fi-FI" sz="1700" b="1" dirty="0"/>
          </a:p>
          <a:p>
            <a:pPr>
              <a:lnSpc>
                <a:spcPct val="120000"/>
              </a:lnSpc>
              <a:spcBef>
                <a:spcPts val="0"/>
              </a:spcBef>
              <a:buNone/>
            </a:pPr>
            <a:r>
              <a:rPr lang="fi-FI" altLang="fi-FI" sz="2400" b="1" dirty="0" smtClean="0"/>
              <a:t>b) Ravinto</a:t>
            </a:r>
            <a:r>
              <a:rPr lang="fi-FI" altLang="fi-FI" sz="2400" b="1" dirty="0"/>
              <a:t>:</a:t>
            </a:r>
            <a:r>
              <a:rPr lang="fi-FI" altLang="fi-FI" sz="2400" dirty="0"/>
              <a:t> </a:t>
            </a:r>
            <a:r>
              <a:rPr lang="fi-FI" altLang="fi-FI" sz="1900" b="1" dirty="0" smtClean="0"/>
              <a:t>riittävä </a:t>
            </a:r>
            <a:r>
              <a:rPr lang="fi-FI" altLang="fi-FI" sz="1900" b="1" dirty="0"/>
              <a:t>kalsiumin ja D-vitamiinin </a:t>
            </a:r>
            <a:r>
              <a:rPr lang="fi-FI" altLang="fi-FI" sz="1900" b="1" dirty="0" smtClean="0"/>
              <a:t>saanti </a:t>
            </a:r>
            <a:r>
              <a:rPr lang="fi-FI" altLang="fi-FI" sz="1700" dirty="0" smtClean="0"/>
              <a:t>(</a:t>
            </a:r>
            <a:r>
              <a:rPr lang="fi-FI" altLang="fi-FI" sz="1700" dirty="0"/>
              <a:t>erityisesti luustonvahvistumisvaiheessa)</a:t>
            </a:r>
          </a:p>
          <a:p>
            <a:pPr>
              <a:lnSpc>
                <a:spcPct val="120000"/>
              </a:lnSpc>
              <a:spcBef>
                <a:spcPts val="0"/>
              </a:spcBef>
            </a:pPr>
            <a:r>
              <a:rPr lang="fi-FI" altLang="fi-FI" sz="2400" b="1" dirty="0"/>
              <a:t>kalsiumin</a:t>
            </a:r>
            <a:r>
              <a:rPr lang="fi-FI" altLang="fi-FI" sz="2400" dirty="0"/>
              <a:t> saanti </a:t>
            </a:r>
            <a:r>
              <a:rPr lang="fi-FI" altLang="fi-FI" sz="2200" dirty="0"/>
              <a:t>(800-900 mg/vrk</a:t>
            </a:r>
            <a:r>
              <a:rPr lang="fi-FI" altLang="fi-FI" sz="2200" dirty="0" smtClean="0"/>
              <a:t>)</a:t>
            </a:r>
          </a:p>
          <a:p>
            <a:pPr marL="0" indent="0">
              <a:lnSpc>
                <a:spcPct val="120000"/>
              </a:lnSpc>
              <a:spcBef>
                <a:spcPts val="0"/>
              </a:spcBef>
              <a:buNone/>
            </a:pPr>
            <a:r>
              <a:rPr lang="fi-FI" altLang="fi-FI" sz="2200" dirty="0" smtClean="0"/>
              <a:t>      </a:t>
            </a:r>
            <a:r>
              <a:rPr lang="fi-FI" altLang="fi-FI" sz="2400" dirty="0" smtClean="0"/>
              <a:t> </a:t>
            </a:r>
            <a:r>
              <a:rPr lang="fi-FI" altLang="fi-FI" sz="1900" dirty="0"/>
              <a:t>- rasvaiset kalat (esim. kirjolohi ja lohi </a:t>
            </a:r>
            <a:r>
              <a:rPr lang="fi-FI" altLang="fi-FI" sz="1900" dirty="0" smtClean="0"/>
              <a:t>     </a:t>
            </a:r>
          </a:p>
          <a:p>
            <a:pPr marL="0" indent="0">
              <a:lnSpc>
                <a:spcPct val="120000"/>
              </a:lnSpc>
              <a:spcBef>
                <a:spcPts val="0"/>
              </a:spcBef>
              <a:buNone/>
            </a:pPr>
            <a:r>
              <a:rPr lang="fi-FI" altLang="fi-FI" sz="1900" dirty="0"/>
              <a:t> </a:t>
            </a:r>
            <a:r>
              <a:rPr lang="fi-FI" altLang="fi-FI" sz="1900" dirty="0" smtClean="0"/>
              <a:t>        sekä </a:t>
            </a:r>
            <a:r>
              <a:rPr lang="fi-FI" altLang="fi-FI" sz="1900" dirty="0"/>
              <a:t>maito- ja juustotuotteet </a:t>
            </a:r>
          </a:p>
          <a:p>
            <a:pPr>
              <a:lnSpc>
                <a:spcPct val="120000"/>
              </a:lnSpc>
              <a:spcBef>
                <a:spcPts val="0"/>
              </a:spcBef>
            </a:pPr>
            <a:r>
              <a:rPr lang="fi-FI" altLang="fi-FI" sz="2400" b="1" dirty="0"/>
              <a:t>D-vitamiinin</a:t>
            </a:r>
            <a:r>
              <a:rPr lang="fi-FI" altLang="fi-FI" sz="2400" dirty="0"/>
              <a:t> saanti</a:t>
            </a:r>
          </a:p>
          <a:p>
            <a:pPr>
              <a:lnSpc>
                <a:spcPct val="120000"/>
              </a:lnSpc>
              <a:spcBef>
                <a:spcPts val="0"/>
              </a:spcBef>
              <a:buNone/>
            </a:pPr>
            <a:r>
              <a:rPr lang="fi-FI" altLang="fi-FI" sz="2400" dirty="0"/>
              <a:t>     - </a:t>
            </a:r>
            <a:r>
              <a:rPr lang="fi-FI" altLang="fi-FI" sz="1900" dirty="0"/>
              <a:t>aurinko </a:t>
            </a:r>
          </a:p>
          <a:p>
            <a:pPr>
              <a:lnSpc>
                <a:spcPct val="120000"/>
              </a:lnSpc>
              <a:spcBef>
                <a:spcPts val="0"/>
              </a:spcBef>
              <a:buNone/>
            </a:pPr>
            <a:r>
              <a:rPr lang="fi-FI" altLang="zh-CN" sz="1900" dirty="0"/>
              <a:t>    </a:t>
            </a:r>
            <a:r>
              <a:rPr lang="fi-FI" altLang="zh-CN" sz="1900" dirty="0" smtClean="0"/>
              <a:t>   </a:t>
            </a:r>
            <a:r>
              <a:rPr lang="fi-FI" altLang="zh-CN" sz="1900" dirty="0"/>
              <a:t>- vuodesta 2003 alkaen tavalliset maidot </a:t>
            </a:r>
            <a:r>
              <a:rPr lang="fi-FI" altLang="zh-CN" sz="1900" dirty="0" smtClean="0"/>
              <a:t>   </a:t>
            </a:r>
          </a:p>
          <a:p>
            <a:pPr>
              <a:lnSpc>
                <a:spcPct val="120000"/>
              </a:lnSpc>
              <a:spcBef>
                <a:spcPts val="0"/>
              </a:spcBef>
              <a:buNone/>
            </a:pPr>
            <a:r>
              <a:rPr lang="fi-FI" altLang="zh-CN" sz="1900" dirty="0"/>
              <a:t> </a:t>
            </a:r>
            <a:r>
              <a:rPr lang="fi-FI" altLang="zh-CN" sz="1900" dirty="0" smtClean="0"/>
              <a:t>        ja </a:t>
            </a:r>
            <a:r>
              <a:rPr lang="fi-FI" altLang="zh-CN" sz="1900" dirty="0"/>
              <a:t>piimät D-vitaminoitu </a:t>
            </a:r>
            <a:endParaRPr lang="fi-FI" altLang="fi-FI" sz="1900" dirty="0"/>
          </a:p>
          <a:p>
            <a:endParaRPr lang="fi-FI" sz="2100" dirty="0"/>
          </a:p>
        </p:txBody>
      </p:sp>
    </p:spTree>
    <p:extLst>
      <p:ext uri="{BB962C8B-B14F-4D97-AF65-F5344CB8AC3E}">
        <p14:creationId xmlns:p14="http://schemas.microsoft.com/office/powerpoint/2010/main" val="2004121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Kuva 6"/>
          <p:cNvPicPr>
            <a:picLocks noChangeAspect="1"/>
          </p:cNvPicPr>
          <p:nvPr/>
        </p:nvPicPr>
        <p:blipFill>
          <a:blip r:embed="rId2" cstate="print"/>
          <a:srcRect/>
          <a:stretch>
            <a:fillRect/>
          </a:stretch>
        </p:blipFill>
        <p:spPr bwMode="auto">
          <a:xfrm>
            <a:off x="1862138" y="712788"/>
            <a:ext cx="7281862" cy="5202237"/>
          </a:xfrm>
          <a:prstGeom prst="rect">
            <a:avLst/>
          </a:prstGeom>
          <a:noFill/>
          <a:ln w="9525">
            <a:noFill/>
            <a:miter lim="800000"/>
            <a:headEnd/>
            <a:tailEnd/>
          </a:ln>
        </p:spPr>
      </p:pic>
      <p:sp>
        <p:nvSpPr>
          <p:cNvPr id="2" name="Dian numeron paikkamerkki 1"/>
          <p:cNvSpPr>
            <a:spLocks noGrp="1"/>
          </p:cNvSpPr>
          <p:nvPr>
            <p:ph type="sldNum" sz="quarter" idx="12"/>
          </p:nvPr>
        </p:nvSpPr>
        <p:spPr>
          <a:xfrm>
            <a:off x="168275" y="6219825"/>
            <a:ext cx="2057400" cy="365125"/>
          </a:xfrm>
        </p:spPr>
        <p:txBody>
          <a:bodyPr/>
          <a:lstStyle/>
          <a:p>
            <a:pPr algn="l"/>
            <a:fld id="{328CB1BE-4341-41B3-A35A-C519B9BD92A0}" type="slidenum">
              <a:rPr lang="fi-FI"/>
              <a:pPr algn="l"/>
              <a:t>45</a:t>
            </a:fld>
            <a:endParaRPr lang="fi-FI"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188640"/>
            <a:ext cx="10116616" cy="864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050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uvahaun tulos haulle mbo metabolinen oireyhtymä"/>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6956590" cy="52174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uvahaun tulos haulle kolesterolintavoitearv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25144"/>
            <a:ext cx="2409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210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49144" y="188640"/>
            <a:ext cx="8229600" cy="634082"/>
          </a:xfrm>
        </p:spPr>
        <p:txBody>
          <a:bodyPr>
            <a:normAutofit/>
          </a:bodyPr>
          <a:lstStyle/>
          <a:p>
            <a:r>
              <a:rPr lang="fi-FI" altLang="fi-FI" sz="2800" b="1" dirty="0">
                <a:latin typeface="Cambria" panose="02040503050406030204" pitchFamily="18" charset="0"/>
              </a:rPr>
              <a:t>Allergia, astma ja muut hengityselinsairaudet</a:t>
            </a:r>
            <a:endParaRPr lang="fi-FI" sz="2800" b="1" dirty="0"/>
          </a:p>
        </p:txBody>
      </p:sp>
      <p:sp>
        <p:nvSpPr>
          <p:cNvPr id="5" name="Sisällön paikkamerkki 4"/>
          <p:cNvSpPr>
            <a:spLocks noGrp="1"/>
          </p:cNvSpPr>
          <p:nvPr>
            <p:ph sz="half" idx="1"/>
          </p:nvPr>
        </p:nvSpPr>
        <p:spPr>
          <a:xfrm>
            <a:off x="107504" y="980728"/>
            <a:ext cx="4968552" cy="5877272"/>
          </a:xfrm>
        </p:spPr>
        <p:txBody>
          <a:bodyPr>
            <a:normAutofit fontScale="92500"/>
          </a:bodyPr>
          <a:lstStyle/>
          <a:p>
            <a:pPr marL="0" indent="0">
              <a:lnSpc>
                <a:spcPct val="110000"/>
              </a:lnSpc>
              <a:buNone/>
            </a:pPr>
            <a:r>
              <a:rPr lang="fi-FI" altLang="fi-FI" sz="2400" b="1" dirty="0" smtClean="0"/>
              <a:t>Käsitteet:</a:t>
            </a:r>
          </a:p>
          <a:p>
            <a:pPr>
              <a:lnSpc>
                <a:spcPct val="110000"/>
              </a:lnSpc>
            </a:pPr>
            <a:r>
              <a:rPr lang="fi-FI" altLang="fi-FI" sz="2000" b="1" dirty="0" err="1" smtClean="0"/>
              <a:t>Immunoglobuliini</a:t>
            </a:r>
            <a:r>
              <a:rPr lang="fi-FI" altLang="fi-FI" sz="2000" b="1" dirty="0" smtClean="0"/>
              <a:t> </a:t>
            </a:r>
            <a:r>
              <a:rPr lang="fi-FI" altLang="fi-FI" sz="2000" b="1" dirty="0" err="1"/>
              <a:t>IgE</a:t>
            </a:r>
            <a:r>
              <a:rPr lang="fi-FI" altLang="fi-FI" sz="2000" dirty="0"/>
              <a:t> - </a:t>
            </a:r>
            <a:r>
              <a:rPr lang="fi-FI" altLang="fi-FI" sz="2000" dirty="0" smtClean="0"/>
              <a:t>(imusoluissa)</a:t>
            </a:r>
          </a:p>
          <a:p>
            <a:pPr lvl="1">
              <a:lnSpc>
                <a:spcPct val="110000"/>
              </a:lnSpc>
            </a:pPr>
            <a:r>
              <a:rPr lang="fi-FI" altLang="fi-FI" sz="2000" dirty="0" smtClean="0"/>
              <a:t> </a:t>
            </a:r>
            <a:r>
              <a:rPr lang="fi-FI" altLang="fi-FI" sz="2000" dirty="0"/>
              <a:t>joka laukaisee sekä välittömän että viivästyneen allergisen </a:t>
            </a:r>
            <a:r>
              <a:rPr lang="fi-FI" altLang="fi-FI" sz="2000" dirty="0" smtClean="0"/>
              <a:t>reaktion</a:t>
            </a:r>
          </a:p>
          <a:p>
            <a:pPr>
              <a:lnSpc>
                <a:spcPct val="110000"/>
              </a:lnSpc>
            </a:pPr>
            <a:r>
              <a:rPr lang="fi-FI" altLang="fi-FI" sz="2000" b="1" dirty="0" smtClean="0"/>
              <a:t>Histamiini </a:t>
            </a:r>
            <a:r>
              <a:rPr lang="fi-FI" altLang="fi-FI" sz="2000" dirty="0" smtClean="0"/>
              <a:t>= välittäjäaine</a:t>
            </a:r>
          </a:p>
          <a:p>
            <a:pPr>
              <a:lnSpc>
                <a:spcPct val="110000"/>
              </a:lnSpc>
            </a:pPr>
            <a:r>
              <a:rPr lang="fi-FI" altLang="fi-FI" sz="2000" b="1" dirty="0" smtClean="0"/>
              <a:t>Immunologinen </a:t>
            </a:r>
            <a:r>
              <a:rPr lang="fi-FI" altLang="fi-FI" sz="2000" b="1" dirty="0"/>
              <a:t>vaste</a:t>
            </a:r>
            <a:r>
              <a:rPr lang="fi-FI" altLang="fi-FI" sz="2000" dirty="0"/>
              <a:t> </a:t>
            </a:r>
          </a:p>
          <a:p>
            <a:pPr lvl="1">
              <a:lnSpc>
                <a:spcPct val="110000"/>
              </a:lnSpc>
            </a:pPr>
            <a:r>
              <a:rPr lang="fi-FI" altLang="fi-FI" sz="2000" dirty="0"/>
              <a:t>tarkoittaa sitä, että allergeeni saa aikaan vasta-ainemuodostuksen elimistössä.</a:t>
            </a:r>
          </a:p>
          <a:p>
            <a:pPr>
              <a:lnSpc>
                <a:spcPct val="110000"/>
              </a:lnSpc>
            </a:pPr>
            <a:r>
              <a:rPr lang="fi-FI" altLang="fi-FI" sz="2000" b="1" dirty="0"/>
              <a:t>Antihistamiini </a:t>
            </a:r>
            <a:r>
              <a:rPr lang="fi-FI" altLang="fi-FI" sz="2000" dirty="0"/>
              <a:t> = vastavaikuttaja</a:t>
            </a:r>
          </a:p>
          <a:p>
            <a:pPr>
              <a:lnSpc>
                <a:spcPct val="110000"/>
              </a:lnSpc>
            </a:pPr>
            <a:r>
              <a:rPr lang="fi-FI" altLang="fi-FI" sz="2000" b="1" dirty="0" err="1" smtClean="0"/>
              <a:t>Anafylaktinen</a:t>
            </a:r>
            <a:r>
              <a:rPr lang="fi-FI" altLang="fi-FI" sz="2000" b="1" dirty="0" smtClean="0"/>
              <a:t> </a:t>
            </a:r>
            <a:r>
              <a:rPr lang="fi-FI" altLang="fi-FI" sz="2000" b="1" dirty="0"/>
              <a:t>sokki</a:t>
            </a:r>
            <a:r>
              <a:rPr lang="fi-FI" altLang="fi-FI" sz="2000" dirty="0"/>
              <a:t>: </a:t>
            </a:r>
          </a:p>
          <a:p>
            <a:pPr lvl="1">
              <a:lnSpc>
                <a:spcPct val="110000"/>
              </a:lnSpc>
            </a:pPr>
            <a:r>
              <a:rPr lang="fi-FI" altLang="fi-FI" sz="2000" dirty="0"/>
              <a:t>on äkillinen ja voimakas allerginen reaktio</a:t>
            </a:r>
            <a:r>
              <a:rPr lang="fi-FI" altLang="fi-FI" sz="2000" dirty="0" smtClean="0"/>
              <a:t>.</a:t>
            </a:r>
          </a:p>
          <a:p>
            <a:pPr>
              <a:lnSpc>
                <a:spcPct val="110000"/>
              </a:lnSpc>
            </a:pPr>
            <a:r>
              <a:rPr lang="fi-FI" altLang="fi-FI" sz="2000" b="1" dirty="0" smtClean="0"/>
              <a:t>Atooppinen taipumus</a:t>
            </a:r>
            <a:r>
              <a:rPr lang="fi-FI" altLang="fi-FI" sz="2000" dirty="0" smtClean="0"/>
              <a:t>: oireena ihottuma</a:t>
            </a:r>
          </a:p>
          <a:p>
            <a:pPr>
              <a:lnSpc>
                <a:spcPct val="110000"/>
              </a:lnSpc>
            </a:pPr>
            <a:r>
              <a:rPr lang="fi-FI" altLang="fi-FI" sz="2000" b="1" dirty="0" smtClean="0"/>
              <a:t>PEF- </a:t>
            </a:r>
            <a:r>
              <a:rPr lang="fi-FI" altLang="fi-FI" sz="2000" dirty="0" smtClean="0"/>
              <a:t>puhallustesti (astma)</a:t>
            </a:r>
          </a:p>
          <a:p>
            <a:pPr>
              <a:lnSpc>
                <a:spcPct val="110000"/>
              </a:lnSpc>
            </a:pPr>
            <a:r>
              <a:rPr lang="fi-FI" altLang="fi-FI" sz="2000" b="1" dirty="0" smtClean="0"/>
              <a:t>COPD, CAT - </a:t>
            </a:r>
            <a:r>
              <a:rPr lang="fi-FI" altLang="fi-FI" sz="2000" dirty="0" smtClean="0"/>
              <a:t>keuhkoahtaumatauti</a:t>
            </a:r>
            <a:endParaRPr lang="fi-FI" altLang="fi-FI" sz="2000" dirty="0"/>
          </a:p>
          <a:p>
            <a:pPr>
              <a:lnSpc>
                <a:spcPct val="80000"/>
              </a:lnSpc>
              <a:buNone/>
            </a:pPr>
            <a:r>
              <a:rPr lang="fi-FI" altLang="fi-FI" sz="2000" b="1" dirty="0"/>
              <a:t>     </a:t>
            </a:r>
            <a:endParaRPr lang="fi-FI" sz="1800" dirty="0"/>
          </a:p>
        </p:txBody>
      </p:sp>
      <p:sp>
        <p:nvSpPr>
          <p:cNvPr id="6" name="Sisällön paikkamerkki 5"/>
          <p:cNvSpPr>
            <a:spLocks noGrp="1"/>
          </p:cNvSpPr>
          <p:nvPr>
            <p:ph sz="half" idx="2"/>
          </p:nvPr>
        </p:nvSpPr>
        <p:spPr>
          <a:xfrm>
            <a:off x="5508104" y="1196752"/>
            <a:ext cx="3322712" cy="5145435"/>
          </a:xfrm>
        </p:spPr>
        <p:txBody>
          <a:bodyPr>
            <a:normAutofit fontScale="92500"/>
          </a:bodyPr>
          <a:lstStyle/>
          <a:p>
            <a:pPr>
              <a:buNone/>
            </a:pPr>
            <a:r>
              <a:rPr lang="fi-FI" altLang="zh-CN" sz="2400" b="1" dirty="0"/>
              <a:t>Allergeeneja:</a:t>
            </a:r>
          </a:p>
          <a:p>
            <a:r>
              <a:rPr lang="fi-FI" altLang="zh-CN" sz="2100" dirty="0"/>
              <a:t>siitepölyt </a:t>
            </a:r>
          </a:p>
          <a:p>
            <a:r>
              <a:rPr lang="fi-FI" altLang="zh-CN" sz="2100" dirty="0"/>
              <a:t>eläinten ihon hilse </a:t>
            </a:r>
          </a:p>
          <a:p>
            <a:r>
              <a:rPr lang="fi-FI" altLang="zh-CN" sz="2100" dirty="0"/>
              <a:t>ruoka-aineet</a:t>
            </a:r>
          </a:p>
          <a:p>
            <a:r>
              <a:rPr lang="fi-FI" altLang="zh-CN" sz="2100" dirty="0"/>
              <a:t>pesuaineet</a:t>
            </a:r>
          </a:p>
          <a:p>
            <a:r>
              <a:rPr lang="fi-FI" altLang="zh-CN" sz="2100" dirty="0"/>
              <a:t>kauneudenhoitoaineet</a:t>
            </a:r>
          </a:p>
          <a:p>
            <a:r>
              <a:rPr lang="fi-FI" altLang="zh-CN" sz="2100" dirty="0"/>
              <a:t>lisäaineet</a:t>
            </a:r>
          </a:p>
          <a:p>
            <a:r>
              <a:rPr lang="fi-FI" altLang="zh-CN" sz="2100" dirty="0"/>
              <a:t>nikkeli, kromi, kumi, muovi  </a:t>
            </a:r>
          </a:p>
          <a:p>
            <a:r>
              <a:rPr lang="fi-FI" altLang="zh-CN" sz="2100" dirty="0" smtClean="0"/>
              <a:t>Lääkeaineet</a:t>
            </a:r>
          </a:p>
          <a:p>
            <a:pPr marL="0" indent="0">
              <a:buNone/>
            </a:pPr>
            <a:endParaRPr lang="fi-FI" altLang="fi-FI" sz="2400" b="1" dirty="0" smtClean="0">
              <a:latin typeface="Cambria" panose="02040503050406030204" pitchFamily="18" charset="0"/>
            </a:endParaRPr>
          </a:p>
          <a:p>
            <a:pPr marL="0" indent="0">
              <a:buNone/>
            </a:pPr>
            <a:r>
              <a:rPr lang="fi-FI" altLang="fi-FI" sz="2400" b="1" dirty="0" smtClean="0">
                <a:latin typeface="Cambria" panose="02040503050406030204" pitchFamily="18" charset="0"/>
              </a:rPr>
              <a:t>Ehkäisy</a:t>
            </a:r>
            <a:r>
              <a:rPr lang="fi-FI" altLang="fi-FI" sz="2400" dirty="0">
                <a:latin typeface="Cambria" panose="02040503050406030204" pitchFamily="18" charset="0"/>
              </a:rPr>
              <a:t>: </a:t>
            </a:r>
            <a:endParaRPr lang="fi-FI" altLang="fi-FI" sz="2400" dirty="0" smtClean="0">
              <a:latin typeface="Cambria" panose="02040503050406030204" pitchFamily="18" charset="0"/>
            </a:endParaRPr>
          </a:p>
          <a:p>
            <a:r>
              <a:rPr lang="fi-FI" altLang="fi-FI" sz="2000" dirty="0" smtClean="0">
                <a:latin typeface="Cambria" panose="02040503050406030204" pitchFamily="18" charset="0"/>
              </a:rPr>
              <a:t>altistumisen välttäminen</a:t>
            </a:r>
          </a:p>
          <a:p>
            <a:r>
              <a:rPr lang="fi-FI" altLang="fi-FI" sz="2000" dirty="0" smtClean="0">
                <a:latin typeface="Cambria" panose="02040503050406030204" pitchFamily="18" charset="0"/>
              </a:rPr>
              <a:t>tupakoimattomuus</a:t>
            </a:r>
            <a:endParaRPr lang="en-US" altLang="fi-FI" sz="2000" dirty="0">
              <a:latin typeface="Cambria" panose="02040503050406030204" pitchFamily="18" charset="0"/>
            </a:endParaRPr>
          </a:p>
          <a:p>
            <a:endParaRPr lang="fi-FI" altLang="zh-CN" sz="2100" dirty="0" smtClean="0"/>
          </a:p>
          <a:p>
            <a:endParaRPr lang="fi-FI" altLang="zh-CN" sz="2100" dirty="0"/>
          </a:p>
          <a:p>
            <a:endParaRPr lang="fi-FI" sz="2100" dirty="0"/>
          </a:p>
        </p:txBody>
      </p:sp>
    </p:spTree>
    <p:extLst>
      <p:ext uri="{BB962C8B-B14F-4D97-AF65-F5344CB8AC3E}">
        <p14:creationId xmlns:p14="http://schemas.microsoft.com/office/powerpoint/2010/main" val="3773998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Kuva 4"/>
          <p:cNvPicPr>
            <a:picLocks noChangeAspect="1"/>
          </p:cNvPicPr>
          <p:nvPr/>
        </p:nvPicPr>
        <p:blipFill>
          <a:blip r:embed="rId3" cstate="print"/>
          <a:srcRect/>
          <a:stretch>
            <a:fillRect/>
          </a:stretch>
        </p:blipFill>
        <p:spPr bwMode="auto">
          <a:xfrm>
            <a:off x="6313488" y="1103313"/>
            <a:ext cx="2547937" cy="3567112"/>
          </a:xfrm>
          <a:prstGeom prst="rect">
            <a:avLst/>
          </a:prstGeom>
          <a:noFill/>
          <a:ln w="9525">
            <a:noFill/>
            <a:miter lim="800000"/>
            <a:headEnd/>
            <a:tailEnd/>
          </a:ln>
        </p:spPr>
      </p:pic>
      <p:sp>
        <p:nvSpPr>
          <p:cNvPr id="23555" name="Otsikko 1"/>
          <p:cNvSpPr>
            <a:spLocks noGrp="1"/>
          </p:cNvSpPr>
          <p:nvPr>
            <p:ph type="title"/>
          </p:nvPr>
        </p:nvSpPr>
        <p:spPr>
          <a:xfrm>
            <a:off x="2949575" y="320675"/>
            <a:ext cx="5524500" cy="1325563"/>
          </a:xfrm>
        </p:spPr>
        <p:txBody>
          <a:bodyPr/>
          <a:lstStyle/>
          <a:p>
            <a:pPr eaLnBrk="1" hangingPunct="1"/>
            <a:r>
              <a:rPr lang="fi-FI" altLang="fi-FI" sz="4000" dirty="0" smtClean="0">
                <a:latin typeface="Cambria" pitchFamily="18" charset="0"/>
              </a:rPr>
              <a:t>Muistisairaudet</a:t>
            </a:r>
          </a:p>
        </p:txBody>
      </p:sp>
      <p:sp>
        <p:nvSpPr>
          <p:cNvPr id="23556" name="Sisällön paikkamerkki 2"/>
          <p:cNvSpPr>
            <a:spLocks noGrp="1"/>
          </p:cNvSpPr>
          <p:nvPr>
            <p:ph idx="1"/>
          </p:nvPr>
        </p:nvSpPr>
        <p:spPr>
          <a:xfrm>
            <a:off x="509588" y="1825625"/>
            <a:ext cx="6035675" cy="4351338"/>
          </a:xfrm>
        </p:spPr>
        <p:txBody>
          <a:bodyPr/>
          <a:lstStyle/>
          <a:p>
            <a:pPr eaLnBrk="1" hangingPunct="1"/>
            <a:r>
              <a:rPr lang="fi-FI" altLang="fi-FI" sz="2400" dirty="0" smtClean="0">
                <a:latin typeface="Cambria" pitchFamily="18" charset="0"/>
              </a:rPr>
              <a:t>Dementia</a:t>
            </a:r>
          </a:p>
          <a:p>
            <a:pPr lvl="1" eaLnBrk="1" hangingPunct="1"/>
            <a:r>
              <a:rPr lang="fi-FI" altLang="fi-FI" dirty="0" smtClean="0">
                <a:latin typeface="Cambria" pitchFamily="18" charset="0"/>
              </a:rPr>
              <a:t>Alzheimerin tauti, Parkinsonin tauti</a:t>
            </a:r>
            <a:endParaRPr lang="en-US" altLang="fi-FI" dirty="0" smtClean="0">
              <a:latin typeface="Cambria" pitchFamily="18" charset="0"/>
            </a:endParaRPr>
          </a:p>
          <a:p>
            <a:pPr eaLnBrk="1" hangingPunct="1"/>
            <a:r>
              <a:rPr lang="fi-FI" altLang="fi-FI" sz="2400" b="1" dirty="0" smtClean="0">
                <a:latin typeface="Cambria" pitchFamily="18" charset="0"/>
              </a:rPr>
              <a:t>Riskejä</a:t>
            </a:r>
            <a:r>
              <a:rPr lang="fi-FI" altLang="fi-FI" sz="2400" dirty="0" smtClean="0">
                <a:latin typeface="Cambria" pitchFamily="18" charset="0"/>
              </a:rPr>
              <a:t>: ei tarkkaa tietoa, osittain elämäntapoihin liittyvä</a:t>
            </a:r>
          </a:p>
          <a:p>
            <a:pPr eaLnBrk="1" hangingPunct="1"/>
            <a:r>
              <a:rPr lang="fi-FI" altLang="fi-FI" sz="2400" b="1" dirty="0" smtClean="0">
                <a:latin typeface="Cambria" pitchFamily="18" charset="0"/>
              </a:rPr>
              <a:t>Ehkäisy</a:t>
            </a:r>
            <a:r>
              <a:rPr lang="fi-FI" altLang="fi-FI" sz="2400" dirty="0" smtClean="0">
                <a:latin typeface="Cambria" pitchFamily="18" charset="0"/>
              </a:rPr>
              <a:t>: aivojen käyttäminen tavalla tai toisella, harrastukset, sosiaalisen verkoston ylläpitäminen, terveelliset elämäntavat</a:t>
            </a:r>
          </a:p>
          <a:p>
            <a:pPr eaLnBrk="1" hangingPunct="1"/>
            <a:endParaRPr lang="fi-FI" altLang="fi-FI" dirty="0" smtClean="0"/>
          </a:p>
        </p:txBody>
      </p:sp>
      <p:sp>
        <p:nvSpPr>
          <p:cNvPr id="6" name="Dian numeron paikkamerkki 5"/>
          <p:cNvSpPr>
            <a:spLocks noGrp="1"/>
          </p:cNvSpPr>
          <p:nvPr>
            <p:ph type="sldNum" sz="quarter" idx="12"/>
          </p:nvPr>
        </p:nvSpPr>
        <p:spPr>
          <a:xfrm>
            <a:off x="203200" y="6262688"/>
            <a:ext cx="2057400" cy="365125"/>
          </a:xfrm>
        </p:spPr>
        <p:txBody>
          <a:bodyPr/>
          <a:lstStyle/>
          <a:p>
            <a:pPr algn="l"/>
            <a:fld id="{FBA6B3BA-6210-475F-BAB3-54330106B19B}" type="slidenum">
              <a:rPr lang="fi-FI"/>
              <a:pPr algn="l"/>
              <a:t>49</a:t>
            </a:fld>
            <a:endParaRPr lang="fi-F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0"/>
            <a:ext cx="8229600" cy="850106"/>
          </a:xfrm>
        </p:spPr>
        <p:txBody>
          <a:bodyPr>
            <a:normAutofit/>
          </a:bodyPr>
          <a:lstStyle/>
          <a:p>
            <a:r>
              <a:rPr lang="fi-FI" altLang="fi-FI" sz="2800" b="1" dirty="0" smtClean="0">
                <a:latin typeface="Arial" charset="0"/>
              </a:rPr>
              <a:t>Positiivinen terveys</a:t>
            </a:r>
            <a:r>
              <a:rPr lang="fi-FI" altLang="fi-FI" sz="2800" dirty="0" smtClean="0">
                <a:latin typeface="Arial" charset="0"/>
              </a:rPr>
              <a:t> </a:t>
            </a:r>
            <a:endParaRPr lang="fi-FI" sz="2800" dirty="0"/>
          </a:p>
        </p:txBody>
      </p:sp>
      <p:sp>
        <p:nvSpPr>
          <p:cNvPr id="3" name="Sisällön paikkamerkki 2"/>
          <p:cNvSpPr>
            <a:spLocks noGrp="1"/>
          </p:cNvSpPr>
          <p:nvPr>
            <p:ph idx="1"/>
          </p:nvPr>
        </p:nvSpPr>
        <p:spPr>
          <a:xfrm>
            <a:off x="467544" y="836712"/>
            <a:ext cx="8219256" cy="5289451"/>
          </a:xfrm>
        </p:spPr>
        <p:txBody>
          <a:bodyPr>
            <a:normAutofit/>
          </a:bodyPr>
          <a:lstStyle/>
          <a:p>
            <a:r>
              <a:rPr lang="fi-FI" altLang="fi-FI" sz="2000" dirty="0" smtClean="0">
                <a:latin typeface="Arial" charset="0"/>
              </a:rPr>
              <a:t>terveys on itseensä luottamista, yleistä positiivisuutta ja kykyä tulla toimeen elämän nousuissa ja laskuissa.</a:t>
            </a:r>
          </a:p>
          <a:p>
            <a:endParaRPr lang="fi-FI" sz="2400" b="1" dirty="0" smtClean="0"/>
          </a:p>
          <a:p>
            <a:pPr>
              <a:buNone/>
            </a:pPr>
            <a:r>
              <a:rPr lang="fi-FI" sz="2400" b="1" dirty="0" smtClean="0"/>
              <a:t>Tunnuspiirteet :</a:t>
            </a:r>
            <a:endParaRPr lang="fi-FI" sz="2400" dirty="0" smtClean="0"/>
          </a:p>
          <a:p>
            <a:r>
              <a:rPr lang="fi-FI" altLang="fi-FI" sz="2600" dirty="0" smtClean="0"/>
              <a:t>Elämän asenne</a:t>
            </a:r>
          </a:p>
          <a:p>
            <a:pPr lvl="1"/>
            <a:r>
              <a:rPr lang="fi-FI" altLang="fi-FI" sz="2200" dirty="0" smtClean="0"/>
              <a:t>elämän ilo, optimismi, toiveikkuus, onnellisuus</a:t>
            </a:r>
          </a:p>
          <a:p>
            <a:r>
              <a:rPr lang="fi-FI" altLang="fi-FI" sz="2400" dirty="0" smtClean="0"/>
              <a:t>Fyysiset voimavarat</a:t>
            </a:r>
          </a:p>
          <a:p>
            <a:pPr lvl="1"/>
            <a:r>
              <a:rPr lang="fi-FI" altLang="fi-FI" sz="2000" dirty="0" smtClean="0"/>
              <a:t>fyysinen kunto, energisyys</a:t>
            </a:r>
          </a:p>
          <a:p>
            <a:r>
              <a:rPr lang="fi-FI" altLang="fi-FI" sz="2400" dirty="0" smtClean="0"/>
              <a:t>Hallinnan tunne</a:t>
            </a:r>
          </a:p>
          <a:p>
            <a:pPr lvl="1"/>
            <a:r>
              <a:rPr lang="fi-FI" altLang="fi-FI" sz="2000" dirty="0" smtClean="0"/>
              <a:t>Sisäinen eheys, itseluottamus, sopeutumiskyky</a:t>
            </a:r>
          </a:p>
          <a:p>
            <a:r>
              <a:rPr lang="fi-FI" altLang="fi-FI" sz="2400" dirty="0" smtClean="0"/>
              <a:t>Sosiaalinen tuki</a:t>
            </a:r>
          </a:p>
          <a:p>
            <a:pPr lvl="1"/>
            <a:r>
              <a:rPr lang="fi-FI" altLang="fi-FI" sz="2000" dirty="0" smtClean="0"/>
              <a:t>Luotettavuus, ystävyys, rakkaus</a:t>
            </a:r>
            <a:endParaRPr lang="fi-FI"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tsikko 1"/>
          <p:cNvSpPr>
            <a:spLocks noGrp="1"/>
          </p:cNvSpPr>
          <p:nvPr>
            <p:ph type="title"/>
          </p:nvPr>
        </p:nvSpPr>
        <p:spPr>
          <a:xfrm>
            <a:off x="611560" y="284034"/>
            <a:ext cx="5689600" cy="1325563"/>
          </a:xfrm>
        </p:spPr>
        <p:txBody>
          <a:bodyPr/>
          <a:lstStyle/>
          <a:p>
            <a:pPr eaLnBrk="1" hangingPunct="1"/>
            <a:r>
              <a:rPr lang="fi-FI" altLang="fi-FI" sz="4000" dirty="0" smtClean="0">
                <a:latin typeface="Cambria" panose="02040503050406030204" pitchFamily="18" charset="0"/>
              </a:rPr>
              <a:t>Kertaa vielä</a:t>
            </a:r>
          </a:p>
        </p:txBody>
      </p:sp>
      <p:sp>
        <p:nvSpPr>
          <p:cNvPr id="3" name="Sisällön paikkamerkki 2"/>
          <p:cNvSpPr>
            <a:spLocks noGrp="1"/>
          </p:cNvSpPr>
          <p:nvPr>
            <p:ph idx="1"/>
          </p:nvPr>
        </p:nvSpPr>
        <p:spPr/>
        <p:txBody>
          <a:bodyPr rtlCol="0">
            <a:normAutofit/>
          </a:bodyPr>
          <a:lstStyle/>
          <a:p>
            <a:pPr marL="0" indent="0" eaLnBrk="1" fontAlgn="auto" hangingPunct="1">
              <a:spcAft>
                <a:spcPts val="0"/>
              </a:spcAft>
              <a:buFontTx/>
              <a:buNone/>
              <a:defRPr/>
            </a:pPr>
            <a:r>
              <a:rPr lang="fi-FI" sz="2400" dirty="0">
                <a:latin typeface="Cambria" panose="02040503050406030204" pitchFamily="18" charset="0"/>
              </a:rPr>
              <a:t>Selitä, miten käsitteet liittyvät toisiinsa.</a:t>
            </a:r>
          </a:p>
          <a:p>
            <a:pPr>
              <a:defRPr/>
            </a:pPr>
            <a:r>
              <a:rPr lang="fi-FI" sz="2400" dirty="0">
                <a:latin typeface="Cambria" panose="02040503050406030204" pitchFamily="18" charset="0"/>
              </a:rPr>
              <a:t>Miten kolesteroli ja verenpaine liittyvät sydän- ja verisuonisairauksiin?</a:t>
            </a:r>
          </a:p>
          <a:p>
            <a:pPr>
              <a:defRPr/>
            </a:pPr>
            <a:r>
              <a:rPr lang="fi-FI" sz="2400" dirty="0">
                <a:latin typeface="Cambria" panose="02040503050406030204" pitchFamily="18" charset="0"/>
              </a:rPr>
              <a:t>Miten insuliini ja metabolinen oireyhtymä liittyvät diabetekseen?</a:t>
            </a:r>
          </a:p>
          <a:p>
            <a:pPr>
              <a:defRPr/>
            </a:pPr>
            <a:r>
              <a:rPr lang="fi-FI" sz="2400" dirty="0">
                <a:latin typeface="Cambria" panose="02040503050406030204" pitchFamily="18" charset="0"/>
              </a:rPr>
              <a:t>Miten karsinogeenit ja </a:t>
            </a:r>
            <a:r>
              <a:rPr lang="fi-FI" sz="2400" dirty="0" err="1">
                <a:latin typeface="Cambria" panose="02040503050406030204" pitchFamily="18" charset="0"/>
              </a:rPr>
              <a:t>sytostaatit</a:t>
            </a:r>
            <a:r>
              <a:rPr lang="fi-FI" sz="2400" dirty="0">
                <a:latin typeface="Cambria" panose="02040503050406030204" pitchFamily="18" charset="0"/>
              </a:rPr>
              <a:t> liittyvät syöpään?</a:t>
            </a:r>
          </a:p>
          <a:p>
            <a:pPr>
              <a:defRPr/>
            </a:pPr>
            <a:r>
              <a:rPr lang="fi-FI" sz="2400" dirty="0">
                <a:latin typeface="Cambria" panose="02040503050406030204" pitchFamily="18" charset="0"/>
              </a:rPr>
              <a:t>Miten ruutuaika ja ylipaino liittyvät tuki- ja liikuntaelinten sairauksiin?</a:t>
            </a:r>
          </a:p>
          <a:p>
            <a:pPr>
              <a:defRPr/>
            </a:pPr>
            <a:r>
              <a:rPr lang="fi-FI" sz="2400" dirty="0">
                <a:latin typeface="Cambria" panose="02040503050406030204" pitchFamily="18" charset="0"/>
              </a:rPr>
              <a:t>Miten allergia ja astma liittyvät toisiinsa? </a:t>
            </a:r>
          </a:p>
          <a:p>
            <a:pPr eaLnBrk="1" fontAlgn="auto" hangingPunct="1">
              <a:spcAft>
                <a:spcPts val="0"/>
              </a:spcAft>
              <a:defRPr/>
            </a:pPr>
            <a:endParaRPr lang="fi-FI" dirty="0"/>
          </a:p>
        </p:txBody>
      </p:sp>
      <p:sp>
        <p:nvSpPr>
          <p:cNvPr id="5" name="Dian numeron paikkamerkki 4"/>
          <p:cNvSpPr>
            <a:spLocks noGrp="1"/>
          </p:cNvSpPr>
          <p:nvPr>
            <p:ph type="sldNum" sz="quarter" idx="12"/>
          </p:nvPr>
        </p:nvSpPr>
        <p:spPr>
          <a:xfrm>
            <a:off x="185738" y="6245225"/>
            <a:ext cx="2057400" cy="365125"/>
          </a:xfrm>
        </p:spPr>
        <p:txBody>
          <a:bodyPr/>
          <a:lstStyle/>
          <a:p>
            <a:pPr algn="l">
              <a:defRPr/>
            </a:pPr>
            <a:fld id="{C3D9C01D-1639-4F96-BCA9-CC35BE60EBA6}" type="slidenum">
              <a:rPr lang="fi-FI"/>
              <a:pPr algn="l">
                <a:defRPr/>
              </a:pPr>
              <a:t>50</a:t>
            </a:fld>
            <a:endParaRPr lang="fi-FI" dirty="0"/>
          </a:p>
        </p:txBody>
      </p:sp>
      <p:pic>
        <p:nvPicPr>
          <p:cNvPr id="6"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40481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336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19672" y="383062"/>
            <a:ext cx="5527675" cy="976313"/>
          </a:xfrm>
        </p:spPr>
        <p:txBody>
          <a:bodyPr/>
          <a:lstStyle/>
          <a:p>
            <a:pPr eaLnBrk="1" hangingPunct="1"/>
            <a:r>
              <a:rPr lang="fi-FI" altLang="fi-FI" sz="4000" dirty="0" smtClean="0">
                <a:latin typeface="Cambria" panose="02040503050406030204" pitchFamily="18" charset="0"/>
              </a:rPr>
              <a:t>Tartuntataudit</a:t>
            </a:r>
            <a:endParaRPr lang="en-US" altLang="fi-FI" sz="4000" dirty="0" smtClean="0">
              <a:latin typeface="Cambria" panose="02040503050406030204" pitchFamily="18" charset="0"/>
            </a:endParaRPr>
          </a:p>
        </p:txBody>
      </p:sp>
      <p:sp>
        <p:nvSpPr>
          <p:cNvPr id="6147" name="Rectangle 3"/>
          <p:cNvSpPr>
            <a:spLocks noGrp="1" noChangeArrowheads="1"/>
          </p:cNvSpPr>
          <p:nvPr>
            <p:ph idx="1"/>
          </p:nvPr>
        </p:nvSpPr>
        <p:spPr/>
        <p:txBody>
          <a:bodyPr rtlCol="0">
            <a:normAutofit fontScale="92500" lnSpcReduction="20000"/>
          </a:bodyPr>
          <a:lstStyle/>
          <a:p>
            <a:pPr eaLnBrk="1" fontAlgn="auto" hangingPunct="1">
              <a:spcAft>
                <a:spcPts val="0"/>
              </a:spcAft>
              <a:defRPr/>
            </a:pPr>
            <a:r>
              <a:rPr lang="fi-FI" altLang="fi-FI" sz="2600" dirty="0" smtClean="0">
                <a:latin typeface="Cambria" panose="02040503050406030204" pitchFamily="18" charset="0"/>
              </a:rPr>
              <a:t>eli infektiotaudit, epidemia ja pandemia -käsitteet</a:t>
            </a:r>
          </a:p>
          <a:p>
            <a:pPr eaLnBrk="1" fontAlgn="auto" hangingPunct="1">
              <a:spcAft>
                <a:spcPts val="0"/>
              </a:spcAft>
              <a:defRPr/>
            </a:pPr>
            <a:r>
              <a:rPr lang="fi-FI" altLang="fi-FI" sz="2600" dirty="0" smtClean="0">
                <a:latin typeface="Cambria" panose="02040503050406030204" pitchFamily="18" charset="0"/>
              </a:rPr>
              <a:t>erilaiset tartunnanaiheuttajat ja tartuntatavat </a:t>
            </a:r>
          </a:p>
          <a:p>
            <a:pPr eaLnBrk="1" fontAlgn="auto" hangingPunct="1">
              <a:spcAft>
                <a:spcPts val="0"/>
              </a:spcAft>
              <a:defRPr/>
            </a:pPr>
            <a:r>
              <a:rPr lang="fi-FI" altLang="fi-FI" sz="2600" dirty="0" smtClean="0">
                <a:latin typeface="Cambria" panose="02040503050406030204" pitchFamily="18" charset="0"/>
              </a:rPr>
              <a:t>antibioottien merkitys bakteeritautien hoidossa, antibioottiresistenssin vaarat</a:t>
            </a:r>
          </a:p>
          <a:p>
            <a:pPr eaLnBrk="1" fontAlgn="auto" hangingPunct="1">
              <a:spcAft>
                <a:spcPts val="0"/>
              </a:spcAft>
              <a:defRPr/>
            </a:pPr>
            <a:r>
              <a:rPr lang="fi-FI" altLang="fi-FI" sz="2600" dirty="0" smtClean="0">
                <a:latin typeface="Cambria" panose="02040503050406030204" pitchFamily="18" charset="0"/>
              </a:rPr>
              <a:t>synnynnäinen ja hankittu immuniteetti ja sen syntymekanismi</a:t>
            </a:r>
          </a:p>
          <a:p>
            <a:pPr eaLnBrk="1" fontAlgn="auto" hangingPunct="1">
              <a:spcAft>
                <a:spcPts val="0"/>
              </a:spcAft>
              <a:defRPr/>
            </a:pPr>
            <a:r>
              <a:rPr lang="fi-FI" altLang="fi-FI" sz="2600" dirty="0" smtClean="0">
                <a:latin typeface="Cambria" panose="02040503050406030204" pitchFamily="18" charset="0"/>
              </a:rPr>
              <a:t>rokotusten merkitys tartuntatautien ehkäisyssä</a:t>
            </a:r>
          </a:p>
          <a:p>
            <a:pPr eaLnBrk="1" fontAlgn="auto" hangingPunct="1">
              <a:spcAft>
                <a:spcPts val="0"/>
              </a:spcAft>
              <a:defRPr/>
            </a:pPr>
            <a:r>
              <a:rPr lang="fi-FI" altLang="fi-FI" sz="2600" dirty="0" smtClean="0">
                <a:latin typeface="Cambria" panose="02040503050406030204" pitchFamily="18" charset="0"/>
              </a:rPr>
              <a:t>rokotuksen vaikutusmekanismi</a:t>
            </a:r>
          </a:p>
          <a:p>
            <a:pPr eaLnBrk="1" fontAlgn="auto" hangingPunct="1">
              <a:spcAft>
                <a:spcPts val="0"/>
              </a:spcAft>
              <a:defRPr/>
            </a:pPr>
            <a:r>
              <a:rPr lang="fi-FI" altLang="fi-FI" sz="2600" dirty="0" smtClean="0">
                <a:latin typeface="Cambria" panose="02040503050406030204" pitchFamily="18" charset="0"/>
              </a:rPr>
              <a:t>kansainvälinen yhteistyö taistelussa tartuntatauteja vastaan</a:t>
            </a:r>
          </a:p>
          <a:p>
            <a:pPr eaLnBrk="1" fontAlgn="auto" hangingPunct="1">
              <a:spcAft>
                <a:spcPts val="0"/>
              </a:spcAft>
              <a:defRPr/>
            </a:pPr>
            <a:r>
              <a:rPr lang="fi-FI" altLang="fi-FI" sz="2600" dirty="0" smtClean="0">
                <a:latin typeface="Cambria" panose="02040503050406030204" pitchFamily="18" charset="0"/>
              </a:rPr>
              <a:t>yleisimpiä tartuntatauteja, niiden tartuntariski, oireet ja hoito</a:t>
            </a:r>
          </a:p>
          <a:p>
            <a:pPr eaLnBrk="1" fontAlgn="auto" hangingPunct="1">
              <a:spcAft>
                <a:spcPts val="0"/>
              </a:spcAft>
              <a:defRPr/>
            </a:pPr>
            <a:endParaRPr lang="fi-FI" altLang="fi-FI" dirty="0" smtClean="0"/>
          </a:p>
          <a:p>
            <a:pPr lvl="1" eaLnBrk="1" fontAlgn="auto" hangingPunct="1">
              <a:spcAft>
                <a:spcPts val="0"/>
              </a:spcAft>
              <a:defRPr/>
            </a:pPr>
            <a:endParaRPr lang="en-US" altLang="fi-FI" dirty="0" smtClean="0"/>
          </a:p>
        </p:txBody>
      </p:sp>
      <p:sp>
        <p:nvSpPr>
          <p:cNvPr id="8196" name="Dian numeron paikkamerkki 4"/>
          <p:cNvSpPr>
            <a:spLocks noGrp="1"/>
          </p:cNvSpPr>
          <p:nvPr>
            <p:ph type="sldNum" sz="quarter" idx="12"/>
          </p:nvPr>
        </p:nvSpPr>
        <p:spPr bwMode="auto">
          <a:xfrm>
            <a:off x="323850" y="62817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7AD05E4C-4FD6-4979-B0FE-47CB93613C26}"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51</a:t>
            </a:fld>
            <a:endParaRPr lang="en-US" altLang="fi-FI" sz="1400" smtClean="0">
              <a:latin typeface="Arial" panose="020B0604020202020204" pitchFamily="34" charset="0"/>
              <a:cs typeface="Times New Roman" panose="02020603050405020304" pitchFamily="18" charset="0"/>
            </a:endParaRPr>
          </a:p>
        </p:txBody>
      </p:sp>
      <p:pic>
        <p:nvPicPr>
          <p:cNvPr id="5"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40481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135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1000" y="-315416"/>
            <a:ext cx="8229600" cy="1008112"/>
          </a:xfrm>
        </p:spPr>
        <p:txBody>
          <a:bodyPr>
            <a:normAutofit/>
          </a:bodyPr>
          <a:lstStyle/>
          <a:p>
            <a:r>
              <a:rPr lang="fi-FI" sz="2800" dirty="0" smtClean="0"/>
              <a:t/>
            </a:r>
            <a:br>
              <a:rPr lang="fi-FI" sz="2800" dirty="0" smtClean="0"/>
            </a:br>
            <a:r>
              <a:rPr lang="fi-FI" sz="2800" dirty="0" smtClean="0"/>
              <a:t>Tartuntataudit</a:t>
            </a:r>
            <a:endParaRPr lang="fi-FI" sz="2800" dirty="0"/>
          </a:p>
        </p:txBody>
      </p:sp>
      <p:sp>
        <p:nvSpPr>
          <p:cNvPr id="4" name="Sisällön paikkamerkki 3"/>
          <p:cNvSpPr>
            <a:spLocks noGrp="1"/>
          </p:cNvSpPr>
          <p:nvPr>
            <p:ph sz="half" idx="1"/>
          </p:nvPr>
        </p:nvSpPr>
        <p:spPr>
          <a:xfrm>
            <a:off x="107504" y="692696"/>
            <a:ext cx="4388296" cy="5433467"/>
          </a:xfrm>
        </p:spPr>
        <p:txBody>
          <a:bodyPr>
            <a:normAutofit/>
          </a:bodyPr>
          <a:lstStyle/>
          <a:p>
            <a:r>
              <a:rPr lang="fi-FI" altLang="fi-FI" sz="2000" dirty="0">
                <a:latin typeface="Cambria" panose="02040503050406030204" pitchFamily="18" charset="0"/>
              </a:rPr>
              <a:t>Leviävät mikrobien välityksellä, tarttuvat</a:t>
            </a:r>
          </a:p>
          <a:p>
            <a:pPr lvl="1"/>
            <a:r>
              <a:rPr lang="fi-FI" altLang="fi-FI" sz="2000" dirty="0">
                <a:latin typeface="Cambria" panose="02040503050406030204" pitchFamily="18" charset="0"/>
              </a:rPr>
              <a:t>kosketustartuntana</a:t>
            </a:r>
          </a:p>
          <a:p>
            <a:pPr lvl="1"/>
            <a:r>
              <a:rPr lang="fi-FI" altLang="fi-FI" sz="2000" dirty="0">
                <a:latin typeface="Cambria" panose="02040503050406030204" pitchFamily="18" charset="0"/>
              </a:rPr>
              <a:t>ilmateitse</a:t>
            </a:r>
          </a:p>
          <a:p>
            <a:pPr lvl="1"/>
            <a:r>
              <a:rPr lang="fi-FI" altLang="fi-FI" sz="2000" dirty="0">
                <a:latin typeface="Cambria" panose="02040503050406030204" pitchFamily="18" charset="0"/>
              </a:rPr>
              <a:t>elintarvike- tai vesivälitteisesti</a:t>
            </a:r>
          </a:p>
          <a:p>
            <a:pPr lvl="1"/>
            <a:r>
              <a:rPr lang="fi-FI" altLang="fi-FI" sz="2000" dirty="0">
                <a:latin typeface="Cambria" panose="02040503050406030204" pitchFamily="18" charset="0"/>
              </a:rPr>
              <a:t>eläinten välityksellä (zoonoosit).</a:t>
            </a:r>
          </a:p>
          <a:p>
            <a:endParaRPr lang="fi-FI" altLang="fi-FI" sz="1800" dirty="0" smtClean="0">
              <a:latin typeface="Cambria" panose="02040503050406030204" pitchFamily="18" charset="0"/>
            </a:endParaRPr>
          </a:p>
          <a:p>
            <a:r>
              <a:rPr lang="fi-FI" altLang="fi-FI" sz="2000" dirty="0" smtClean="0">
                <a:latin typeface="Cambria" panose="02040503050406030204" pitchFamily="18" charset="0"/>
              </a:rPr>
              <a:t>Aiheuttavat</a:t>
            </a:r>
            <a:endParaRPr lang="fi-FI" altLang="fi-FI" sz="2000" dirty="0">
              <a:latin typeface="Cambria" panose="02040503050406030204" pitchFamily="18" charset="0"/>
            </a:endParaRPr>
          </a:p>
          <a:p>
            <a:pPr lvl="1"/>
            <a:r>
              <a:rPr lang="fi-FI" altLang="fi-FI" sz="2000" dirty="0">
                <a:latin typeface="Cambria" panose="02040503050406030204" pitchFamily="18" charset="0"/>
              </a:rPr>
              <a:t>epidemioita</a:t>
            </a:r>
          </a:p>
          <a:p>
            <a:pPr lvl="1"/>
            <a:r>
              <a:rPr lang="fi-FI" altLang="fi-FI" sz="2000" dirty="0">
                <a:latin typeface="Cambria" panose="02040503050406030204" pitchFamily="18" charset="0"/>
              </a:rPr>
              <a:t>pandemioita. </a:t>
            </a:r>
          </a:p>
          <a:p>
            <a:endParaRPr lang="fi-FI" sz="2000" dirty="0"/>
          </a:p>
        </p:txBody>
      </p:sp>
      <p:sp>
        <p:nvSpPr>
          <p:cNvPr id="5" name="Sisällön paikkamerkki 4"/>
          <p:cNvSpPr>
            <a:spLocks noGrp="1"/>
          </p:cNvSpPr>
          <p:nvPr>
            <p:ph sz="half" idx="2"/>
          </p:nvPr>
        </p:nvSpPr>
        <p:spPr>
          <a:xfrm>
            <a:off x="4648200" y="692696"/>
            <a:ext cx="4235896" cy="6165304"/>
          </a:xfrm>
        </p:spPr>
        <p:txBody>
          <a:bodyPr>
            <a:normAutofit/>
          </a:bodyPr>
          <a:lstStyle/>
          <a:p>
            <a:r>
              <a:rPr lang="fi-FI" altLang="zh-CN" sz="1800" b="1" dirty="0">
                <a:latin typeface="Cambria" panose="02040503050406030204" pitchFamily="18" charset="0"/>
              </a:rPr>
              <a:t>Bakteeri</a:t>
            </a:r>
            <a:r>
              <a:rPr lang="fi-FI" altLang="zh-CN" sz="1800" dirty="0">
                <a:latin typeface="Cambria" panose="02040503050406030204" pitchFamily="18" charset="0"/>
              </a:rPr>
              <a:t>: karies, jäykkäkouristus, hinkuyskä, tuberkuloosi, tulirokko, aivokalvontulehdus, kuppa, tippuri, </a:t>
            </a:r>
            <a:r>
              <a:rPr lang="fi-FI" altLang="zh-CN" sz="1800" dirty="0" smtClean="0">
                <a:latin typeface="Cambria" panose="02040503050406030204" pitchFamily="18" charset="0"/>
              </a:rPr>
              <a:t>klamydia</a:t>
            </a:r>
          </a:p>
          <a:p>
            <a:endParaRPr lang="fi-FI" altLang="zh-CN" sz="1800" dirty="0">
              <a:latin typeface="Cambria" panose="02040503050406030204" pitchFamily="18" charset="0"/>
            </a:endParaRPr>
          </a:p>
          <a:p>
            <a:r>
              <a:rPr lang="fi-FI" altLang="zh-CN" sz="1800" b="1" dirty="0">
                <a:latin typeface="Cambria" panose="02040503050406030204" pitchFamily="18" charset="0"/>
              </a:rPr>
              <a:t>Virus</a:t>
            </a:r>
            <a:r>
              <a:rPr lang="fi-FI" altLang="zh-CN" sz="1800" dirty="0">
                <a:latin typeface="Cambria" panose="02040503050406030204" pitchFamily="18" charset="0"/>
              </a:rPr>
              <a:t>: flunssa, influenssa, herpes, myyräkuume, vesirokko, sikotauti, rabies, kondylooma, </a:t>
            </a:r>
            <a:r>
              <a:rPr lang="fi-FI" altLang="zh-CN" sz="1800" dirty="0" smtClean="0">
                <a:latin typeface="Cambria" panose="02040503050406030204" pitchFamily="18" charset="0"/>
              </a:rPr>
              <a:t>HIV</a:t>
            </a:r>
          </a:p>
          <a:p>
            <a:endParaRPr lang="fi-FI" altLang="zh-CN" sz="1800" dirty="0">
              <a:latin typeface="Cambria" panose="02040503050406030204" pitchFamily="18" charset="0"/>
            </a:endParaRPr>
          </a:p>
          <a:p>
            <a:r>
              <a:rPr lang="fi-FI" altLang="zh-CN" sz="1800" b="1" dirty="0">
                <a:latin typeface="Cambria" panose="02040503050406030204" pitchFamily="18" charset="0"/>
              </a:rPr>
              <a:t>Sieni</a:t>
            </a:r>
            <a:r>
              <a:rPr lang="fi-FI" altLang="zh-CN" sz="1800" dirty="0">
                <a:latin typeface="Cambria" panose="02040503050406030204" pitchFamily="18" charset="0"/>
              </a:rPr>
              <a:t>: jalkasilsa, kynsisieni, sammas, emätintulehdus, </a:t>
            </a:r>
            <a:r>
              <a:rPr lang="fi-FI" altLang="zh-CN" sz="1800" dirty="0" smtClean="0">
                <a:latin typeface="Cambria" panose="02040503050406030204" pitchFamily="18" charset="0"/>
              </a:rPr>
              <a:t>taiveihottuma</a:t>
            </a:r>
          </a:p>
          <a:p>
            <a:endParaRPr lang="fi-FI" altLang="zh-CN" sz="1800" dirty="0">
              <a:latin typeface="Cambria" panose="02040503050406030204" pitchFamily="18" charset="0"/>
            </a:endParaRPr>
          </a:p>
          <a:p>
            <a:r>
              <a:rPr lang="fi-FI" altLang="zh-CN" sz="1800" b="1" dirty="0">
                <a:latin typeface="Cambria" panose="02040503050406030204" pitchFamily="18" charset="0"/>
              </a:rPr>
              <a:t>Loinen</a:t>
            </a:r>
            <a:r>
              <a:rPr lang="fi-FI" altLang="zh-CN" sz="1800" dirty="0">
                <a:latin typeface="Cambria" panose="02040503050406030204" pitchFamily="18" charset="0"/>
              </a:rPr>
              <a:t>: ameban aiheuttama suolistotulehdus, suolinkaisen aiheuttama </a:t>
            </a:r>
            <a:r>
              <a:rPr lang="fi-FI" altLang="zh-CN" sz="1800" dirty="0" smtClean="0">
                <a:latin typeface="Cambria" panose="02040503050406030204" pitchFamily="18" charset="0"/>
              </a:rPr>
              <a:t>matotauti</a:t>
            </a:r>
          </a:p>
          <a:p>
            <a:endParaRPr lang="fi-FI" altLang="zh-CN" sz="1800" dirty="0">
              <a:latin typeface="Cambria" panose="02040503050406030204" pitchFamily="18" charset="0"/>
            </a:endParaRPr>
          </a:p>
          <a:p>
            <a:r>
              <a:rPr lang="fi-FI" altLang="zh-CN" sz="1800" b="1" dirty="0" err="1">
                <a:latin typeface="Cambria" panose="02040503050406030204" pitchFamily="18" charset="0"/>
              </a:rPr>
              <a:t>Prioni</a:t>
            </a:r>
            <a:r>
              <a:rPr lang="fi-FI" altLang="zh-CN" sz="1800" dirty="0">
                <a:latin typeface="Cambria" panose="02040503050406030204" pitchFamily="18" charset="0"/>
              </a:rPr>
              <a:t> (= pieni valkuaisaine, jonka rakenne muuttuu): aivorappeumasairaus ”Hullun lehmän tauti” </a:t>
            </a:r>
            <a:endParaRPr lang="en-US" altLang="fi-FI" sz="1800" dirty="0">
              <a:latin typeface="Cambria" panose="02040503050406030204" pitchFamily="18" charset="0"/>
            </a:endParaRPr>
          </a:p>
          <a:p>
            <a:endParaRPr lang="fi-FI" sz="1800" dirty="0"/>
          </a:p>
        </p:txBody>
      </p:sp>
      <p:pic>
        <p:nvPicPr>
          <p:cNvPr id="6"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5754" y="3284984"/>
            <a:ext cx="1930046" cy="285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5" descr="shutterstock_45278407.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304" y="56252"/>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3" descr="shutterstock_42546325.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6459" y="1530485"/>
            <a:ext cx="889982" cy="89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4" descr="shutterstock_52007701.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5278260"/>
            <a:ext cx="936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uva 6" descr="shutterstock_78939562.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763" y="4011613"/>
            <a:ext cx="115252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6866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a:xfrm>
            <a:off x="611560" y="188641"/>
            <a:ext cx="7772400" cy="720080"/>
          </a:xfrm>
        </p:spPr>
        <p:txBody>
          <a:bodyPr>
            <a:normAutofit fontScale="90000"/>
          </a:bodyPr>
          <a:lstStyle/>
          <a:p>
            <a:r>
              <a:rPr lang="fi-FI" dirty="0" smtClean="0"/>
              <a:t>Taudit</a:t>
            </a:r>
            <a:endParaRPr lang="fi-FI" dirty="0"/>
          </a:p>
        </p:txBody>
      </p:sp>
      <p:sp>
        <p:nvSpPr>
          <p:cNvPr id="6" name="Alaotsikko 5"/>
          <p:cNvSpPr>
            <a:spLocks noGrp="1"/>
          </p:cNvSpPr>
          <p:nvPr>
            <p:ph type="subTitle" idx="1"/>
          </p:nvPr>
        </p:nvSpPr>
        <p:spPr>
          <a:xfrm>
            <a:off x="611560" y="908721"/>
            <a:ext cx="7920880" cy="5400599"/>
          </a:xfrm>
        </p:spPr>
        <p:txBody>
          <a:bodyPr>
            <a:normAutofit/>
          </a:bodyPr>
          <a:lstStyle/>
          <a:p>
            <a:pPr marL="457200" indent="-457200" algn="l">
              <a:buFont typeface="Arial" panose="020B0604020202020204" pitchFamily="34" charset="0"/>
              <a:buChar char="•"/>
            </a:pPr>
            <a:r>
              <a:rPr lang="fi-FI" sz="2600" dirty="0" smtClean="0"/>
              <a:t>Flunssa/Influenssa</a:t>
            </a:r>
          </a:p>
          <a:p>
            <a:pPr marL="457200" indent="-457200" algn="l">
              <a:buFont typeface="Arial" panose="020B0604020202020204" pitchFamily="34" charset="0"/>
              <a:buChar char="•"/>
            </a:pPr>
            <a:r>
              <a:rPr lang="fi-FI" sz="2600" dirty="0" smtClean="0"/>
              <a:t>Seksitaudit</a:t>
            </a:r>
          </a:p>
          <a:p>
            <a:pPr marL="914400" lvl="1" indent="-457200" algn="l">
              <a:buFont typeface="Arial" panose="020B0604020202020204" pitchFamily="34" charset="0"/>
              <a:buChar char="•"/>
            </a:pPr>
            <a:r>
              <a:rPr lang="fi-FI" sz="2000" dirty="0" smtClean="0"/>
              <a:t>Kuppa</a:t>
            </a:r>
          </a:p>
          <a:p>
            <a:pPr marL="914400" lvl="1" indent="-457200" algn="l">
              <a:buFont typeface="Arial" panose="020B0604020202020204" pitchFamily="34" charset="0"/>
              <a:buChar char="•"/>
            </a:pPr>
            <a:r>
              <a:rPr lang="fi-FI" sz="2000" dirty="0" smtClean="0"/>
              <a:t>Tippuri</a:t>
            </a:r>
          </a:p>
          <a:p>
            <a:pPr marL="914400" lvl="1" indent="-457200" algn="l">
              <a:buFont typeface="Arial" panose="020B0604020202020204" pitchFamily="34" charset="0"/>
              <a:buChar char="•"/>
            </a:pPr>
            <a:r>
              <a:rPr lang="fi-FI" sz="2000" dirty="0" smtClean="0"/>
              <a:t>Klamydia</a:t>
            </a:r>
          </a:p>
          <a:p>
            <a:pPr marL="914400" lvl="1" indent="-457200" algn="l">
              <a:buFont typeface="Arial" panose="020B0604020202020204" pitchFamily="34" charset="0"/>
              <a:buChar char="•"/>
            </a:pPr>
            <a:r>
              <a:rPr lang="fi-FI" sz="2000" dirty="0" smtClean="0"/>
              <a:t>HIV ja Aids</a:t>
            </a:r>
          </a:p>
          <a:p>
            <a:pPr marL="457200" indent="-457200" algn="l">
              <a:buFont typeface="Arial" panose="020B0604020202020204" pitchFamily="34" charset="0"/>
              <a:buChar char="•"/>
            </a:pPr>
            <a:r>
              <a:rPr lang="fi-FI" sz="2600" dirty="0" smtClean="0"/>
              <a:t>Hepatiitti</a:t>
            </a:r>
          </a:p>
          <a:p>
            <a:pPr marL="914400" lvl="1" indent="-457200" algn="l">
              <a:buFont typeface="Arial" panose="020B0604020202020204" pitchFamily="34" charset="0"/>
              <a:buChar char="•"/>
            </a:pPr>
            <a:r>
              <a:rPr lang="fi-FI" sz="2000" dirty="0" smtClean="0"/>
              <a:t>Hepatiitti A </a:t>
            </a:r>
            <a:r>
              <a:rPr lang="fi-FI" sz="1800" dirty="0" smtClean="0"/>
              <a:t>(huono hygienia, pilaantunut vesi)</a:t>
            </a:r>
          </a:p>
          <a:p>
            <a:pPr marL="914400" lvl="1" indent="-457200" algn="l">
              <a:buFont typeface="Arial" panose="020B0604020202020204" pitchFamily="34" charset="0"/>
              <a:buChar char="•"/>
            </a:pPr>
            <a:r>
              <a:rPr lang="fi-FI" sz="2000" dirty="0" smtClean="0"/>
              <a:t>Hepatiitti B </a:t>
            </a:r>
            <a:r>
              <a:rPr lang="fi-FI" sz="1800" dirty="0" smtClean="0"/>
              <a:t>(veren kautta ja sukupuoliyhteydessä)</a:t>
            </a:r>
          </a:p>
          <a:p>
            <a:pPr marL="914400" lvl="1" indent="-457200" algn="l">
              <a:buFont typeface="Arial" panose="020B0604020202020204" pitchFamily="34" charset="0"/>
              <a:buChar char="•"/>
            </a:pPr>
            <a:r>
              <a:rPr lang="fi-FI" sz="2000" dirty="0" smtClean="0"/>
              <a:t>Hepatiitti C </a:t>
            </a:r>
            <a:r>
              <a:rPr lang="fi-FI" sz="1800" dirty="0" smtClean="0"/>
              <a:t>( verikontaktissa, huumeruiskut)</a:t>
            </a:r>
          </a:p>
          <a:p>
            <a:pPr marL="457200" indent="-457200" algn="l">
              <a:buFont typeface="Arial" panose="020B0604020202020204" pitchFamily="34" charset="0"/>
              <a:buChar char="•"/>
            </a:pPr>
            <a:r>
              <a:rPr lang="fi-FI" sz="2600" dirty="0" smtClean="0"/>
              <a:t>Matkailijan taudit</a:t>
            </a:r>
          </a:p>
          <a:p>
            <a:pPr marL="914400" lvl="1" indent="-457200" algn="l">
              <a:buFont typeface="Arial" panose="020B0604020202020204" pitchFamily="34" charset="0"/>
              <a:buChar char="•"/>
            </a:pPr>
            <a:r>
              <a:rPr lang="fi-FI" sz="2200" dirty="0"/>
              <a:t>M</a:t>
            </a:r>
            <a:r>
              <a:rPr lang="fi-FI" sz="2200" dirty="0" smtClean="0"/>
              <a:t>alaria</a:t>
            </a:r>
          </a:p>
          <a:p>
            <a:pPr marL="914400" lvl="1" indent="-457200" algn="l">
              <a:buFont typeface="Arial" panose="020B0604020202020204" pitchFamily="34" charset="0"/>
              <a:buChar char="•"/>
            </a:pPr>
            <a:r>
              <a:rPr lang="fi-FI" sz="2200" dirty="0" smtClean="0"/>
              <a:t>Turistiripuli</a:t>
            </a:r>
            <a:endParaRPr lang="fi-FI" sz="2200" dirty="0"/>
          </a:p>
          <a:p>
            <a:pPr algn="l"/>
            <a:endParaRPr lang="fi-FI" dirty="0"/>
          </a:p>
        </p:txBody>
      </p:sp>
    </p:spTree>
    <p:extLst>
      <p:ext uri="{BB962C8B-B14F-4D97-AF65-F5344CB8AC3E}">
        <p14:creationId xmlns:p14="http://schemas.microsoft.com/office/powerpoint/2010/main" val="2839000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75656" y="7057"/>
            <a:ext cx="5022850" cy="685639"/>
          </a:xfrm>
        </p:spPr>
        <p:txBody>
          <a:bodyPr>
            <a:normAutofit/>
          </a:bodyPr>
          <a:lstStyle/>
          <a:p>
            <a:pPr eaLnBrk="1" hangingPunct="1"/>
            <a:r>
              <a:rPr lang="fi-FI" altLang="fi-FI" sz="2800" dirty="0" smtClean="0">
                <a:latin typeface="Cambria" panose="02040503050406030204" pitchFamily="18" charset="0"/>
              </a:rPr>
              <a:t>Käsitteet</a:t>
            </a:r>
            <a:endParaRPr lang="en-US" altLang="fi-FI" sz="2800" dirty="0" smtClean="0"/>
          </a:p>
        </p:txBody>
      </p:sp>
      <p:sp>
        <p:nvSpPr>
          <p:cNvPr id="14339" name="Rectangle 3"/>
          <p:cNvSpPr>
            <a:spLocks noGrp="1" noChangeArrowheads="1"/>
          </p:cNvSpPr>
          <p:nvPr>
            <p:ph idx="1"/>
          </p:nvPr>
        </p:nvSpPr>
        <p:spPr>
          <a:xfrm>
            <a:off x="395536" y="692696"/>
            <a:ext cx="8291264" cy="5909717"/>
          </a:xfrm>
        </p:spPr>
        <p:txBody>
          <a:bodyPr>
            <a:normAutofit fontScale="92500" lnSpcReduction="20000"/>
          </a:bodyPr>
          <a:lstStyle/>
          <a:p>
            <a:pPr eaLnBrk="1" hangingPunct="1"/>
            <a:r>
              <a:rPr lang="en-US" altLang="fi-FI" sz="2400" b="1" dirty="0" err="1" smtClean="0">
                <a:latin typeface="Cambria" panose="02040503050406030204" pitchFamily="18" charset="0"/>
              </a:rPr>
              <a:t>Antibiootit</a:t>
            </a:r>
            <a:r>
              <a:rPr lang="en-US" altLang="fi-FI" sz="2400" dirty="0" smtClean="0">
                <a:latin typeface="Cambria" panose="02040503050406030204" pitchFamily="18" charset="0"/>
              </a:rPr>
              <a:t> </a:t>
            </a:r>
          </a:p>
          <a:p>
            <a:pPr lvl="1"/>
            <a:r>
              <a:rPr lang="en-US" altLang="fi-FI" sz="2000" dirty="0" err="1" smtClean="0">
                <a:latin typeface="Cambria" panose="02040503050406030204" pitchFamily="18" charset="0"/>
              </a:rPr>
              <a:t>ovat</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lääkeaineita</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joilla</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hoidetaan</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bakteerien</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aiheuttamia</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tauteja</a:t>
            </a:r>
            <a:r>
              <a:rPr lang="en-US" altLang="fi-FI" sz="2000" dirty="0" smtClean="0">
                <a:latin typeface="Cambria" panose="02040503050406030204" pitchFamily="18" charset="0"/>
              </a:rPr>
              <a:t>.</a:t>
            </a:r>
          </a:p>
          <a:p>
            <a:pPr lvl="1"/>
            <a:r>
              <a:rPr lang="en-US" altLang="fi-FI" sz="2000" dirty="0" smtClean="0">
                <a:latin typeface="Cambria" panose="02040503050406030204" pitchFamily="18" charset="0"/>
              </a:rPr>
              <a:t>ne </a:t>
            </a:r>
            <a:r>
              <a:rPr lang="en-US" altLang="fi-FI" sz="2000" dirty="0" err="1" smtClean="0">
                <a:latin typeface="Cambria" panose="02040503050406030204" pitchFamily="18" charset="0"/>
              </a:rPr>
              <a:t>estävät</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bakteerien</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jakautumista</a:t>
            </a:r>
            <a:r>
              <a:rPr lang="en-US" altLang="fi-FI" sz="2000" dirty="0" smtClean="0">
                <a:latin typeface="Cambria" panose="02040503050406030204" pitchFamily="18" charset="0"/>
              </a:rPr>
              <a:t>.</a:t>
            </a:r>
          </a:p>
          <a:p>
            <a:pPr eaLnBrk="1" hangingPunct="1"/>
            <a:r>
              <a:rPr lang="en-US" altLang="fi-FI" sz="2400" b="1" dirty="0" err="1" smtClean="0">
                <a:latin typeface="Cambria" panose="02040503050406030204" pitchFamily="18" charset="0"/>
              </a:rPr>
              <a:t>Resistentit</a:t>
            </a:r>
            <a:r>
              <a:rPr lang="en-US" altLang="fi-FI" sz="2400" dirty="0" smtClean="0">
                <a:latin typeface="Cambria" panose="02040503050406030204" pitchFamily="18" charset="0"/>
              </a:rPr>
              <a:t> </a:t>
            </a:r>
            <a:r>
              <a:rPr lang="en-US" altLang="fi-FI" sz="2400" dirty="0" err="1" smtClean="0">
                <a:latin typeface="Cambria" panose="02040503050406030204" pitchFamily="18" charset="0"/>
              </a:rPr>
              <a:t>bakteerit</a:t>
            </a:r>
            <a:r>
              <a:rPr lang="en-US" altLang="fi-FI" sz="2400" dirty="0" smtClean="0">
                <a:latin typeface="Cambria" panose="02040503050406030204" pitchFamily="18" charset="0"/>
              </a:rPr>
              <a:t> </a:t>
            </a:r>
          </a:p>
          <a:p>
            <a:pPr lvl="1"/>
            <a:r>
              <a:rPr lang="en-US" altLang="fi-FI" sz="2000" dirty="0" err="1" smtClean="0">
                <a:latin typeface="Cambria" panose="02040503050406030204" pitchFamily="18" charset="0"/>
              </a:rPr>
              <a:t>ovat</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vastustuskykyisiä</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antibiootille</a:t>
            </a:r>
            <a:r>
              <a:rPr lang="en-US" altLang="fi-FI" sz="2000" dirty="0" smtClean="0">
                <a:latin typeface="Cambria" panose="02040503050406030204" pitchFamily="18" charset="0"/>
              </a:rPr>
              <a:t>.</a:t>
            </a:r>
          </a:p>
          <a:p>
            <a:r>
              <a:rPr lang="en-US" altLang="fi-FI" sz="2400" b="1" dirty="0" err="1" smtClean="0">
                <a:latin typeface="Cambria" panose="02040503050406030204" pitchFamily="18" charset="0"/>
              </a:rPr>
              <a:t>Antibioottiresistessi</a:t>
            </a:r>
            <a:r>
              <a:rPr lang="en-US" altLang="fi-FI" sz="2400" dirty="0" smtClean="0">
                <a:latin typeface="Cambria" panose="02040503050406030204" pitchFamily="18" charset="0"/>
              </a:rPr>
              <a:t> </a:t>
            </a:r>
            <a:r>
              <a:rPr lang="en-US" altLang="fi-FI" sz="2400" dirty="0" err="1" smtClean="0">
                <a:latin typeface="Cambria" panose="02040503050406030204" pitchFamily="18" charset="0"/>
              </a:rPr>
              <a:t>ilmiö</a:t>
            </a:r>
            <a:r>
              <a:rPr lang="en-US" altLang="fi-FI" sz="2400" dirty="0" smtClean="0">
                <a:latin typeface="Cambria" panose="02040503050406030204" pitchFamily="18" charset="0"/>
              </a:rPr>
              <a:t> </a:t>
            </a:r>
          </a:p>
          <a:p>
            <a:pPr lvl="1"/>
            <a:r>
              <a:rPr lang="en-US" altLang="fi-FI" sz="2000" dirty="0" smtClean="0">
                <a:latin typeface="Cambria" panose="02040503050406030204" pitchFamily="18" charset="0"/>
              </a:rPr>
              <a:t>on </a:t>
            </a:r>
            <a:r>
              <a:rPr lang="en-US" altLang="fi-FI" sz="2000" dirty="0" err="1" smtClean="0">
                <a:latin typeface="Cambria" panose="02040503050406030204" pitchFamily="18" charset="0"/>
              </a:rPr>
              <a:t>kehittynyt</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muun</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muassa</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liiallisesta</a:t>
            </a:r>
            <a:r>
              <a:rPr lang="en-US" altLang="fi-FI" sz="2000" dirty="0" smtClean="0">
                <a:latin typeface="Cambria" panose="02040503050406030204" pitchFamily="18" charset="0"/>
              </a:rPr>
              <a:t> tai </a:t>
            </a:r>
            <a:r>
              <a:rPr lang="en-US" altLang="fi-FI" sz="2000" dirty="0" err="1" smtClean="0">
                <a:latin typeface="Cambria" panose="02040503050406030204" pitchFamily="18" charset="0"/>
              </a:rPr>
              <a:t>epäasianmukaisesta</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antibioottien</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käytöstä</a:t>
            </a:r>
            <a:r>
              <a:rPr lang="en-US" altLang="fi-FI" sz="2000" dirty="0" smtClean="0">
                <a:latin typeface="Cambria" panose="02040503050406030204" pitchFamily="18" charset="0"/>
              </a:rPr>
              <a:t>, </a:t>
            </a:r>
          </a:p>
          <a:p>
            <a:pPr lvl="1"/>
            <a:r>
              <a:rPr lang="en-US" altLang="fi-FI" sz="2000" dirty="0" err="1" smtClean="0">
                <a:latin typeface="Cambria" panose="02040503050406030204" pitchFamily="18" charset="0"/>
              </a:rPr>
              <a:t>eläinten</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tehotuotannosta</a:t>
            </a:r>
            <a:r>
              <a:rPr lang="en-US" altLang="fi-FI" sz="2000" dirty="0" smtClean="0">
                <a:latin typeface="Cambria" panose="02040503050406030204" pitchFamily="18" charset="0"/>
              </a:rPr>
              <a:t> ja </a:t>
            </a:r>
          </a:p>
          <a:p>
            <a:pPr lvl="1"/>
            <a:r>
              <a:rPr lang="en-US" altLang="fi-FI" sz="2000" dirty="0" err="1" smtClean="0">
                <a:latin typeface="Cambria" panose="02040503050406030204" pitchFamily="18" charset="0"/>
              </a:rPr>
              <a:t>lääketeollisuuden</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toimista</a:t>
            </a:r>
            <a:r>
              <a:rPr lang="en-US" altLang="fi-FI" sz="2000" dirty="0" smtClean="0">
                <a:latin typeface="Cambria" panose="02040503050406030204" pitchFamily="18" charset="0"/>
              </a:rPr>
              <a:t>.</a:t>
            </a:r>
          </a:p>
          <a:p>
            <a:pPr lvl="1"/>
            <a:r>
              <a:rPr lang="en-US" altLang="fi-FI" sz="2000" dirty="0" smtClean="0">
                <a:latin typeface="Cambria" panose="02040503050406030204" pitchFamily="18" charset="0"/>
              </a:rPr>
              <a:t>on </a:t>
            </a:r>
            <a:r>
              <a:rPr lang="en-US" altLang="fi-FI" sz="2000" dirty="0" err="1" smtClean="0">
                <a:latin typeface="Cambria" panose="02040503050406030204" pitchFamily="18" charset="0"/>
              </a:rPr>
              <a:t>suuri</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haaste</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tulevaisuuden</a:t>
            </a:r>
            <a:r>
              <a:rPr lang="en-US" altLang="fi-FI" sz="2000" dirty="0" smtClean="0">
                <a:latin typeface="Cambria" panose="02040503050406030204" pitchFamily="18" charset="0"/>
              </a:rPr>
              <a:t> </a:t>
            </a:r>
            <a:r>
              <a:rPr lang="en-US" altLang="fi-FI" sz="2000" dirty="0" err="1" smtClean="0">
                <a:latin typeface="Cambria" panose="02040503050406030204" pitchFamily="18" charset="0"/>
              </a:rPr>
              <a:t>lääketieteessä</a:t>
            </a:r>
            <a:r>
              <a:rPr lang="en-US" altLang="fi-FI" sz="2000" dirty="0" smtClean="0">
                <a:latin typeface="Cambria" panose="02040503050406030204" pitchFamily="18" charset="0"/>
              </a:rPr>
              <a:t>. </a:t>
            </a:r>
          </a:p>
          <a:p>
            <a:pPr eaLnBrk="1" hangingPunct="1"/>
            <a:r>
              <a:rPr lang="en-US" altLang="fi-FI" sz="2400" b="1" dirty="0" err="1" smtClean="0">
                <a:latin typeface="Cambria" panose="02040503050406030204" pitchFamily="18" charset="0"/>
              </a:rPr>
              <a:t>Immuniteetti</a:t>
            </a:r>
            <a:endParaRPr lang="en-US" altLang="fi-FI" sz="2400" b="1" dirty="0" smtClean="0">
              <a:latin typeface="Cambria" panose="02040503050406030204" pitchFamily="18" charset="0"/>
            </a:endParaRPr>
          </a:p>
          <a:p>
            <a:pPr lvl="1"/>
            <a:r>
              <a:rPr lang="fi-FI" altLang="fi-FI" sz="2000" dirty="0" smtClean="0">
                <a:latin typeface="Cambria" panose="02040503050406030204" pitchFamily="18" charset="0"/>
              </a:rPr>
              <a:t> elimistön puolustus- (mm</a:t>
            </a:r>
            <a:r>
              <a:rPr lang="fi-FI" altLang="fi-FI" sz="2000" dirty="0">
                <a:latin typeface="Cambria" panose="02040503050406030204" pitchFamily="18" charset="0"/>
              </a:rPr>
              <a:t>. valkosolujen </a:t>
            </a:r>
            <a:r>
              <a:rPr lang="fi-FI" altLang="fi-FI" sz="2000" dirty="0" smtClean="0">
                <a:latin typeface="Cambria" panose="02040503050406030204" pitchFamily="18" charset="0"/>
              </a:rPr>
              <a:t>avulla) ja</a:t>
            </a:r>
            <a:endParaRPr lang="fi-FI" altLang="fi-FI" sz="2000" dirty="0">
              <a:latin typeface="Cambria" panose="02040503050406030204" pitchFamily="18" charset="0"/>
            </a:endParaRPr>
          </a:p>
          <a:p>
            <a:pPr lvl="1"/>
            <a:r>
              <a:rPr lang="fi-FI" altLang="fi-FI" sz="2000" dirty="0" smtClean="0">
                <a:latin typeface="Cambria" panose="02040503050406030204" pitchFamily="18" charset="0"/>
              </a:rPr>
              <a:t> </a:t>
            </a:r>
            <a:r>
              <a:rPr lang="fi-FI" altLang="fi-FI" sz="2000" dirty="0">
                <a:latin typeface="Cambria" panose="02040503050406030204" pitchFamily="18" charset="0"/>
              </a:rPr>
              <a:t>vastustuskyky tarttuvia tauteja vastaan. </a:t>
            </a:r>
          </a:p>
          <a:p>
            <a:pPr lvl="1"/>
            <a:r>
              <a:rPr lang="fi-FI" altLang="fi-FI" sz="2000" dirty="0" smtClean="0">
                <a:latin typeface="Cambria" panose="02040503050406030204" pitchFamily="18" charset="0"/>
              </a:rPr>
              <a:t>se </a:t>
            </a:r>
            <a:r>
              <a:rPr lang="fi-FI" altLang="fi-FI" sz="2000" dirty="0">
                <a:latin typeface="Cambria" panose="02040503050406030204" pitchFamily="18" charset="0"/>
              </a:rPr>
              <a:t>voi olla </a:t>
            </a:r>
            <a:endParaRPr lang="fi-FI" altLang="fi-FI" sz="2000" dirty="0" smtClean="0">
              <a:latin typeface="Cambria" panose="02040503050406030204" pitchFamily="18" charset="0"/>
            </a:endParaRPr>
          </a:p>
          <a:p>
            <a:pPr marL="914400" lvl="2" indent="0">
              <a:buNone/>
            </a:pPr>
            <a:r>
              <a:rPr lang="fi-FI" altLang="fi-FI" dirty="0" smtClean="0">
                <a:latin typeface="Cambria" panose="02040503050406030204" pitchFamily="18" charset="0"/>
              </a:rPr>
              <a:t>a) synnynnäinen</a:t>
            </a:r>
            <a:r>
              <a:rPr lang="fi-FI" altLang="fi-FI" dirty="0">
                <a:latin typeface="Cambria" panose="02040503050406030204" pitchFamily="18" charset="0"/>
              </a:rPr>
              <a:t>: elimistö puolustautuu </a:t>
            </a:r>
            <a:r>
              <a:rPr lang="fi-FI" altLang="fi-FI" dirty="0" smtClean="0">
                <a:latin typeface="Cambria" panose="02040503050406030204" pitchFamily="18" charset="0"/>
              </a:rPr>
              <a:t>luontaisesti</a:t>
            </a:r>
          </a:p>
          <a:p>
            <a:pPr marL="914400" lvl="2" indent="0">
              <a:buNone/>
            </a:pPr>
            <a:r>
              <a:rPr lang="fi-FI" altLang="fi-FI" dirty="0" smtClean="0">
                <a:latin typeface="Cambria" panose="02040503050406030204" pitchFamily="18" charset="0"/>
              </a:rPr>
              <a:t>b)hankittu</a:t>
            </a:r>
            <a:endParaRPr lang="fi-FI" altLang="fi-FI" dirty="0">
              <a:latin typeface="Cambria" panose="02040503050406030204" pitchFamily="18" charset="0"/>
            </a:endParaRPr>
          </a:p>
          <a:p>
            <a:pPr lvl="2">
              <a:buFont typeface="Times New Roman" panose="02020603050405020304" pitchFamily="18" charset="0"/>
              <a:buChar char="–"/>
            </a:pPr>
            <a:r>
              <a:rPr lang="fi-FI" altLang="fi-FI" dirty="0">
                <a:latin typeface="Cambria" panose="02040503050406030204" pitchFamily="18" charset="0"/>
              </a:rPr>
              <a:t>sairauksien seurauksena</a:t>
            </a:r>
          </a:p>
          <a:p>
            <a:pPr lvl="2">
              <a:buFont typeface="Times New Roman" panose="02020603050405020304" pitchFamily="18" charset="0"/>
              <a:buChar char="–"/>
            </a:pPr>
            <a:r>
              <a:rPr lang="fi-FI" altLang="fi-FI" dirty="0">
                <a:latin typeface="Cambria" panose="02040503050406030204" pitchFamily="18" charset="0"/>
              </a:rPr>
              <a:t>rokotusten avulla</a:t>
            </a:r>
          </a:p>
          <a:p>
            <a:pPr eaLnBrk="1" hangingPunct="1"/>
            <a:endParaRPr lang="fi-FI" altLang="fi-FI" sz="2400" dirty="0" smtClean="0">
              <a:latin typeface="Cambria" panose="02040503050406030204" pitchFamily="18" charset="0"/>
            </a:endParaRPr>
          </a:p>
        </p:txBody>
      </p:sp>
      <p:sp>
        <p:nvSpPr>
          <p:cNvPr id="14340" name="Dian numeron paikkamerkki 4"/>
          <p:cNvSpPr>
            <a:spLocks noGrp="1"/>
          </p:cNvSpPr>
          <p:nvPr>
            <p:ph type="sldNum" sz="quarter" idx="12"/>
          </p:nvPr>
        </p:nvSpPr>
        <p:spPr bwMode="auto">
          <a:xfrm>
            <a:off x="250825" y="62372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9A742599-790F-452F-B795-0E0C4F495D68}"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54</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855996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325813" y="365125"/>
            <a:ext cx="5189537" cy="876300"/>
          </a:xfrm>
        </p:spPr>
        <p:txBody>
          <a:bodyPr/>
          <a:lstStyle/>
          <a:p>
            <a:pPr eaLnBrk="1" hangingPunct="1"/>
            <a:r>
              <a:rPr lang="fi-FI" altLang="fi-FI" sz="4000" smtClean="0">
                <a:latin typeface="Cambria" panose="02040503050406030204" pitchFamily="18" charset="0"/>
              </a:rPr>
              <a:t>Rokottaminen</a:t>
            </a:r>
            <a:endParaRPr lang="en-US" altLang="fi-FI" sz="4000" smtClean="0">
              <a:latin typeface="Cambria" panose="02040503050406030204" pitchFamily="18" charset="0"/>
            </a:endParaRPr>
          </a:p>
        </p:txBody>
      </p:sp>
      <p:pic>
        <p:nvPicPr>
          <p:cNvPr id="9220" name="Picture 4"/>
          <p:cNvPicPr>
            <a:picLocks noGrp="1" noChangeAspect="1" noChangeArrowheads="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93750" y="1412875"/>
            <a:ext cx="2532063" cy="1655763"/>
          </a:xfrm>
        </p:spPr>
      </p:pic>
      <p:sp>
        <p:nvSpPr>
          <p:cNvPr id="17412" name="Dian numeron paikkamerkki 7"/>
          <p:cNvSpPr>
            <a:spLocks noGrp="1"/>
          </p:cNvSpPr>
          <p:nvPr>
            <p:ph type="sldNum" sz="quarter" idx="12"/>
          </p:nvPr>
        </p:nvSpPr>
        <p:spPr bwMode="auto">
          <a:xfrm>
            <a:off x="323850" y="62992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AA7BD260-E32D-4398-91A3-55A323076F3F}"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55</a:t>
            </a:fld>
            <a:endParaRPr lang="en-US" altLang="fi-FI" sz="1400" smtClean="0">
              <a:latin typeface="Arial" panose="020B0604020202020204" pitchFamily="34" charset="0"/>
              <a:cs typeface="Times New Roman" panose="02020603050405020304" pitchFamily="18" charset="0"/>
            </a:endParaRPr>
          </a:p>
        </p:txBody>
      </p:sp>
      <p:pic>
        <p:nvPicPr>
          <p:cNvPr id="9221"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775" y="3068638"/>
            <a:ext cx="26860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650" y="4581525"/>
            <a:ext cx="24685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825" y="1444625"/>
            <a:ext cx="24685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825" y="3068638"/>
            <a:ext cx="247491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375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15857" y="332656"/>
            <a:ext cx="6275387" cy="1143000"/>
          </a:xfrm>
        </p:spPr>
        <p:txBody>
          <a:bodyPr/>
          <a:lstStyle/>
          <a:p>
            <a:pPr eaLnBrk="1" hangingPunct="1"/>
            <a:r>
              <a:rPr lang="fi-FI" altLang="fi-FI" sz="4000" dirty="0" smtClean="0">
                <a:latin typeface="Cambria" panose="02040503050406030204" pitchFamily="18" charset="0"/>
              </a:rPr>
              <a:t>Rokotuksen voittokulku</a:t>
            </a:r>
            <a:endParaRPr lang="en-US" altLang="fi-FI" sz="4000" dirty="0" smtClean="0">
              <a:latin typeface="Cambria" panose="02040503050406030204" pitchFamily="18" charset="0"/>
            </a:endParaRPr>
          </a:p>
        </p:txBody>
      </p:sp>
      <p:sp>
        <p:nvSpPr>
          <p:cNvPr id="11267" name="Rectangle 3"/>
          <p:cNvSpPr>
            <a:spLocks noGrp="1" noChangeArrowheads="1"/>
          </p:cNvSpPr>
          <p:nvPr>
            <p:ph idx="1"/>
          </p:nvPr>
        </p:nvSpPr>
        <p:spPr>
          <a:xfrm>
            <a:off x="850900" y="1781175"/>
            <a:ext cx="7472363" cy="4351338"/>
          </a:xfrm>
        </p:spPr>
        <p:txBody>
          <a:bodyPr/>
          <a:lstStyle/>
          <a:p>
            <a:pPr eaLnBrk="1" hangingPunct="1">
              <a:lnSpc>
                <a:spcPct val="80000"/>
              </a:lnSpc>
            </a:pPr>
            <a:r>
              <a:rPr lang="fi-FI" altLang="fi-FI" sz="2400" smtClean="0">
                <a:latin typeface="Cambria" panose="02040503050406030204" pitchFamily="18" charset="0"/>
              </a:rPr>
              <a:t>Isorokko on maailman ensimmäinen rokotuksilla hävitetty tauti.</a:t>
            </a:r>
          </a:p>
          <a:p>
            <a:pPr eaLnBrk="1" hangingPunct="1">
              <a:lnSpc>
                <a:spcPct val="80000"/>
              </a:lnSpc>
            </a:pPr>
            <a:r>
              <a:rPr lang="fi-FI" altLang="fi-FI" sz="2400" smtClean="0">
                <a:latin typeface="Cambria" panose="02040503050406030204" pitchFamily="18" charset="0"/>
              </a:rPr>
              <a:t>WHO julisti sen hävinneeksi vuonna 1980.</a:t>
            </a:r>
          </a:p>
          <a:p>
            <a:pPr eaLnBrk="1" hangingPunct="1">
              <a:lnSpc>
                <a:spcPct val="80000"/>
              </a:lnSpc>
            </a:pPr>
            <a:r>
              <a:rPr lang="fi-FI" altLang="fi-FI" sz="2400" smtClean="0">
                <a:latin typeface="Cambria" panose="02040503050406030204" pitchFamily="18" charset="0"/>
              </a:rPr>
              <a:t>Eläviä isorokkoviruksia säilytetään toistaiseksi WHO:n päätöksellä USA:n Atlantassa ja Venäjän Novosibirskissä. </a:t>
            </a:r>
          </a:p>
          <a:p>
            <a:pPr eaLnBrk="1" hangingPunct="1">
              <a:lnSpc>
                <a:spcPct val="80000"/>
              </a:lnSpc>
            </a:pPr>
            <a:r>
              <a:rPr lang="fi-FI" altLang="fi-FI" sz="2400" smtClean="0">
                <a:latin typeface="Cambria" panose="02040503050406030204" pitchFamily="18" charset="0"/>
              </a:rPr>
              <a:t>Isorokko oli monissa maissa yleisin kuolinsyy 1800-luvulle asti. </a:t>
            </a:r>
          </a:p>
          <a:p>
            <a:pPr eaLnBrk="1" hangingPunct="1">
              <a:lnSpc>
                <a:spcPct val="80000"/>
              </a:lnSpc>
            </a:pPr>
            <a:r>
              <a:rPr lang="fi-FI" altLang="fi-FI" sz="2400" smtClean="0">
                <a:latin typeface="Cambria" panose="02040503050406030204" pitchFamily="18" charset="0"/>
              </a:rPr>
              <a:t>Rokotukset alkoivat 1800-luvun alussa.</a:t>
            </a:r>
          </a:p>
          <a:p>
            <a:pPr eaLnBrk="1" hangingPunct="1">
              <a:lnSpc>
                <a:spcPct val="80000"/>
              </a:lnSpc>
            </a:pPr>
            <a:r>
              <a:rPr lang="fi-FI" altLang="fi-FI" sz="2400" smtClean="0">
                <a:latin typeface="Cambria" panose="02040503050406030204" pitchFamily="18" charset="0"/>
              </a:rPr>
              <a:t>Viimeinen luonnollinen tautitapaus todettiin 1977. </a:t>
            </a:r>
            <a:endParaRPr lang="en-US" altLang="fi-FI" sz="2400" smtClean="0">
              <a:latin typeface="Cambria" panose="02040503050406030204" pitchFamily="18" charset="0"/>
            </a:endParaRPr>
          </a:p>
        </p:txBody>
      </p:sp>
      <p:sp>
        <p:nvSpPr>
          <p:cNvPr id="19460" name="Dian numeron paikkamerkki 4"/>
          <p:cNvSpPr>
            <a:spLocks noGrp="1"/>
          </p:cNvSpPr>
          <p:nvPr>
            <p:ph type="sldNum" sz="quarter" idx="12"/>
          </p:nvPr>
        </p:nvSpPr>
        <p:spPr bwMode="auto">
          <a:xfrm>
            <a:off x="309563" y="61928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2BE8ECA2-8C99-41E9-9520-3D9CDA1C1DA5}"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56</a:t>
            </a:fld>
            <a:endParaRPr lang="en-US" altLang="fi-FI" sz="1400" smtClean="0">
              <a:latin typeface="Arial" panose="020B0604020202020204" pitchFamily="34" charset="0"/>
              <a:cs typeface="Times New Roman" panose="02020603050405020304" pitchFamily="18" charset="0"/>
            </a:endParaRPr>
          </a:p>
        </p:txBody>
      </p:sp>
      <p:pic>
        <p:nvPicPr>
          <p:cNvPr id="19461" name="Kuva 3" descr="shutterstock_74329321.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769485">
            <a:off x="7204075" y="822325"/>
            <a:ext cx="2166938"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797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tsikko 1"/>
          <p:cNvSpPr>
            <a:spLocks noGrp="1"/>
          </p:cNvSpPr>
          <p:nvPr>
            <p:ph type="title"/>
          </p:nvPr>
        </p:nvSpPr>
        <p:spPr>
          <a:xfrm>
            <a:off x="3203575" y="227013"/>
            <a:ext cx="4176713" cy="1327150"/>
          </a:xfrm>
        </p:spPr>
        <p:txBody>
          <a:bodyPr rtlCol="0">
            <a:normAutofit fontScale="90000"/>
          </a:bodyPr>
          <a:lstStyle/>
          <a:p>
            <a:pPr eaLnBrk="1" fontAlgn="auto" hangingPunct="1">
              <a:spcAft>
                <a:spcPts val="0"/>
              </a:spcAft>
              <a:defRPr/>
            </a:pPr>
            <a:r>
              <a:rPr lang="fi-FI" altLang="fi-FI" dirty="0" smtClean="0"/>
              <a:t/>
            </a:r>
            <a:br>
              <a:rPr lang="fi-FI" altLang="fi-FI" dirty="0" smtClean="0"/>
            </a:br>
            <a:r>
              <a:rPr lang="fi-FI" altLang="fi-FI" dirty="0" smtClean="0">
                <a:latin typeface="Cambria" panose="02040503050406030204" pitchFamily="18" charset="0"/>
              </a:rPr>
              <a:t>Terveysliikunta</a:t>
            </a:r>
            <a:r>
              <a:rPr lang="en-US" altLang="fi-FI" dirty="0" smtClean="0"/>
              <a:t/>
            </a:r>
            <a:br>
              <a:rPr lang="en-US" altLang="fi-FI" dirty="0" smtClean="0"/>
            </a:br>
            <a:endParaRPr lang="fi-FI" altLang="fi-FI" dirty="0" smtClean="0"/>
          </a:p>
        </p:txBody>
      </p:sp>
      <p:sp>
        <p:nvSpPr>
          <p:cNvPr id="32771" name="Sisällön paikkamerkki 2"/>
          <p:cNvSpPr>
            <a:spLocks noGrp="1"/>
          </p:cNvSpPr>
          <p:nvPr>
            <p:ph idx="1"/>
          </p:nvPr>
        </p:nvSpPr>
        <p:spPr/>
        <p:txBody>
          <a:bodyPr/>
          <a:lstStyle/>
          <a:p>
            <a:pPr eaLnBrk="1" hangingPunct="1"/>
            <a:r>
              <a:rPr lang="fi-FI" altLang="fi-FI" sz="2400" smtClean="0">
                <a:latin typeface="Cambria" panose="02040503050406030204" pitchFamily="18" charset="0"/>
              </a:rPr>
              <a:t>terveyskunnon osa-alueet ja niiden kehittäminen</a:t>
            </a:r>
          </a:p>
          <a:p>
            <a:pPr eaLnBrk="1" hangingPunct="1"/>
            <a:r>
              <a:rPr lang="fi-FI" altLang="fi-FI" sz="2400" smtClean="0">
                <a:latin typeface="Cambria" panose="02040503050406030204" pitchFamily="18" charset="0"/>
              </a:rPr>
              <a:t>liikunnan motiivit ja niitä selittävät tekijät</a:t>
            </a:r>
          </a:p>
          <a:p>
            <a:pPr eaLnBrk="1" hangingPunct="1"/>
            <a:r>
              <a:rPr lang="fi-FI" altLang="fi-FI" sz="2400" smtClean="0">
                <a:latin typeface="Cambria" panose="02040503050406030204" pitchFamily="18" charset="0"/>
              </a:rPr>
              <a:t>liikunnan terveyshyödyt: fyysiset, psyykkiset, sosiaaliset, eri väestöryhmät</a:t>
            </a:r>
          </a:p>
          <a:p>
            <a:pPr eaLnBrk="1" hangingPunct="1"/>
            <a:r>
              <a:rPr lang="fi-FI" altLang="fi-FI" sz="2400" smtClean="0">
                <a:latin typeface="Cambria" panose="02040503050406030204" pitchFamily="18" charset="0"/>
              </a:rPr>
              <a:t>liikunnan riskit ja niiden ehkäisy</a:t>
            </a:r>
          </a:p>
          <a:p>
            <a:pPr eaLnBrk="1" hangingPunct="1"/>
            <a:r>
              <a:rPr lang="fi-FI" altLang="fi-FI" sz="2400" smtClean="0">
                <a:latin typeface="Cambria" panose="02040503050406030204" pitchFamily="18" charset="0"/>
              </a:rPr>
              <a:t>eri-ikäisten liikuntasuositukset </a:t>
            </a:r>
          </a:p>
          <a:p>
            <a:pPr eaLnBrk="1" hangingPunct="1"/>
            <a:r>
              <a:rPr lang="fi-FI" altLang="fi-FI" sz="2400" smtClean="0">
                <a:latin typeface="Cambria" panose="02040503050406030204" pitchFamily="18" charset="0"/>
              </a:rPr>
              <a:t>liikkumisen yhteiskunnallinen merkitys</a:t>
            </a:r>
          </a:p>
          <a:p>
            <a:pPr eaLnBrk="1" hangingPunct="1"/>
            <a:endParaRPr lang="fi-FI" altLang="fi-FI" smtClean="0"/>
          </a:p>
          <a:p>
            <a:pPr eaLnBrk="1" hangingPunct="1"/>
            <a:endParaRPr lang="fi-FI" altLang="fi-FI" smtClean="0"/>
          </a:p>
          <a:p>
            <a:pPr eaLnBrk="1" hangingPunct="1"/>
            <a:endParaRPr lang="fi-FI" altLang="fi-FI" smtClean="0"/>
          </a:p>
          <a:p>
            <a:pPr eaLnBrk="1" hangingPunct="1"/>
            <a:endParaRPr lang="fi-FI" altLang="fi-FI" smtClean="0"/>
          </a:p>
          <a:p>
            <a:pPr eaLnBrk="1" hangingPunct="1"/>
            <a:endParaRPr lang="fi-FI" altLang="fi-FI" smtClean="0"/>
          </a:p>
        </p:txBody>
      </p:sp>
      <p:sp>
        <p:nvSpPr>
          <p:cNvPr id="32772" name="Dian numeron paikkamerkki 3"/>
          <p:cNvSpPr>
            <a:spLocks noGrp="1"/>
          </p:cNvSpPr>
          <p:nvPr>
            <p:ph type="sldNum" sz="quarter" idx="12"/>
          </p:nvPr>
        </p:nvSpPr>
        <p:spPr bwMode="auto">
          <a:xfrm>
            <a:off x="179388" y="6238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DD27F79C-6191-4980-A004-C7EFE943BEE4}"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57</a:t>
            </a:fld>
            <a:endParaRPr lang="en-US" altLang="fi-FI" sz="1400" smtClean="0">
              <a:latin typeface="Arial" panose="020B0604020202020204" pitchFamily="34" charset="0"/>
              <a:cs typeface="Times New Roman" panose="02020603050405020304" pitchFamily="18" charset="0"/>
            </a:endParaRPr>
          </a:p>
        </p:txBody>
      </p:sp>
      <p:pic>
        <p:nvPicPr>
          <p:cNvPr id="6"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40481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9826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i 12"/>
          <p:cNvSpPr/>
          <p:nvPr/>
        </p:nvSpPr>
        <p:spPr>
          <a:xfrm>
            <a:off x="2555875" y="2349500"/>
            <a:ext cx="3311525" cy="23749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10243" name="Rectangle 2"/>
          <p:cNvSpPr>
            <a:spLocks noGrp="1" noChangeArrowheads="1"/>
          </p:cNvSpPr>
          <p:nvPr>
            <p:ph type="title"/>
          </p:nvPr>
        </p:nvSpPr>
        <p:spPr>
          <a:xfrm>
            <a:off x="683568" y="-100013"/>
            <a:ext cx="8003232" cy="1657351"/>
          </a:xfrm>
        </p:spPr>
        <p:txBody>
          <a:bodyPr/>
          <a:lstStyle/>
          <a:p>
            <a:pPr eaLnBrk="1" hangingPunct="1"/>
            <a:r>
              <a:rPr lang="fi-FI" altLang="fi-FI" sz="4000" dirty="0" smtClean="0">
                <a:latin typeface="Cambria" panose="02040503050406030204" pitchFamily="18" charset="0"/>
              </a:rPr>
              <a:t>Terveyskunnon osa-alueita</a:t>
            </a:r>
            <a:endParaRPr lang="en-US" altLang="fi-FI" sz="4000" dirty="0" smtClean="0">
              <a:latin typeface="Cambria" panose="02040503050406030204" pitchFamily="18" charset="0"/>
            </a:endParaRPr>
          </a:p>
        </p:txBody>
      </p:sp>
      <p:pic>
        <p:nvPicPr>
          <p:cNvPr id="8" name="Sisällön paikkamerkki 7" descr="Clipboard05.jpg"/>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486400" y="1988841"/>
            <a:ext cx="3028273" cy="1903710"/>
          </a:xfrm>
        </p:spPr>
      </p:pic>
      <p:sp>
        <p:nvSpPr>
          <p:cNvPr id="10245" name="Dian numeron paikkamerkki 5"/>
          <p:cNvSpPr>
            <a:spLocks noGrp="1"/>
          </p:cNvSpPr>
          <p:nvPr>
            <p:ph type="sldNum" sz="quarter" idx="12"/>
          </p:nvPr>
        </p:nvSpPr>
        <p:spPr bwMode="auto">
          <a:xfrm>
            <a:off x="179388" y="63087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455B8F72-10E5-4A76-BBBE-241E4B487AC8}"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58</a:t>
            </a:fld>
            <a:endParaRPr lang="en-US" altLang="fi-FI" sz="1400" smtClean="0">
              <a:latin typeface="Arial" panose="020B0604020202020204" pitchFamily="34" charset="0"/>
              <a:cs typeface="Times New Roman" panose="02020603050405020304" pitchFamily="18" charset="0"/>
            </a:endParaRPr>
          </a:p>
        </p:txBody>
      </p:sp>
      <p:pic>
        <p:nvPicPr>
          <p:cNvPr id="9" name="Kuva 8" descr="Clipboard04.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0725" y="4165599"/>
            <a:ext cx="3281635" cy="215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uva 9" descr="Clipboard03.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3" y="4232275"/>
            <a:ext cx="3119958" cy="21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uva 10" descr="Clipboard02.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285" y="2226078"/>
            <a:ext cx="3175866" cy="201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uva 11" descr="Clipboard01.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1675" y="946005"/>
            <a:ext cx="2825725" cy="231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846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5577" y="260350"/>
            <a:ext cx="7931224" cy="1143000"/>
          </a:xfrm>
        </p:spPr>
        <p:txBody>
          <a:bodyPr rtlCol="0">
            <a:normAutofit fontScale="90000"/>
          </a:bodyPr>
          <a:lstStyle/>
          <a:p>
            <a:pPr eaLnBrk="1" fontAlgn="auto" hangingPunct="1">
              <a:spcAft>
                <a:spcPts val="0"/>
              </a:spcAft>
              <a:defRPr/>
            </a:pPr>
            <a:r>
              <a:rPr lang="fi-FI" altLang="fi-FI" dirty="0" smtClean="0">
                <a:latin typeface="Cambria" panose="02040503050406030204" pitchFamily="18" charset="0"/>
              </a:rPr>
              <a:t>Liikkumiseen vaikuttavia tekijöitä</a:t>
            </a:r>
            <a:endParaRPr lang="en-US" altLang="fi-FI" dirty="0" smtClean="0">
              <a:latin typeface="Cambria" panose="02040503050406030204" pitchFamily="18" charset="0"/>
            </a:endParaRPr>
          </a:p>
        </p:txBody>
      </p:sp>
      <p:sp>
        <p:nvSpPr>
          <p:cNvPr id="15" name="Rectangle 3"/>
          <p:cNvSpPr>
            <a:spLocks noGrp="1" noChangeArrowheads="1"/>
          </p:cNvSpPr>
          <p:nvPr>
            <p:ph idx="1"/>
          </p:nvPr>
        </p:nvSpPr>
        <p:spPr/>
        <p:txBody>
          <a:bodyPr/>
          <a:lstStyle/>
          <a:p>
            <a:pPr eaLnBrk="1" hangingPunct="1"/>
            <a:r>
              <a:rPr lang="fi-FI" altLang="fi-FI" sz="2400" b="1" dirty="0" smtClean="0">
                <a:latin typeface="Cambria" panose="02040503050406030204" pitchFamily="18" charset="0"/>
              </a:rPr>
              <a:t>Fyysisiä tekijöitä</a:t>
            </a:r>
            <a:r>
              <a:rPr lang="fi-FI" altLang="fi-FI" sz="2400" dirty="0" smtClean="0">
                <a:latin typeface="Cambria" panose="02040503050406030204" pitchFamily="18" charset="0"/>
              </a:rPr>
              <a:t>, mm. kehon ominaisuudet, kuntotaso, motorinen kyvykkyys</a:t>
            </a:r>
          </a:p>
          <a:p>
            <a:pPr eaLnBrk="1" hangingPunct="1"/>
            <a:r>
              <a:rPr lang="fi-FI" altLang="fi-FI" sz="2400" b="1" dirty="0" smtClean="0">
                <a:latin typeface="Cambria" panose="02040503050406030204" pitchFamily="18" charset="0"/>
              </a:rPr>
              <a:t>Psyykkisiä tekijöitä</a:t>
            </a:r>
            <a:r>
              <a:rPr lang="fi-FI" altLang="fi-FI" sz="2400" dirty="0" smtClean="0">
                <a:latin typeface="Cambria" panose="02040503050406030204" pitchFamily="18" charset="0"/>
              </a:rPr>
              <a:t>, mm. motivaatio, asenteet, koettu pätevyys, ilo ja nautinto</a:t>
            </a:r>
          </a:p>
          <a:p>
            <a:pPr eaLnBrk="1" hangingPunct="1"/>
            <a:r>
              <a:rPr lang="fi-FI" altLang="fi-FI" sz="2400" b="1" dirty="0" smtClean="0">
                <a:latin typeface="Cambria" panose="02040503050406030204" pitchFamily="18" charset="0"/>
              </a:rPr>
              <a:t>Sosiaalisia tekijöitä</a:t>
            </a:r>
            <a:r>
              <a:rPr lang="fi-FI" altLang="fi-FI" sz="2400" dirty="0" smtClean="0">
                <a:latin typeface="Cambria" panose="02040503050406030204" pitchFamily="18" charset="0"/>
              </a:rPr>
              <a:t>, mm. perheen ja kavereiden esimerkki ja asenne, yhteiskunnan liikuntamyönteisyys</a:t>
            </a:r>
          </a:p>
          <a:p>
            <a:pPr eaLnBrk="1" hangingPunct="1"/>
            <a:r>
              <a:rPr lang="fi-FI" altLang="fi-FI" sz="2400" b="1" dirty="0" smtClean="0">
                <a:latin typeface="Cambria" panose="02040503050406030204" pitchFamily="18" charset="0"/>
              </a:rPr>
              <a:t>Ympäristötekijöitä,</a:t>
            </a:r>
            <a:r>
              <a:rPr lang="fi-FI" altLang="fi-FI" sz="2400" dirty="0" smtClean="0">
                <a:latin typeface="Cambria" panose="02040503050406030204" pitchFamily="18" charset="0"/>
              </a:rPr>
              <a:t> mm. sää, vuodenaika, aika, suorituspaikkojen sijainti</a:t>
            </a:r>
          </a:p>
          <a:p>
            <a:pPr eaLnBrk="1" hangingPunct="1"/>
            <a:endParaRPr lang="fi-FI" altLang="fi-FI" sz="2900" dirty="0" smtClean="0"/>
          </a:p>
        </p:txBody>
      </p:sp>
      <p:sp>
        <p:nvSpPr>
          <p:cNvPr id="12292" name="Dian numeron paikkamerkki 6"/>
          <p:cNvSpPr>
            <a:spLocks noGrp="1"/>
          </p:cNvSpPr>
          <p:nvPr>
            <p:ph type="sldNum" sz="quarter" idx="12"/>
          </p:nvPr>
        </p:nvSpPr>
        <p:spPr bwMode="auto">
          <a:xfrm>
            <a:off x="323850" y="62341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B1394274-75A7-450E-A95F-3DD5A25E3468}"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59</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89169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323528" y="1268760"/>
            <a:ext cx="8280920" cy="5184576"/>
          </a:xfrm>
        </p:spPr>
        <p:txBody>
          <a:bodyPr>
            <a:normAutofit fontScale="92500" lnSpcReduction="20000"/>
          </a:bodyPr>
          <a:lstStyle/>
          <a:p>
            <a:pPr marL="365760" indent="-256032" eaLnBrk="1" fontAlgn="auto" hangingPunct="1">
              <a:lnSpc>
                <a:spcPct val="80000"/>
              </a:lnSpc>
              <a:spcAft>
                <a:spcPts val="0"/>
              </a:spcAft>
              <a:buFont typeface="Wingdings 3"/>
              <a:buChar char=""/>
              <a:defRPr/>
            </a:pPr>
            <a:endParaRPr lang="fi-FI" sz="1800" b="1" dirty="0" smtClean="0"/>
          </a:p>
          <a:p>
            <a:pPr marL="365760" indent="-256032" eaLnBrk="1" fontAlgn="auto" hangingPunct="1">
              <a:lnSpc>
                <a:spcPct val="80000"/>
              </a:lnSpc>
              <a:spcAft>
                <a:spcPts val="0"/>
              </a:spcAft>
              <a:buFont typeface="Wingdings 3"/>
              <a:buChar char=""/>
              <a:defRPr/>
            </a:pPr>
            <a:r>
              <a:rPr lang="fi-FI" sz="1800" b="1" dirty="0" smtClean="0"/>
              <a:t>Hedoniset </a:t>
            </a:r>
            <a:r>
              <a:rPr lang="fi-FI" sz="1800" b="1" dirty="0"/>
              <a:t>arvot</a:t>
            </a:r>
            <a:r>
              <a:rPr lang="fi-FI" sz="1800" dirty="0"/>
              <a:t>  </a:t>
            </a:r>
          </a:p>
          <a:p>
            <a:pPr marL="365760" indent="-256032" eaLnBrk="1" fontAlgn="auto" hangingPunct="1">
              <a:lnSpc>
                <a:spcPct val="80000"/>
              </a:lnSpc>
              <a:spcAft>
                <a:spcPts val="0"/>
              </a:spcAft>
              <a:buFont typeface="Wingdings" pitchFamily="2" charset="2"/>
              <a:buNone/>
              <a:defRPr/>
            </a:pPr>
            <a:r>
              <a:rPr lang="fi-FI" sz="1600" i="1" dirty="0"/>
              <a:t>     - onni mielihyvä, ilo, nautinto, aistillisuus</a:t>
            </a:r>
          </a:p>
          <a:p>
            <a:pPr marL="365760" indent="-256032" eaLnBrk="1" fontAlgn="auto" hangingPunct="1">
              <a:lnSpc>
                <a:spcPct val="80000"/>
              </a:lnSpc>
              <a:spcAft>
                <a:spcPts val="0"/>
              </a:spcAft>
              <a:buFont typeface="Wingdings 3"/>
              <a:buChar char=""/>
              <a:defRPr/>
            </a:pPr>
            <a:r>
              <a:rPr lang="fi-FI" sz="1800" b="1" dirty="0"/>
              <a:t>Vitaaliset arvot</a:t>
            </a:r>
            <a:r>
              <a:rPr lang="fi-FI" sz="1800" dirty="0"/>
              <a:t> </a:t>
            </a:r>
          </a:p>
          <a:p>
            <a:pPr marL="365760" indent="-256032" eaLnBrk="1" fontAlgn="auto" hangingPunct="1">
              <a:lnSpc>
                <a:spcPct val="80000"/>
              </a:lnSpc>
              <a:spcAft>
                <a:spcPts val="0"/>
              </a:spcAft>
              <a:buFont typeface="Wingdings" pitchFamily="2" charset="2"/>
              <a:buNone/>
              <a:defRPr/>
            </a:pPr>
            <a:r>
              <a:rPr lang="fi-FI" sz="1800" dirty="0"/>
              <a:t>     - </a:t>
            </a:r>
            <a:r>
              <a:rPr lang="fi-FI" sz="1600" dirty="0"/>
              <a:t>elämä, terveys, tahto, kuntoisuus, </a:t>
            </a:r>
            <a:endParaRPr lang="fi-FI" sz="1800" dirty="0"/>
          </a:p>
          <a:p>
            <a:pPr marL="365760" indent="-256032" eaLnBrk="1" fontAlgn="auto" hangingPunct="1">
              <a:lnSpc>
                <a:spcPct val="80000"/>
              </a:lnSpc>
              <a:spcAft>
                <a:spcPts val="0"/>
              </a:spcAft>
              <a:buFont typeface="Wingdings 3"/>
              <a:buChar char=""/>
              <a:defRPr/>
            </a:pPr>
            <a:r>
              <a:rPr lang="fi-FI" sz="1800" b="1" dirty="0"/>
              <a:t>Esteettiset arvot</a:t>
            </a:r>
          </a:p>
          <a:p>
            <a:pPr marL="365760" indent="-256032" eaLnBrk="1" fontAlgn="auto" hangingPunct="1">
              <a:lnSpc>
                <a:spcPct val="80000"/>
              </a:lnSpc>
              <a:spcAft>
                <a:spcPts val="0"/>
              </a:spcAft>
              <a:buFont typeface="Wingdings" pitchFamily="2" charset="2"/>
              <a:buNone/>
              <a:defRPr/>
            </a:pPr>
            <a:r>
              <a:rPr lang="fi-FI" sz="1800" dirty="0"/>
              <a:t>     - </a:t>
            </a:r>
            <a:r>
              <a:rPr lang="fi-FI" sz="1600" i="1" dirty="0"/>
              <a:t>kauneus, ylevyys, suloisuus, taide</a:t>
            </a:r>
          </a:p>
          <a:p>
            <a:pPr marL="365760" indent="-256032" eaLnBrk="1" fontAlgn="auto" hangingPunct="1">
              <a:lnSpc>
                <a:spcPct val="80000"/>
              </a:lnSpc>
              <a:spcAft>
                <a:spcPts val="0"/>
              </a:spcAft>
              <a:buFont typeface="Wingdings 3"/>
              <a:buChar char=""/>
              <a:defRPr/>
            </a:pPr>
            <a:r>
              <a:rPr lang="fi-FI" sz="1800" b="1" dirty="0"/>
              <a:t>Tiedolliset arvot</a:t>
            </a:r>
          </a:p>
          <a:p>
            <a:pPr marL="365760" indent="-256032" eaLnBrk="1" fontAlgn="auto" hangingPunct="1">
              <a:lnSpc>
                <a:spcPct val="80000"/>
              </a:lnSpc>
              <a:spcAft>
                <a:spcPts val="0"/>
              </a:spcAft>
              <a:buFont typeface="Wingdings" pitchFamily="2" charset="2"/>
              <a:buNone/>
              <a:defRPr/>
            </a:pPr>
            <a:r>
              <a:rPr lang="fi-FI" sz="1800" dirty="0"/>
              <a:t>     </a:t>
            </a:r>
            <a:r>
              <a:rPr lang="fi-FI" sz="1600" i="1" dirty="0"/>
              <a:t>- totuus, tieto, koulutus, viisaus, tiede</a:t>
            </a:r>
          </a:p>
          <a:p>
            <a:pPr marL="365760" indent="-256032" eaLnBrk="1" fontAlgn="auto" hangingPunct="1">
              <a:lnSpc>
                <a:spcPct val="80000"/>
              </a:lnSpc>
              <a:spcAft>
                <a:spcPts val="0"/>
              </a:spcAft>
              <a:buFont typeface="Wingdings 3"/>
              <a:buChar char=""/>
              <a:defRPr/>
            </a:pPr>
            <a:r>
              <a:rPr lang="fi-FI" sz="1800" b="1" dirty="0"/>
              <a:t>Uskonnolliset arvot</a:t>
            </a:r>
          </a:p>
          <a:p>
            <a:pPr marL="365760" indent="-256032" eaLnBrk="1" fontAlgn="auto" hangingPunct="1">
              <a:lnSpc>
                <a:spcPct val="80000"/>
              </a:lnSpc>
              <a:spcAft>
                <a:spcPts val="0"/>
              </a:spcAft>
              <a:buFont typeface="Wingdings" pitchFamily="2" charset="2"/>
              <a:buNone/>
              <a:defRPr/>
            </a:pPr>
            <a:r>
              <a:rPr lang="fi-FI" sz="1800" dirty="0"/>
              <a:t>     </a:t>
            </a:r>
            <a:r>
              <a:rPr lang="fi-FI" sz="1600" i="1" dirty="0"/>
              <a:t>- usko, toivo, pyhimys</a:t>
            </a:r>
          </a:p>
          <a:p>
            <a:pPr marL="365760" indent="-256032" eaLnBrk="1" fontAlgn="auto" hangingPunct="1">
              <a:lnSpc>
                <a:spcPct val="80000"/>
              </a:lnSpc>
              <a:spcAft>
                <a:spcPts val="0"/>
              </a:spcAft>
              <a:buFont typeface="Wingdings 3"/>
              <a:buChar char=""/>
              <a:defRPr/>
            </a:pPr>
            <a:r>
              <a:rPr lang="fi-FI" sz="1800" b="1" dirty="0"/>
              <a:t>Sosiaaliset arvot</a:t>
            </a:r>
          </a:p>
          <a:p>
            <a:pPr marL="365760" indent="-256032" eaLnBrk="1" fontAlgn="auto" hangingPunct="1">
              <a:lnSpc>
                <a:spcPct val="80000"/>
              </a:lnSpc>
              <a:spcAft>
                <a:spcPts val="0"/>
              </a:spcAft>
              <a:buFont typeface="Wingdings" pitchFamily="2" charset="2"/>
              <a:buNone/>
              <a:defRPr/>
            </a:pPr>
            <a:r>
              <a:rPr lang="fi-FI" sz="1800" dirty="0"/>
              <a:t>     </a:t>
            </a:r>
            <a:r>
              <a:rPr lang="fi-FI" sz="1600" i="1" dirty="0"/>
              <a:t>- altruismi, ystävyys, rakkaus, uskollisuus, vapaus, turvallisuus</a:t>
            </a:r>
          </a:p>
          <a:p>
            <a:pPr marL="365760" indent="-256032" eaLnBrk="1" fontAlgn="auto" hangingPunct="1">
              <a:lnSpc>
                <a:spcPct val="80000"/>
              </a:lnSpc>
              <a:spcAft>
                <a:spcPts val="0"/>
              </a:spcAft>
              <a:buFont typeface="Wingdings 3"/>
              <a:buChar char=""/>
              <a:defRPr/>
            </a:pPr>
            <a:r>
              <a:rPr lang="fi-FI" sz="1800" b="1" dirty="0"/>
              <a:t>Mahtiarvot</a:t>
            </a:r>
          </a:p>
          <a:p>
            <a:pPr marL="365760" indent="-256032" eaLnBrk="1" fontAlgn="auto" hangingPunct="1">
              <a:lnSpc>
                <a:spcPct val="80000"/>
              </a:lnSpc>
              <a:spcAft>
                <a:spcPts val="0"/>
              </a:spcAft>
              <a:buFont typeface="Wingdings" pitchFamily="2" charset="2"/>
              <a:buNone/>
              <a:defRPr/>
            </a:pPr>
            <a:r>
              <a:rPr lang="fi-FI" sz="1800" dirty="0"/>
              <a:t>     </a:t>
            </a:r>
            <a:r>
              <a:rPr lang="fi-FI" sz="1600" i="1" dirty="0"/>
              <a:t>- voima, valta, sota, rikkaus, raha, voitto</a:t>
            </a:r>
          </a:p>
          <a:p>
            <a:pPr marL="365760" indent="-256032" eaLnBrk="1" fontAlgn="auto" hangingPunct="1">
              <a:lnSpc>
                <a:spcPct val="80000"/>
              </a:lnSpc>
              <a:spcAft>
                <a:spcPts val="0"/>
              </a:spcAft>
              <a:buFont typeface="Wingdings 3"/>
              <a:buChar char=""/>
              <a:defRPr/>
            </a:pPr>
            <a:r>
              <a:rPr lang="fi-FI" sz="1800" b="1" dirty="0"/>
              <a:t>Oikeusarvot</a:t>
            </a:r>
          </a:p>
          <a:p>
            <a:pPr marL="365760" indent="-256032" eaLnBrk="1" fontAlgn="auto" hangingPunct="1">
              <a:lnSpc>
                <a:spcPct val="80000"/>
              </a:lnSpc>
              <a:spcAft>
                <a:spcPts val="0"/>
              </a:spcAft>
              <a:buFont typeface="Wingdings" pitchFamily="2" charset="2"/>
              <a:buNone/>
              <a:defRPr/>
            </a:pPr>
            <a:r>
              <a:rPr lang="fi-FI" sz="1800" dirty="0"/>
              <a:t>     </a:t>
            </a:r>
            <a:r>
              <a:rPr lang="fi-FI" sz="1600" i="1" dirty="0"/>
              <a:t>- oikeudenmukaisuus, ihmisoikeudet, tasa-arvo, laillisuus</a:t>
            </a:r>
            <a:r>
              <a:rPr lang="fi-FI" sz="1800" dirty="0"/>
              <a:t> </a:t>
            </a:r>
          </a:p>
          <a:p>
            <a:pPr marL="365760" indent="-256032" eaLnBrk="1" fontAlgn="auto" hangingPunct="1">
              <a:lnSpc>
                <a:spcPct val="80000"/>
              </a:lnSpc>
              <a:spcAft>
                <a:spcPts val="0"/>
              </a:spcAft>
              <a:buFont typeface="Wingdings 3"/>
              <a:buChar char=""/>
              <a:defRPr/>
            </a:pPr>
            <a:r>
              <a:rPr lang="fi-FI" sz="1800" b="1" dirty="0"/>
              <a:t>Eettiset arvot</a:t>
            </a:r>
          </a:p>
          <a:p>
            <a:pPr marL="365760" indent="-256032" eaLnBrk="1" fontAlgn="auto" hangingPunct="1">
              <a:lnSpc>
                <a:spcPct val="80000"/>
              </a:lnSpc>
              <a:spcAft>
                <a:spcPts val="0"/>
              </a:spcAft>
              <a:buFont typeface="Wingdings" pitchFamily="2" charset="2"/>
              <a:buNone/>
              <a:defRPr/>
            </a:pPr>
            <a:r>
              <a:rPr lang="fi-FI" sz="1800" dirty="0"/>
              <a:t>     </a:t>
            </a:r>
            <a:r>
              <a:rPr lang="fi-FI" sz="1600" i="1" dirty="0"/>
              <a:t>- hyvyys, moraalinen oikeus</a:t>
            </a:r>
          </a:p>
          <a:p>
            <a:pPr marL="365760" indent="-256032" eaLnBrk="1" fontAlgn="auto" hangingPunct="1">
              <a:lnSpc>
                <a:spcPct val="80000"/>
              </a:lnSpc>
              <a:spcAft>
                <a:spcPts val="0"/>
              </a:spcAft>
              <a:buFont typeface="Wingdings 3"/>
              <a:buChar char=""/>
              <a:defRPr/>
            </a:pPr>
            <a:r>
              <a:rPr lang="fi-FI" sz="1800" b="1" dirty="0"/>
              <a:t>Ekologiset arvot</a:t>
            </a:r>
          </a:p>
          <a:p>
            <a:pPr marL="365760" indent="-256032" eaLnBrk="1" fontAlgn="auto" hangingPunct="1">
              <a:lnSpc>
                <a:spcPct val="80000"/>
              </a:lnSpc>
              <a:spcAft>
                <a:spcPts val="0"/>
              </a:spcAft>
              <a:buFont typeface="Wingdings" pitchFamily="2" charset="2"/>
              <a:buNone/>
              <a:defRPr/>
            </a:pPr>
            <a:r>
              <a:rPr lang="fi-FI" sz="1800" dirty="0"/>
              <a:t>    </a:t>
            </a:r>
            <a:r>
              <a:rPr lang="fi-FI" sz="1600" i="1" dirty="0"/>
              <a:t>- luonnon kauneus, eläinten oikeudet</a:t>
            </a:r>
          </a:p>
          <a:p>
            <a:pPr marL="365760" indent="-256032" eaLnBrk="1" fontAlgn="auto" hangingPunct="1">
              <a:lnSpc>
                <a:spcPct val="80000"/>
              </a:lnSpc>
              <a:spcAft>
                <a:spcPts val="0"/>
              </a:spcAft>
              <a:buFont typeface="Wingdings 3"/>
              <a:buChar char=""/>
              <a:defRPr/>
            </a:pPr>
            <a:r>
              <a:rPr lang="fi-FI" sz="1800" b="1" dirty="0"/>
              <a:t>Egologiset arvot</a:t>
            </a:r>
          </a:p>
          <a:p>
            <a:pPr marL="365760" indent="-256032" eaLnBrk="1" fontAlgn="auto" hangingPunct="1">
              <a:lnSpc>
                <a:spcPct val="80000"/>
              </a:lnSpc>
              <a:spcAft>
                <a:spcPts val="0"/>
              </a:spcAft>
              <a:buFont typeface="Wingdings" pitchFamily="2" charset="2"/>
              <a:buNone/>
              <a:defRPr/>
            </a:pPr>
            <a:r>
              <a:rPr lang="fi-FI" sz="1800" dirty="0"/>
              <a:t>    </a:t>
            </a:r>
            <a:r>
              <a:rPr lang="fi-FI" sz="1600" i="1" dirty="0"/>
              <a:t>- omanarvontunne, itsekkyys, oma etu</a:t>
            </a:r>
          </a:p>
          <a:p>
            <a:pPr marL="365760" indent="-256032" eaLnBrk="1" fontAlgn="auto" hangingPunct="1">
              <a:lnSpc>
                <a:spcPct val="80000"/>
              </a:lnSpc>
              <a:spcAft>
                <a:spcPts val="0"/>
              </a:spcAft>
              <a:buFont typeface="Wingdings 3"/>
              <a:buChar char=""/>
              <a:defRPr/>
            </a:pPr>
            <a:endParaRPr lang="fi-FI" sz="1600" i="1" dirty="0"/>
          </a:p>
        </p:txBody>
      </p:sp>
      <p:sp>
        <p:nvSpPr>
          <p:cNvPr id="3" name="Suorakulmio 2"/>
          <p:cNvSpPr/>
          <p:nvPr/>
        </p:nvSpPr>
        <p:spPr>
          <a:xfrm>
            <a:off x="323528" y="260649"/>
            <a:ext cx="4572000" cy="1200329"/>
          </a:xfrm>
          <a:prstGeom prst="rect">
            <a:avLst/>
          </a:prstGeom>
        </p:spPr>
        <p:txBody>
          <a:bodyPr wrap="square">
            <a:spAutoFit/>
          </a:bodyPr>
          <a:lstStyle/>
          <a:p>
            <a:r>
              <a:rPr lang="fi-FI" b="1" dirty="0" smtClean="0"/>
              <a:t>Terveysarvot</a:t>
            </a:r>
          </a:p>
          <a:p>
            <a:r>
              <a:rPr lang="fi-FI" altLang="fi-FI" dirty="0"/>
              <a:t> terveyden itseisarvo ≠ ihmisarvo </a:t>
            </a:r>
          </a:p>
          <a:p>
            <a:r>
              <a:rPr lang="fi-FI" altLang="fi-FI" dirty="0"/>
              <a:t>   ikä, elämänkokemus, kulttuuri</a:t>
            </a:r>
            <a:r>
              <a:rPr lang="fi-FI" dirty="0" smtClean="0"/>
              <a:t/>
            </a:r>
            <a:br>
              <a:rPr lang="fi-FI" dirty="0" smtClean="0"/>
            </a:br>
            <a:endParaRPr lang="fi-FI"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Effect transition="in" filter="fade">
                                      <p:cBhvr>
                                        <p:cTn id="7" dur="2000"/>
                                        <p:tgtEl>
                                          <p:spTgt spid="860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19">
                                            <p:txEl>
                                              <p:pRg st="2" end="2"/>
                                            </p:txEl>
                                          </p:spTgt>
                                        </p:tgtEl>
                                        <p:attrNameLst>
                                          <p:attrName>style.visibility</p:attrName>
                                        </p:attrNameLst>
                                      </p:cBhvr>
                                      <p:to>
                                        <p:strVal val="visible"/>
                                      </p:to>
                                    </p:set>
                                    <p:animEffect transition="in" filter="fade">
                                      <p:cBhvr>
                                        <p:cTn id="12" dur="2000"/>
                                        <p:tgtEl>
                                          <p:spTgt spid="860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19">
                                            <p:txEl>
                                              <p:pRg st="3" end="3"/>
                                            </p:txEl>
                                          </p:spTgt>
                                        </p:tgtEl>
                                        <p:attrNameLst>
                                          <p:attrName>style.visibility</p:attrName>
                                        </p:attrNameLst>
                                      </p:cBhvr>
                                      <p:to>
                                        <p:strVal val="visible"/>
                                      </p:to>
                                    </p:set>
                                    <p:animEffect transition="in" filter="fade">
                                      <p:cBhvr>
                                        <p:cTn id="17" dur="2000"/>
                                        <p:tgtEl>
                                          <p:spTgt spid="860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19">
                                            <p:txEl>
                                              <p:pRg st="4" end="4"/>
                                            </p:txEl>
                                          </p:spTgt>
                                        </p:tgtEl>
                                        <p:attrNameLst>
                                          <p:attrName>style.visibility</p:attrName>
                                        </p:attrNameLst>
                                      </p:cBhvr>
                                      <p:to>
                                        <p:strVal val="visible"/>
                                      </p:to>
                                    </p:set>
                                    <p:animEffect transition="in" filter="fade">
                                      <p:cBhvr>
                                        <p:cTn id="22" dur="2000"/>
                                        <p:tgtEl>
                                          <p:spTgt spid="860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19">
                                            <p:txEl>
                                              <p:pRg st="5" end="5"/>
                                            </p:txEl>
                                          </p:spTgt>
                                        </p:tgtEl>
                                        <p:attrNameLst>
                                          <p:attrName>style.visibility</p:attrName>
                                        </p:attrNameLst>
                                      </p:cBhvr>
                                      <p:to>
                                        <p:strVal val="visible"/>
                                      </p:to>
                                    </p:set>
                                    <p:animEffect transition="in" filter="fade">
                                      <p:cBhvr>
                                        <p:cTn id="27" dur="2000"/>
                                        <p:tgtEl>
                                          <p:spTgt spid="8601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019">
                                            <p:txEl>
                                              <p:pRg st="6" end="6"/>
                                            </p:txEl>
                                          </p:spTgt>
                                        </p:tgtEl>
                                        <p:attrNameLst>
                                          <p:attrName>style.visibility</p:attrName>
                                        </p:attrNameLst>
                                      </p:cBhvr>
                                      <p:to>
                                        <p:strVal val="visible"/>
                                      </p:to>
                                    </p:set>
                                    <p:animEffect transition="in" filter="fade">
                                      <p:cBhvr>
                                        <p:cTn id="32" dur="2000"/>
                                        <p:tgtEl>
                                          <p:spTgt spid="8601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019">
                                            <p:txEl>
                                              <p:pRg st="7" end="7"/>
                                            </p:txEl>
                                          </p:spTgt>
                                        </p:tgtEl>
                                        <p:attrNameLst>
                                          <p:attrName>style.visibility</p:attrName>
                                        </p:attrNameLst>
                                      </p:cBhvr>
                                      <p:to>
                                        <p:strVal val="visible"/>
                                      </p:to>
                                    </p:set>
                                    <p:animEffect transition="in" filter="fade">
                                      <p:cBhvr>
                                        <p:cTn id="37" dur="2000"/>
                                        <p:tgtEl>
                                          <p:spTgt spid="8601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019">
                                            <p:txEl>
                                              <p:pRg st="8" end="8"/>
                                            </p:txEl>
                                          </p:spTgt>
                                        </p:tgtEl>
                                        <p:attrNameLst>
                                          <p:attrName>style.visibility</p:attrName>
                                        </p:attrNameLst>
                                      </p:cBhvr>
                                      <p:to>
                                        <p:strVal val="visible"/>
                                      </p:to>
                                    </p:set>
                                    <p:animEffect transition="in" filter="fade">
                                      <p:cBhvr>
                                        <p:cTn id="42" dur="2000"/>
                                        <p:tgtEl>
                                          <p:spTgt spid="8601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019">
                                            <p:txEl>
                                              <p:pRg st="9" end="9"/>
                                            </p:txEl>
                                          </p:spTgt>
                                        </p:tgtEl>
                                        <p:attrNameLst>
                                          <p:attrName>style.visibility</p:attrName>
                                        </p:attrNameLst>
                                      </p:cBhvr>
                                      <p:to>
                                        <p:strVal val="visible"/>
                                      </p:to>
                                    </p:set>
                                    <p:animEffect transition="in" filter="fade">
                                      <p:cBhvr>
                                        <p:cTn id="47" dur="2000"/>
                                        <p:tgtEl>
                                          <p:spTgt spid="86019">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019">
                                            <p:txEl>
                                              <p:pRg st="10" end="10"/>
                                            </p:txEl>
                                          </p:spTgt>
                                        </p:tgtEl>
                                        <p:attrNameLst>
                                          <p:attrName>style.visibility</p:attrName>
                                        </p:attrNameLst>
                                      </p:cBhvr>
                                      <p:to>
                                        <p:strVal val="visible"/>
                                      </p:to>
                                    </p:set>
                                    <p:animEffect transition="in" filter="fade">
                                      <p:cBhvr>
                                        <p:cTn id="52" dur="2000"/>
                                        <p:tgtEl>
                                          <p:spTgt spid="86019">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6019">
                                            <p:txEl>
                                              <p:pRg st="11" end="11"/>
                                            </p:txEl>
                                          </p:spTgt>
                                        </p:tgtEl>
                                        <p:attrNameLst>
                                          <p:attrName>style.visibility</p:attrName>
                                        </p:attrNameLst>
                                      </p:cBhvr>
                                      <p:to>
                                        <p:strVal val="visible"/>
                                      </p:to>
                                    </p:set>
                                    <p:animEffect transition="in" filter="fade">
                                      <p:cBhvr>
                                        <p:cTn id="57" dur="2000"/>
                                        <p:tgtEl>
                                          <p:spTgt spid="86019">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6019">
                                            <p:txEl>
                                              <p:pRg st="12" end="12"/>
                                            </p:txEl>
                                          </p:spTgt>
                                        </p:tgtEl>
                                        <p:attrNameLst>
                                          <p:attrName>style.visibility</p:attrName>
                                        </p:attrNameLst>
                                      </p:cBhvr>
                                      <p:to>
                                        <p:strVal val="visible"/>
                                      </p:to>
                                    </p:set>
                                    <p:animEffect transition="in" filter="fade">
                                      <p:cBhvr>
                                        <p:cTn id="62" dur="2000"/>
                                        <p:tgtEl>
                                          <p:spTgt spid="86019">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6019">
                                            <p:txEl>
                                              <p:pRg st="13" end="13"/>
                                            </p:txEl>
                                          </p:spTgt>
                                        </p:tgtEl>
                                        <p:attrNameLst>
                                          <p:attrName>style.visibility</p:attrName>
                                        </p:attrNameLst>
                                      </p:cBhvr>
                                      <p:to>
                                        <p:strVal val="visible"/>
                                      </p:to>
                                    </p:set>
                                    <p:animEffect transition="in" filter="fade">
                                      <p:cBhvr>
                                        <p:cTn id="67" dur="2000"/>
                                        <p:tgtEl>
                                          <p:spTgt spid="86019">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6019">
                                            <p:txEl>
                                              <p:pRg st="14" end="14"/>
                                            </p:txEl>
                                          </p:spTgt>
                                        </p:tgtEl>
                                        <p:attrNameLst>
                                          <p:attrName>style.visibility</p:attrName>
                                        </p:attrNameLst>
                                      </p:cBhvr>
                                      <p:to>
                                        <p:strVal val="visible"/>
                                      </p:to>
                                    </p:set>
                                    <p:animEffect transition="in" filter="fade">
                                      <p:cBhvr>
                                        <p:cTn id="72" dur="2000"/>
                                        <p:tgtEl>
                                          <p:spTgt spid="86019">
                                            <p:txEl>
                                              <p:pRg st="14" end="1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6019">
                                            <p:txEl>
                                              <p:pRg st="15" end="15"/>
                                            </p:txEl>
                                          </p:spTgt>
                                        </p:tgtEl>
                                        <p:attrNameLst>
                                          <p:attrName>style.visibility</p:attrName>
                                        </p:attrNameLst>
                                      </p:cBhvr>
                                      <p:to>
                                        <p:strVal val="visible"/>
                                      </p:to>
                                    </p:set>
                                    <p:animEffect transition="in" filter="fade">
                                      <p:cBhvr>
                                        <p:cTn id="77" dur="2000"/>
                                        <p:tgtEl>
                                          <p:spTgt spid="86019">
                                            <p:txEl>
                                              <p:pRg st="15" end="1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6019">
                                            <p:txEl>
                                              <p:pRg st="16" end="16"/>
                                            </p:txEl>
                                          </p:spTgt>
                                        </p:tgtEl>
                                        <p:attrNameLst>
                                          <p:attrName>style.visibility</p:attrName>
                                        </p:attrNameLst>
                                      </p:cBhvr>
                                      <p:to>
                                        <p:strVal val="visible"/>
                                      </p:to>
                                    </p:set>
                                    <p:animEffect transition="in" filter="fade">
                                      <p:cBhvr>
                                        <p:cTn id="82" dur="2000"/>
                                        <p:tgtEl>
                                          <p:spTgt spid="86019">
                                            <p:txEl>
                                              <p:pRg st="16" end="16"/>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6019">
                                            <p:txEl>
                                              <p:pRg st="17" end="17"/>
                                            </p:txEl>
                                          </p:spTgt>
                                        </p:tgtEl>
                                        <p:attrNameLst>
                                          <p:attrName>style.visibility</p:attrName>
                                        </p:attrNameLst>
                                      </p:cBhvr>
                                      <p:to>
                                        <p:strVal val="visible"/>
                                      </p:to>
                                    </p:set>
                                    <p:animEffect transition="in" filter="fade">
                                      <p:cBhvr>
                                        <p:cTn id="87" dur="2000"/>
                                        <p:tgtEl>
                                          <p:spTgt spid="86019">
                                            <p:txEl>
                                              <p:pRg st="17" end="17"/>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6019">
                                            <p:txEl>
                                              <p:pRg st="18" end="18"/>
                                            </p:txEl>
                                          </p:spTgt>
                                        </p:tgtEl>
                                        <p:attrNameLst>
                                          <p:attrName>style.visibility</p:attrName>
                                        </p:attrNameLst>
                                      </p:cBhvr>
                                      <p:to>
                                        <p:strVal val="visible"/>
                                      </p:to>
                                    </p:set>
                                    <p:animEffect transition="in" filter="fade">
                                      <p:cBhvr>
                                        <p:cTn id="92" dur="2000"/>
                                        <p:tgtEl>
                                          <p:spTgt spid="86019">
                                            <p:txEl>
                                              <p:pRg st="18" end="18"/>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6019">
                                            <p:txEl>
                                              <p:pRg st="19" end="19"/>
                                            </p:txEl>
                                          </p:spTgt>
                                        </p:tgtEl>
                                        <p:attrNameLst>
                                          <p:attrName>style.visibility</p:attrName>
                                        </p:attrNameLst>
                                      </p:cBhvr>
                                      <p:to>
                                        <p:strVal val="visible"/>
                                      </p:to>
                                    </p:set>
                                    <p:animEffect transition="in" filter="fade">
                                      <p:cBhvr>
                                        <p:cTn id="97" dur="2000"/>
                                        <p:tgtEl>
                                          <p:spTgt spid="86019">
                                            <p:txEl>
                                              <p:pRg st="19" end="19"/>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6019">
                                            <p:txEl>
                                              <p:pRg st="20" end="20"/>
                                            </p:txEl>
                                          </p:spTgt>
                                        </p:tgtEl>
                                        <p:attrNameLst>
                                          <p:attrName>style.visibility</p:attrName>
                                        </p:attrNameLst>
                                      </p:cBhvr>
                                      <p:to>
                                        <p:strVal val="visible"/>
                                      </p:to>
                                    </p:set>
                                    <p:animEffect transition="in" filter="fade">
                                      <p:cBhvr>
                                        <p:cTn id="102" dur="2000"/>
                                        <p:tgtEl>
                                          <p:spTgt spid="86019">
                                            <p:txEl>
                                              <p:pRg st="20" end="20"/>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6019">
                                            <p:txEl>
                                              <p:pRg st="21" end="21"/>
                                            </p:txEl>
                                          </p:spTgt>
                                        </p:tgtEl>
                                        <p:attrNameLst>
                                          <p:attrName>style.visibility</p:attrName>
                                        </p:attrNameLst>
                                      </p:cBhvr>
                                      <p:to>
                                        <p:strVal val="visible"/>
                                      </p:to>
                                    </p:set>
                                    <p:animEffect transition="in" filter="fade">
                                      <p:cBhvr>
                                        <p:cTn id="107" dur="2000"/>
                                        <p:tgtEl>
                                          <p:spTgt spid="86019">
                                            <p:txEl>
                                              <p:pRg st="21" end="21"/>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6019">
                                            <p:txEl>
                                              <p:pRg st="22" end="22"/>
                                            </p:txEl>
                                          </p:spTgt>
                                        </p:tgtEl>
                                        <p:attrNameLst>
                                          <p:attrName>style.visibility</p:attrName>
                                        </p:attrNameLst>
                                      </p:cBhvr>
                                      <p:to>
                                        <p:strVal val="visible"/>
                                      </p:to>
                                    </p:set>
                                    <p:animEffect transition="in" filter="fade">
                                      <p:cBhvr>
                                        <p:cTn id="112" dur="2000"/>
                                        <p:tgtEl>
                                          <p:spTgt spid="86019">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32138" y="188913"/>
            <a:ext cx="5554662" cy="1143000"/>
          </a:xfrm>
        </p:spPr>
        <p:txBody>
          <a:bodyPr rtlCol="0">
            <a:normAutofit fontScale="90000"/>
          </a:bodyPr>
          <a:lstStyle/>
          <a:p>
            <a:pPr eaLnBrk="1" fontAlgn="auto" hangingPunct="1">
              <a:spcAft>
                <a:spcPts val="0"/>
              </a:spcAft>
              <a:defRPr/>
            </a:pPr>
            <a:r>
              <a:rPr lang="fi-FI" altLang="fi-FI" dirty="0" smtClean="0">
                <a:latin typeface="Cambria" panose="02040503050406030204" pitchFamily="18" charset="0"/>
              </a:rPr>
              <a:t>Miten tulkitset kaaviota?</a:t>
            </a:r>
            <a:endParaRPr lang="en-US" altLang="fi-FI" dirty="0" smtClean="0">
              <a:latin typeface="Cambria" panose="02040503050406030204" pitchFamily="18" charset="0"/>
            </a:endParaRPr>
          </a:p>
        </p:txBody>
      </p:sp>
      <p:sp>
        <p:nvSpPr>
          <p:cNvPr id="13315" name="Dian numeron paikkamerkki 5"/>
          <p:cNvSpPr>
            <a:spLocks noGrp="1"/>
          </p:cNvSpPr>
          <p:nvPr>
            <p:ph type="sldNum" sz="quarter" idx="12"/>
          </p:nvPr>
        </p:nvSpPr>
        <p:spPr bwMode="auto">
          <a:xfrm>
            <a:off x="179388" y="63531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821A049D-6D49-447B-AE0E-948B3C672F90}"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60</a:t>
            </a:fld>
            <a:endParaRPr lang="en-US" altLang="fi-FI" sz="1400" smtClean="0">
              <a:latin typeface="Arial" panose="020B0604020202020204" pitchFamily="34" charset="0"/>
              <a:cs typeface="Times New Roman" panose="02020603050405020304" pitchFamily="18" charset="0"/>
            </a:endParaRPr>
          </a:p>
        </p:txBody>
      </p:sp>
      <p:sp>
        <p:nvSpPr>
          <p:cNvPr id="6" name="Suorakulmio 5"/>
          <p:cNvSpPr/>
          <p:nvPr/>
        </p:nvSpPr>
        <p:spPr>
          <a:xfrm>
            <a:off x="6804025" y="1412875"/>
            <a:ext cx="223202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dirty="0">
              <a:solidFill>
                <a:schemeClr val="tx1"/>
              </a:solidFill>
            </a:endParaRPr>
          </a:p>
        </p:txBody>
      </p:sp>
      <p:pic>
        <p:nvPicPr>
          <p:cNvPr id="13317"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44675"/>
            <a:ext cx="7786687"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554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381000" y="-171400"/>
            <a:ext cx="8229600" cy="936104"/>
          </a:xfrm>
        </p:spPr>
        <p:txBody>
          <a:bodyPr>
            <a:normAutofit/>
          </a:bodyPr>
          <a:lstStyle/>
          <a:p>
            <a:r>
              <a:rPr lang="fi-FI" altLang="fi-FI" sz="2800" b="1" dirty="0">
                <a:latin typeface="Cambria" panose="02040503050406030204" pitchFamily="18" charset="0"/>
              </a:rPr>
              <a:t>Liikunnan </a:t>
            </a:r>
            <a:r>
              <a:rPr lang="fi-FI" altLang="fi-FI" sz="2800" b="1" dirty="0" smtClean="0">
                <a:latin typeface="Cambria" panose="02040503050406030204" pitchFamily="18" charset="0"/>
              </a:rPr>
              <a:t>terveyshyödyt sekä haitat</a:t>
            </a:r>
            <a:endParaRPr lang="fi-FI" sz="2800" b="1" dirty="0"/>
          </a:p>
        </p:txBody>
      </p:sp>
      <p:sp>
        <p:nvSpPr>
          <p:cNvPr id="5" name="Sisällön paikkamerkki 4"/>
          <p:cNvSpPr>
            <a:spLocks noGrp="1"/>
          </p:cNvSpPr>
          <p:nvPr>
            <p:ph sz="half" idx="1"/>
          </p:nvPr>
        </p:nvSpPr>
        <p:spPr>
          <a:xfrm>
            <a:off x="-18059" y="953344"/>
            <a:ext cx="4388296" cy="5904656"/>
          </a:xfrm>
        </p:spPr>
        <p:txBody>
          <a:bodyPr>
            <a:normAutofit/>
          </a:bodyPr>
          <a:lstStyle/>
          <a:p>
            <a:r>
              <a:rPr lang="fi-FI" altLang="fi-FI" sz="2400" b="1" dirty="0" smtClean="0">
                <a:latin typeface="Cambria" panose="02040503050406030204" pitchFamily="18" charset="0"/>
              </a:rPr>
              <a:t>Fyysisiä</a:t>
            </a:r>
            <a:r>
              <a:rPr lang="fi-FI" altLang="fi-FI" sz="2400" dirty="0" smtClean="0">
                <a:latin typeface="Cambria" panose="02040503050406030204" pitchFamily="18" charset="0"/>
              </a:rPr>
              <a:t>:</a:t>
            </a:r>
          </a:p>
          <a:p>
            <a:pPr lvl="1"/>
            <a:r>
              <a:rPr lang="fi-FI" altLang="fi-FI" sz="1800" dirty="0" smtClean="0">
                <a:latin typeface="Cambria" panose="02040503050406030204" pitchFamily="18" charset="0"/>
              </a:rPr>
              <a:t>painonhallinta</a:t>
            </a:r>
            <a:r>
              <a:rPr lang="fi-FI" altLang="fi-FI" sz="1800" dirty="0">
                <a:latin typeface="Cambria" panose="02040503050406030204" pitchFamily="18" charset="0"/>
              </a:rPr>
              <a:t>, </a:t>
            </a:r>
            <a:endParaRPr lang="fi-FI" altLang="fi-FI" sz="1800" dirty="0" smtClean="0">
              <a:latin typeface="Cambria" panose="02040503050406030204" pitchFamily="18" charset="0"/>
            </a:endParaRPr>
          </a:p>
          <a:p>
            <a:pPr lvl="1"/>
            <a:r>
              <a:rPr lang="fi-FI" altLang="fi-FI" sz="1800" dirty="0" smtClean="0">
                <a:latin typeface="Cambria" panose="02040503050406030204" pitchFamily="18" charset="0"/>
              </a:rPr>
              <a:t>veren </a:t>
            </a:r>
            <a:r>
              <a:rPr lang="fi-FI" altLang="fi-FI" sz="1800" dirty="0">
                <a:latin typeface="Cambria" panose="02040503050406030204" pitchFamily="18" charset="0"/>
              </a:rPr>
              <a:t>rasva-arvot pysyvät kurissa, </a:t>
            </a:r>
            <a:endParaRPr lang="fi-FI" altLang="fi-FI" sz="1800" dirty="0" smtClean="0">
              <a:latin typeface="Cambria" panose="02040503050406030204" pitchFamily="18" charset="0"/>
            </a:endParaRPr>
          </a:p>
          <a:p>
            <a:pPr lvl="1"/>
            <a:r>
              <a:rPr lang="fi-FI" altLang="fi-FI" sz="1800" dirty="0" smtClean="0">
                <a:latin typeface="Cambria" panose="02040503050406030204" pitchFamily="18" charset="0"/>
              </a:rPr>
              <a:t>sydän- </a:t>
            </a:r>
            <a:r>
              <a:rPr lang="fi-FI" altLang="fi-FI" sz="1800" dirty="0">
                <a:latin typeface="Cambria" panose="02040503050406030204" pitchFamily="18" charset="0"/>
              </a:rPr>
              <a:t>ja verisuonitautien </a:t>
            </a:r>
            <a:r>
              <a:rPr lang="fi-FI" altLang="fi-FI" sz="1800" dirty="0" smtClean="0">
                <a:latin typeface="Cambria" panose="02040503050406030204" pitchFamily="18" charset="0"/>
              </a:rPr>
              <a:t>sekä</a:t>
            </a:r>
          </a:p>
          <a:p>
            <a:pPr lvl="1"/>
            <a:r>
              <a:rPr lang="fi-FI" altLang="fi-FI" sz="1800" dirty="0" smtClean="0">
                <a:latin typeface="Cambria" panose="02040503050406030204" pitchFamily="18" charset="0"/>
              </a:rPr>
              <a:t>diabeteksen </a:t>
            </a:r>
            <a:r>
              <a:rPr lang="fi-FI" altLang="fi-FI" sz="1800" dirty="0">
                <a:latin typeface="Cambria" panose="02040503050406030204" pitchFamily="18" charset="0"/>
              </a:rPr>
              <a:t>riski vähenee, </a:t>
            </a:r>
            <a:endParaRPr lang="fi-FI" altLang="fi-FI" sz="1800" dirty="0" smtClean="0">
              <a:latin typeface="Cambria" panose="02040503050406030204" pitchFamily="18" charset="0"/>
            </a:endParaRPr>
          </a:p>
          <a:p>
            <a:pPr lvl="1"/>
            <a:r>
              <a:rPr lang="fi-FI" altLang="fi-FI" sz="1800" dirty="0" smtClean="0">
                <a:latin typeface="Cambria" panose="02040503050406030204" pitchFamily="18" charset="0"/>
              </a:rPr>
              <a:t>luusto </a:t>
            </a:r>
            <a:r>
              <a:rPr lang="fi-FI" altLang="fi-FI" sz="1800" dirty="0">
                <a:latin typeface="Cambria" panose="02040503050406030204" pitchFamily="18" charset="0"/>
              </a:rPr>
              <a:t>vahvistuu </a:t>
            </a:r>
          </a:p>
          <a:p>
            <a:r>
              <a:rPr lang="fi-FI" altLang="fi-FI" sz="2200" b="1" dirty="0" smtClean="0">
                <a:latin typeface="Cambria" panose="02040503050406030204" pitchFamily="18" charset="0"/>
              </a:rPr>
              <a:t>Psyykkisiä</a:t>
            </a:r>
            <a:r>
              <a:rPr lang="fi-FI" altLang="fi-FI" dirty="0" smtClean="0">
                <a:latin typeface="Cambria" panose="02040503050406030204" pitchFamily="18" charset="0"/>
              </a:rPr>
              <a:t>:</a:t>
            </a:r>
          </a:p>
          <a:p>
            <a:pPr lvl="1"/>
            <a:r>
              <a:rPr lang="fi-FI" altLang="fi-FI" sz="1800" dirty="0" smtClean="0">
                <a:latin typeface="Cambria" panose="02040503050406030204" pitchFamily="18" charset="0"/>
              </a:rPr>
              <a:t>vähentää </a:t>
            </a:r>
            <a:r>
              <a:rPr lang="fi-FI" altLang="fi-FI" sz="1800" dirty="0">
                <a:latin typeface="Cambria" panose="02040503050406030204" pitchFamily="18" charset="0"/>
              </a:rPr>
              <a:t>stressiä, </a:t>
            </a:r>
            <a:endParaRPr lang="fi-FI" altLang="fi-FI" sz="1800" dirty="0" smtClean="0">
              <a:latin typeface="Cambria" panose="02040503050406030204" pitchFamily="18" charset="0"/>
            </a:endParaRPr>
          </a:p>
          <a:p>
            <a:pPr lvl="1"/>
            <a:r>
              <a:rPr lang="fi-FI" altLang="fi-FI" sz="1800" dirty="0" smtClean="0">
                <a:latin typeface="Cambria" panose="02040503050406030204" pitchFamily="18" charset="0"/>
              </a:rPr>
              <a:t>edistää </a:t>
            </a:r>
            <a:r>
              <a:rPr lang="fi-FI" altLang="fi-FI" sz="1800" dirty="0">
                <a:latin typeface="Cambria" panose="02040503050406030204" pitchFamily="18" charset="0"/>
              </a:rPr>
              <a:t>mielenterveyttä ja keskittymiskykyä, </a:t>
            </a:r>
            <a:endParaRPr lang="fi-FI" altLang="fi-FI" sz="1800" dirty="0" smtClean="0">
              <a:latin typeface="Cambria" panose="02040503050406030204" pitchFamily="18" charset="0"/>
            </a:endParaRPr>
          </a:p>
          <a:p>
            <a:pPr lvl="1"/>
            <a:r>
              <a:rPr lang="fi-FI" altLang="fi-FI" sz="1800" dirty="0" smtClean="0">
                <a:latin typeface="Cambria" panose="02040503050406030204" pitchFamily="18" charset="0"/>
              </a:rPr>
              <a:t>vaikuttaa </a:t>
            </a:r>
            <a:r>
              <a:rPr lang="fi-FI" altLang="fi-FI" sz="1800" dirty="0">
                <a:latin typeface="Cambria" panose="02040503050406030204" pitchFamily="18" charset="0"/>
              </a:rPr>
              <a:t>myönteisesti </a:t>
            </a:r>
            <a:endParaRPr lang="fi-FI" altLang="fi-FI" sz="1800" dirty="0" smtClean="0">
              <a:latin typeface="Cambria" panose="02040503050406030204" pitchFamily="18" charset="0"/>
            </a:endParaRPr>
          </a:p>
          <a:p>
            <a:pPr marL="457200" lvl="1" indent="0">
              <a:buNone/>
            </a:pPr>
            <a:r>
              <a:rPr lang="fi-FI" altLang="fi-FI" sz="1800" dirty="0">
                <a:latin typeface="Cambria" panose="02040503050406030204" pitchFamily="18" charset="0"/>
              </a:rPr>
              <a:t> </a:t>
            </a:r>
            <a:r>
              <a:rPr lang="fi-FI" altLang="fi-FI" sz="1800" dirty="0" smtClean="0">
                <a:latin typeface="Cambria" panose="02040503050406030204" pitchFamily="18" charset="0"/>
              </a:rPr>
              <a:t>    oppimiseen</a:t>
            </a:r>
            <a:endParaRPr lang="fi-FI" altLang="fi-FI" sz="1800" dirty="0">
              <a:latin typeface="Cambria" panose="02040503050406030204" pitchFamily="18" charset="0"/>
            </a:endParaRPr>
          </a:p>
          <a:p>
            <a:r>
              <a:rPr lang="fi-FI" altLang="fi-FI" sz="2200" b="1" dirty="0">
                <a:latin typeface="Cambria" panose="02040503050406030204" pitchFamily="18" charset="0"/>
              </a:rPr>
              <a:t>Sosiaalisia</a:t>
            </a:r>
            <a:r>
              <a:rPr lang="fi-FI" altLang="fi-FI" sz="2200" b="1" dirty="0" smtClean="0">
                <a:latin typeface="Cambria" panose="02040503050406030204" pitchFamily="18" charset="0"/>
              </a:rPr>
              <a:t>:</a:t>
            </a:r>
          </a:p>
          <a:p>
            <a:pPr lvl="1"/>
            <a:r>
              <a:rPr lang="fi-FI" altLang="fi-FI" sz="1800" dirty="0" smtClean="0">
                <a:latin typeface="Cambria" panose="02040503050406030204" pitchFamily="18" charset="0"/>
              </a:rPr>
              <a:t>luo </a:t>
            </a:r>
            <a:r>
              <a:rPr lang="fi-FI" altLang="fi-FI" sz="1800" dirty="0">
                <a:latin typeface="Cambria" panose="02040503050406030204" pitchFamily="18" charset="0"/>
              </a:rPr>
              <a:t>kontakteja, </a:t>
            </a:r>
            <a:endParaRPr lang="fi-FI" altLang="fi-FI" sz="1800" dirty="0" smtClean="0">
              <a:latin typeface="Cambria" panose="02040503050406030204" pitchFamily="18" charset="0"/>
            </a:endParaRPr>
          </a:p>
          <a:p>
            <a:pPr lvl="1"/>
            <a:r>
              <a:rPr lang="fi-FI" altLang="fi-FI" sz="1800" dirty="0" smtClean="0">
                <a:latin typeface="Cambria" panose="02040503050406030204" pitchFamily="18" charset="0"/>
              </a:rPr>
              <a:t>kehittää    moraalista </a:t>
            </a:r>
            <a:r>
              <a:rPr lang="fi-FI" altLang="fi-FI" sz="1800" dirty="0">
                <a:latin typeface="Cambria" panose="02040503050406030204" pitchFamily="18" charset="0"/>
              </a:rPr>
              <a:t>toimintaa</a:t>
            </a:r>
          </a:p>
          <a:p>
            <a:endParaRPr lang="fi-FI" dirty="0"/>
          </a:p>
        </p:txBody>
      </p:sp>
      <p:sp>
        <p:nvSpPr>
          <p:cNvPr id="6" name="Sisällön paikkamerkki 5"/>
          <p:cNvSpPr>
            <a:spLocks noGrp="1"/>
          </p:cNvSpPr>
          <p:nvPr>
            <p:ph sz="half" idx="2"/>
          </p:nvPr>
        </p:nvSpPr>
        <p:spPr>
          <a:xfrm>
            <a:off x="4333197" y="1097360"/>
            <a:ext cx="4330824" cy="5760640"/>
          </a:xfrm>
        </p:spPr>
        <p:txBody>
          <a:bodyPr>
            <a:normAutofit/>
          </a:bodyPr>
          <a:lstStyle/>
          <a:p>
            <a:pPr marL="0" indent="0">
              <a:buNone/>
            </a:pPr>
            <a:r>
              <a:rPr lang="fi-FI" altLang="fi-FI" sz="2000" b="1" dirty="0" smtClean="0">
                <a:latin typeface="Cambria" panose="02040503050406030204" pitchFamily="18" charset="0"/>
              </a:rPr>
              <a:t>Liikuntavammat </a:t>
            </a:r>
          </a:p>
          <a:p>
            <a:pPr>
              <a:defRPr/>
            </a:pPr>
            <a:r>
              <a:rPr lang="fi-FI" altLang="fi-FI" sz="1800" dirty="0" smtClean="0">
                <a:latin typeface="Cambria" panose="02040503050406030204" pitchFamily="18" charset="0"/>
              </a:rPr>
              <a:t>Akuutit vammat:</a:t>
            </a:r>
          </a:p>
          <a:p>
            <a:pPr lvl="1">
              <a:defRPr/>
            </a:pPr>
            <a:r>
              <a:rPr lang="fi-FI" altLang="fi-FI" sz="1400" dirty="0" smtClean="0">
                <a:latin typeface="Cambria" panose="02040503050406030204" pitchFamily="18" charset="0"/>
              </a:rPr>
              <a:t> </a:t>
            </a:r>
            <a:r>
              <a:rPr lang="fi-FI" altLang="fi-FI" sz="1400" dirty="0">
                <a:latin typeface="Cambria" panose="02040503050406030204" pitchFamily="18" charset="0"/>
              </a:rPr>
              <a:t>venähdykset, revähdykset, ruhjeet, murtumat, haavat</a:t>
            </a:r>
          </a:p>
          <a:p>
            <a:pPr lvl="2">
              <a:defRPr/>
            </a:pPr>
            <a:r>
              <a:rPr lang="fi-FI" altLang="fi-FI" sz="1800" dirty="0">
                <a:latin typeface="Cambria" panose="02040503050406030204" pitchFamily="18" charset="0"/>
              </a:rPr>
              <a:t>Syyt? Ehkäisy? Hoito?</a:t>
            </a:r>
          </a:p>
          <a:p>
            <a:pPr>
              <a:defRPr/>
            </a:pPr>
            <a:r>
              <a:rPr lang="fi-FI" altLang="fi-FI" sz="1800" dirty="0" smtClean="0">
                <a:latin typeface="Cambria" panose="02040503050406030204" pitchFamily="18" charset="0"/>
              </a:rPr>
              <a:t>Rasitusvammat:</a:t>
            </a:r>
          </a:p>
          <a:p>
            <a:pPr lvl="1">
              <a:defRPr/>
            </a:pPr>
            <a:r>
              <a:rPr lang="fi-FI" altLang="fi-FI" sz="1400" dirty="0" smtClean="0">
                <a:latin typeface="Cambria" panose="02040503050406030204" pitchFamily="18" charset="0"/>
              </a:rPr>
              <a:t> </a:t>
            </a:r>
            <a:r>
              <a:rPr lang="fi-FI" altLang="fi-FI" sz="1400" dirty="0">
                <a:latin typeface="Cambria" panose="02040503050406030204" pitchFamily="18" charset="0"/>
              </a:rPr>
              <a:t>rasitusmurtumat, kudosten tulehtuminen</a:t>
            </a:r>
          </a:p>
          <a:p>
            <a:pPr lvl="2">
              <a:defRPr/>
            </a:pPr>
            <a:r>
              <a:rPr lang="fi-FI" altLang="fi-FI" sz="1800" dirty="0">
                <a:latin typeface="Cambria" panose="02040503050406030204" pitchFamily="18" charset="0"/>
              </a:rPr>
              <a:t>Syyt? Ehkäisy? Hoito</a:t>
            </a:r>
            <a:r>
              <a:rPr lang="fi-FI" altLang="fi-FI" sz="1800" dirty="0" smtClean="0">
                <a:latin typeface="Cambria" panose="02040503050406030204" pitchFamily="18" charset="0"/>
              </a:rPr>
              <a:t>?</a:t>
            </a:r>
          </a:p>
          <a:p>
            <a:pPr marL="914400" lvl="2" indent="0">
              <a:buNone/>
              <a:defRPr/>
            </a:pPr>
            <a:endParaRPr lang="fi-FI" altLang="fi-FI" sz="1800" dirty="0">
              <a:latin typeface="Cambria" panose="02040503050406030204" pitchFamily="18" charset="0"/>
            </a:endParaRPr>
          </a:p>
          <a:p>
            <a:pPr marL="0" indent="0">
              <a:buNone/>
            </a:pPr>
            <a:r>
              <a:rPr lang="fi-FI" altLang="fi-FI" sz="2200" b="1" dirty="0">
                <a:latin typeface="Cambria" panose="02040503050406030204" pitchFamily="18" charset="0"/>
              </a:rPr>
              <a:t>Liikunnan riskien ehkäisykeinoja</a:t>
            </a:r>
          </a:p>
          <a:p>
            <a:pPr lvl="1">
              <a:defRPr/>
            </a:pPr>
            <a:r>
              <a:rPr lang="fi-FI" altLang="fi-FI" sz="1900" dirty="0">
                <a:latin typeface="Cambria" panose="02040503050406030204" pitchFamily="18" charset="0"/>
              </a:rPr>
              <a:t>kehon toiminnan kehittäminen</a:t>
            </a:r>
          </a:p>
          <a:p>
            <a:pPr lvl="1">
              <a:defRPr/>
            </a:pPr>
            <a:r>
              <a:rPr lang="fi-FI" altLang="fi-FI" sz="1900" dirty="0">
                <a:latin typeface="Cambria" panose="02040503050406030204" pitchFamily="18" charset="0"/>
              </a:rPr>
              <a:t>liikuntaolosuhteet ja varusteet</a:t>
            </a:r>
          </a:p>
          <a:p>
            <a:pPr lvl="1">
              <a:defRPr/>
            </a:pPr>
            <a:r>
              <a:rPr lang="fi-FI" altLang="fi-FI" sz="1900" dirty="0">
                <a:latin typeface="Cambria" panose="02040503050406030204" pitchFamily="18" charset="0"/>
              </a:rPr>
              <a:t>säännöt ja etiikka</a:t>
            </a:r>
          </a:p>
          <a:p>
            <a:pPr lvl="1">
              <a:defRPr/>
            </a:pPr>
            <a:r>
              <a:rPr lang="fi-FI" altLang="fi-FI" sz="1900" dirty="0">
                <a:latin typeface="Cambria" panose="02040503050406030204" pitchFamily="18" charset="0"/>
              </a:rPr>
              <a:t>liikunnan tukitoimet</a:t>
            </a:r>
          </a:p>
          <a:p>
            <a:pPr marL="457200" lvl="1" indent="0">
              <a:buNone/>
              <a:defRPr/>
            </a:pPr>
            <a:endParaRPr lang="fi-FI" altLang="fi-FI" sz="1900" dirty="0">
              <a:latin typeface="Cambria" panose="02040503050406030204" pitchFamily="18" charset="0"/>
            </a:endParaRPr>
          </a:p>
        </p:txBody>
      </p:sp>
    </p:spTree>
    <p:extLst>
      <p:ext uri="{BB962C8B-B14F-4D97-AF65-F5344CB8AC3E}">
        <p14:creationId xmlns:p14="http://schemas.microsoft.com/office/powerpoint/2010/main" val="893542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i 5"/>
          <p:cNvSpPr/>
          <p:nvPr/>
        </p:nvSpPr>
        <p:spPr>
          <a:xfrm>
            <a:off x="251520" y="260648"/>
            <a:ext cx="4104952" cy="2376289"/>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sz="1400" b="1" dirty="0">
                <a:solidFill>
                  <a:schemeClr val="tx1"/>
                </a:solidFill>
              </a:rPr>
              <a:t>Kehon toimintaan liittyvät tekijät</a:t>
            </a:r>
          </a:p>
          <a:p>
            <a:pPr eaLnBrk="1" hangingPunct="1">
              <a:buFontTx/>
              <a:buBlip>
                <a:blip r:embed="rId2"/>
              </a:buBlip>
              <a:defRPr/>
            </a:pPr>
            <a:r>
              <a:rPr lang="fi-FI" sz="1400" b="1" dirty="0">
                <a:solidFill>
                  <a:schemeClr val="tx1"/>
                </a:solidFill>
              </a:rPr>
              <a:t> </a:t>
            </a:r>
            <a:r>
              <a:rPr lang="fi-FI" sz="1400" dirty="0">
                <a:solidFill>
                  <a:schemeClr val="tx1"/>
                </a:solidFill>
              </a:rPr>
              <a:t>harjoittelemalla järkevästi: maltillinen aloitus, kuormituksen nousujohteisuus, lämmittelyt</a:t>
            </a:r>
          </a:p>
          <a:p>
            <a:pPr eaLnBrk="1" hangingPunct="1">
              <a:buFontTx/>
              <a:buBlip>
                <a:blip r:embed="rId2"/>
              </a:buBlip>
              <a:defRPr/>
            </a:pPr>
            <a:r>
              <a:rPr lang="fi-FI" sz="1400" b="1" dirty="0">
                <a:solidFill>
                  <a:schemeClr val="tx1"/>
                </a:solidFill>
              </a:rPr>
              <a:t> </a:t>
            </a:r>
            <a:r>
              <a:rPr lang="fi-FI" sz="1400" dirty="0">
                <a:solidFill>
                  <a:schemeClr val="tx1"/>
                </a:solidFill>
              </a:rPr>
              <a:t>harjoittelemalla kehon hallintaa, koordinaatiota ja reaktiokykyä</a:t>
            </a:r>
          </a:p>
          <a:p>
            <a:pPr eaLnBrk="1" hangingPunct="1">
              <a:buFontTx/>
              <a:buBlip>
                <a:blip r:embed="rId2"/>
              </a:buBlip>
              <a:defRPr/>
            </a:pPr>
            <a:r>
              <a:rPr lang="fi-FI" sz="1400" dirty="0">
                <a:solidFill>
                  <a:schemeClr val="tx1"/>
                </a:solidFill>
              </a:rPr>
              <a:t>kehittämällä taitotasoa ja tekniikkaa</a:t>
            </a:r>
          </a:p>
          <a:p>
            <a:pPr eaLnBrk="1" hangingPunct="1">
              <a:defRPr/>
            </a:pPr>
            <a:endParaRPr lang="fi-FI" sz="1400" b="1" dirty="0">
              <a:solidFill>
                <a:schemeClr val="tx1"/>
              </a:solidFill>
            </a:endParaRPr>
          </a:p>
        </p:txBody>
      </p:sp>
      <p:sp>
        <p:nvSpPr>
          <p:cNvPr id="7" name="Ellipsi 6"/>
          <p:cNvSpPr/>
          <p:nvPr/>
        </p:nvSpPr>
        <p:spPr>
          <a:xfrm>
            <a:off x="4788024" y="129923"/>
            <a:ext cx="4175944" cy="30110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sz="1600" b="1" dirty="0">
                <a:solidFill>
                  <a:schemeClr val="tx1"/>
                </a:solidFill>
              </a:rPr>
              <a:t>Liikuntaolosuhteet ja varusteet</a:t>
            </a:r>
          </a:p>
          <a:p>
            <a:pPr eaLnBrk="1" hangingPunct="1">
              <a:buFontTx/>
              <a:buBlip>
                <a:blip r:embed="rId2"/>
              </a:buBlip>
              <a:defRPr/>
            </a:pPr>
            <a:r>
              <a:rPr lang="fi-FI" sz="1600" b="1" dirty="0">
                <a:solidFill>
                  <a:schemeClr val="tx1"/>
                </a:solidFill>
              </a:rPr>
              <a:t> </a:t>
            </a:r>
            <a:r>
              <a:rPr lang="fi-FI" sz="1600" dirty="0">
                <a:solidFill>
                  <a:schemeClr val="tx1"/>
                </a:solidFill>
              </a:rPr>
              <a:t>valitsemalla turvallisen liikuntamuodon ja liikuntapaikan</a:t>
            </a:r>
          </a:p>
          <a:p>
            <a:pPr eaLnBrk="1" hangingPunct="1">
              <a:buFontTx/>
              <a:buBlip>
                <a:blip r:embed="rId2"/>
              </a:buBlip>
              <a:defRPr/>
            </a:pPr>
            <a:r>
              <a:rPr lang="fi-FI" sz="1600" b="1" dirty="0">
                <a:solidFill>
                  <a:schemeClr val="tx1"/>
                </a:solidFill>
              </a:rPr>
              <a:t> </a:t>
            </a:r>
            <a:r>
              <a:rPr lang="fi-FI" sz="1600" dirty="0">
                <a:solidFill>
                  <a:schemeClr val="tx1"/>
                </a:solidFill>
              </a:rPr>
              <a:t>huomioimalla sääolosuhteet</a:t>
            </a:r>
          </a:p>
          <a:p>
            <a:pPr eaLnBrk="1" hangingPunct="1">
              <a:buFontTx/>
              <a:buBlip>
                <a:blip r:embed="rId2"/>
              </a:buBlip>
              <a:defRPr/>
            </a:pPr>
            <a:r>
              <a:rPr lang="fi-FI" sz="1600" dirty="0">
                <a:solidFill>
                  <a:schemeClr val="tx1"/>
                </a:solidFill>
              </a:rPr>
              <a:t>käyttämällä tarkoituksenmukaisia suojia ja varusteita kuten hyvin vaimentavia ja alustalle sopivia jalkineita</a:t>
            </a:r>
          </a:p>
          <a:p>
            <a:pPr eaLnBrk="1" hangingPunct="1">
              <a:defRPr/>
            </a:pPr>
            <a:endParaRPr lang="fi-FI" sz="1600" b="1" dirty="0">
              <a:solidFill>
                <a:schemeClr val="tx1"/>
              </a:solidFill>
            </a:endParaRPr>
          </a:p>
        </p:txBody>
      </p:sp>
      <p:sp>
        <p:nvSpPr>
          <p:cNvPr id="8" name="Ellipsi 7"/>
          <p:cNvSpPr/>
          <p:nvPr/>
        </p:nvSpPr>
        <p:spPr>
          <a:xfrm>
            <a:off x="539552" y="4323018"/>
            <a:ext cx="2952328" cy="1845568"/>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sz="1600" b="1" dirty="0">
                <a:solidFill>
                  <a:schemeClr val="tx1"/>
                </a:solidFill>
              </a:rPr>
              <a:t>Säännöt ja etiikka</a:t>
            </a:r>
          </a:p>
          <a:p>
            <a:pPr eaLnBrk="1" hangingPunct="1">
              <a:buFontTx/>
              <a:buBlip>
                <a:blip r:embed="rId2"/>
              </a:buBlip>
              <a:defRPr/>
            </a:pPr>
            <a:r>
              <a:rPr lang="fi-FI" sz="1600" b="1" dirty="0">
                <a:solidFill>
                  <a:schemeClr val="tx1"/>
                </a:solidFill>
              </a:rPr>
              <a:t> </a:t>
            </a:r>
            <a:r>
              <a:rPr lang="fi-FI" sz="1600" dirty="0">
                <a:solidFill>
                  <a:schemeClr val="tx1"/>
                </a:solidFill>
              </a:rPr>
              <a:t>noudattamalla sääntöjä, hillitsemällä hermot pelin tuoksinassa</a:t>
            </a:r>
          </a:p>
        </p:txBody>
      </p:sp>
      <p:sp>
        <p:nvSpPr>
          <p:cNvPr id="9" name="Ellipsi 8"/>
          <p:cNvSpPr/>
          <p:nvPr/>
        </p:nvSpPr>
        <p:spPr>
          <a:xfrm>
            <a:off x="4132666" y="3789040"/>
            <a:ext cx="4812581" cy="2795667"/>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i-FI" sz="1600" b="1" dirty="0">
              <a:solidFill>
                <a:schemeClr val="tx1"/>
              </a:solidFill>
            </a:endParaRPr>
          </a:p>
          <a:p>
            <a:pPr eaLnBrk="1" hangingPunct="1">
              <a:defRPr/>
            </a:pPr>
            <a:r>
              <a:rPr lang="fi-FI" sz="1600" b="1" dirty="0">
                <a:solidFill>
                  <a:schemeClr val="tx1"/>
                </a:solidFill>
              </a:rPr>
              <a:t>Liikunnan tukitoimet</a:t>
            </a:r>
          </a:p>
          <a:p>
            <a:pPr eaLnBrk="1" hangingPunct="1">
              <a:buFontTx/>
              <a:buBlip>
                <a:blip r:embed="rId2"/>
              </a:buBlip>
              <a:defRPr/>
            </a:pPr>
            <a:r>
              <a:rPr lang="fi-FI" sz="1600" b="1" dirty="0">
                <a:solidFill>
                  <a:schemeClr val="tx1"/>
                </a:solidFill>
              </a:rPr>
              <a:t> </a:t>
            </a:r>
            <a:r>
              <a:rPr lang="fi-FI" sz="1600" dirty="0">
                <a:solidFill>
                  <a:schemeClr val="tx1"/>
                </a:solidFill>
              </a:rPr>
              <a:t>huomioimalla kehonhuolto ja palautuminen: verryttelyt, erilaiset lihashuollolliset toimet, syöminen, juominen, lepo ja uni</a:t>
            </a:r>
          </a:p>
          <a:p>
            <a:pPr eaLnBrk="1" hangingPunct="1">
              <a:buFontTx/>
              <a:buBlip>
                <a:blip r:embed="rId2"/>
              </a:buBlip>
              <a:defRPr/>
            </a:pPr>
            <a:r>
              <a:rPr lang="fi-FI" sz="1600" dirty="0">
                <a:solidFill>
                  <a:schemeClr val="tx1"/>
                </a:solidFill>
              </a:rPr>
              <a:t>välttämällä liikkumista sairaana, väsyneenä tai päihtyneenä</a:t>
            </a:r>
          </a:p>
          <a:p>
            <a:pPr eaLnBrk="1" hangingPunct="1">
              <a:buFontTx/>
              <a:buBlip>
                <a:blip r:embed="rId2"/>
              </a:buBlip>
              <a:defRPr/>
            </a:pPr>
            <a:r>
              <a:rPr lang="fi-FI" sz="1600" dirty="0">
                <a:solidFill>
                  <a:schemeClr val="tx1"/>
                </a:solidFill>
              </a:rPr>
              <a:t>hoitamalla ja </a:t>
            </a:r>
            <a:r>
              <a:rPr lang="fi-FI" sz="1400" dirty="0">
                <a:solidFill>
                  <a:schemeClr val="tx1"/>
                </a:solidFill>
              </a:rPr>
              <a:t>kuntouttamalla</a:t>
            </a:r>
            <a:r>
              <a:rPr lang="fi-FI" sz="1600" dirty="0">
                <a:solidFill>
                  <a:schemeClr val="tx1"/>
                </a:solidFill>
              </a:rPr>
              <a:t> jo syntyneet vammat huolellisesti</a:t>
            </a:r>
          </a:p>
          <a:p>
            <a:pPr eaLnBrk="1" hangingPunct="1">
              <a:defRPr/>
            </a:pPr>
            <a:endParaRPr lang="fi-FI" sz="1600" b="1" dirty="0">
              <a:solidFill>
                <a:schemeClr val="tx1"/>
              </a:solidFill>
            </a:endParaRPr>
          </a:p>
        </p:txBody>
      </p:sp>
      <p:sp>
        <p:nvSpPr>
          <p:cNvPr id="10" name="Ellipsi 9"/>
          <p:cNvSpPr/>
          <p:nvPr/>
        </p:nvSpPr>
        <p:spPr>
          <a:xfrm>
            <a:off x="1475656" y="2636913"/>
            <a:ext cx="4032448" cy="14401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ltLang="fi-FI">
                <a:latin typeface="Cambria" panose="02040503050406030204" pitchFamily="18" charset="0"/>
              </a:rPr>
              <a:t>Liikunnan terveysriskejä voi ehkäistä</a:t>
            </a:r>
            <a:endParaRPr lang="fi-FI"/>
          </a:p>
        </p:txBody>
      </p:sp>
    </p:spTree>
    <p:extLst>
      <p:ext uri="{BB962C8B-B14F-4D97-AF65-F5344CB8AC3E}">
        <p14:creationId xmlns:p14="http://schemas.microsoft.com/office/powerpoint/2010/main" val="33272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03575" y="17463"/>
            <a:ext cx="5311775" cy="1325562"/>
          </a:xfrm>
        </p:spPr>
        <p:txBody>
          <a:bodyPr/>
          <a:lstStyle/>
          <a:p>
            <a:pPr eaLnBrk="1" hangingPunct="1"/>
            <a:r>
              <a:rPr lang="fi-FI" altLang="fi-FI" sz="4000" smtClean="0">
                <a:latin typeface="Cambria" panose="02040503050406030204" pitchFamily="18" charset="0"/>
              </a:rPr>
              <a:t>Lasten ja nuorten liikuntasuositus</a:t>
            </a:r>
            <a:endParaRPr lang="en-US" altLang="fi-FI" sz="4000" smtClean="0">
              <a:latin typeface="Cambria" panose="02040503050406030204" pitchFamily="18" charset="0"/>
            </a:endParaRPr>
          </a:p>
        </p:txBody>
      </p:sp>
      <p:sp>
        <p:nvSpPr>
          <p:cNvPr id="25603" name="Dian numeron paikkamerkki 5"/>
          <p:cNvSpPr>
            <a:spLocks noGrp="1"/>
          </p:cNvSpPr>
          <p:nvPr>
            <p:ph type="sldNum" sz="quarter" idx="12"/>
          </p:nvPr>
        </p:nvSpPr>
        <p:spPr bwMode="auto">
          <a:xfrm>
            <a:off x="250825" y="62706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CB7953A0-58BE-49F8-9FED-75B4C9CF47B6}"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63</a:t>
            </a:fld>
            <a:endParaRPr lang="en-US" altLang="fi-FI" sz="1400" smtClean="0">
              <a:latin typeface="Arial" panose="020B0604020202020204" pitchFamily="34" charset="0"/>
              <a:cs typeface="Times New Roman" panose="02020603050405020304" pitchFamily="18" charset="0"/>
            </a:endParaRPr>
          </a:p>
        </p:txBody>
      </p:sp>
      <p:sp>
        <p:nvSpPr>
          <p:cNvPr id="5" name="Ellipsi 4"/>
          <p:cNvSpPr/>
          <p:nvPr/>
        </p:nvSpPr>
        <p:spPr>
          <a:xfrm>
            <a:off x="250825" y="1196975"/>
            <a:ext cx="4176713" cy="2592388"/>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b="1" dirty="0">
                <a:solidFill>
                  <a:schemeClr val="tx1"/>
                </a:solidFill>
              </a:rPr>
              <a:t>Paranna kestävyyttä</a:t>
            </a:r>
          </a:p>
          <a:p>
            <a:pPr eaLnBrk="1" hangingPunct="1">
              <a:buFontTx/>
              <a:buBlip>
                <a:blip r:embed="rId3"/>
              </a:buBlip>
              <a:defRPr/>
            </a:pPr>
            <a:r>
              <a:rPr lang="fi-FI" dirty="0">
                <a:solidFill>
                  <a:schemeClr val="tx1"/>
                </a:solidFill>
              </a:rPr>
              <a:t> reipas kävely</a:t>
            </a:r>
          </a:p>
          <a:p>
            <a:pPr eaLnBrk="1" hangingPunct="1">
              <a:buFontTx/>
              <a:buBlip>
                <a:blip r:embed="rId3"/>
              </a:buBlip>
              <a:defRPr/>
            </a:pPr>
            <a:r>
              <a:rPr lang="fi-FI" dirty="0">
                <a:solidFill>
                  <a:schemeClr val="tx1"/>
                </a:solidFill>
              </a:rPr>
              <a:t>hölkkä</a:t>
            </a:r>
          </a:p>
          <a:p>
            <a:pPr eaLnBrk="1" hangingPunct="1">
              <a:buFontTx/>
              <a:buBlip>
                <a:blip r:embed="rId3"/>
              </a:buBlip>
              <a:defRPr/>
            </a:pPr>
            <a:r>
              <a:rPr lang="fi-FI" dirty="0">
                <a:solidFill>
                  <a:schemeClr val="tx1"/>
                </a:solidFill>
              </a:rPr>
              <a:t>uinti</a:t>
            </a:r>
          </a:p>
          <a:p>
            <a:pPr eaLnBrk="1" hangingPunct="1">
              <a:buFontTx/>
              <a:buBlip>
                <a:blip r:embed="rId3"/>
              </a:buBlip>
              <a:defRPr/>
            </a:pPr>
            <a:r>
              <a:rPr lang="fi-FI" dirty="0">
                <a:solidFill>
                  <a:schemeClr val="tx1"/>
                </a:solidFill>
              </a:rPr>
              <a:t>hiihto</a:t>
            </a:r>
          </a:p>
        </p:txBody>
      </p:sp>
      <p:sp>
        <p:nvSpPr>
          <p:cNvPr id="8" name="Ellipsi 7"/>
          <p:cNvSpPr/>
          <p:nvPr/>
        </p:nvSpPr>
        <p:spPr>
          <a:xfrm>
            <a:off x="4067175" y="1125538"/>
            <a:ext cx="4537075" cy="280828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b="1" dirty="0">
                <a:solidFill>
                  <a:schemeClr val="tx1"/>
                </a:solidFill>
              </a:rPr>
              <a:t>Kehitä voimaa ja notkeutta</a:t>
            </a:r>
          </a:p>
          <a:p>
            <a:pPr eaLnBrk="1" hangingPunct="1">
              <a:buFontTx/>
              <a:buBlip>
                <a:blip r:embed="rId3"/>
              </a:buBlip>
              <a:defRPr/>
            </a:pPr>
            <a:r>
              <a:rPr lang="fi-FI" dirty="0">
                <a:solidFill>
                  <a:schemeClr val="tx1"/>
                </a:solidFill>
              </a:rPr>
              <a:t> tanssi</a:t>
            </a:r>
          </a:p>
          <a:p>
            <a:pPr eaLnBrk="1" hangingPunct="1">
              <a:buFontTx/>
              <a:buBlip>
                <a:blip r:embed="rId3"/>
              </a:buBlip>
              <a:defRPr/>
            </a:pPr>
            <a:r>
              <a:rPr lang="fi-FI" dirty="0">
                <a:solidFill>
                  <a:schemeClr val="tx1"/>
                </a:solidFill>
              </a:rPr>
              <a:t>kuntosali</a:t>
            </a:r>
          </a:p>
          <a:p>
            <a:pPr eaLnBrk="1" hangingPunct="1">
              <a:buFontTx/>
              <a:buBlip>
                <a:blip r:embed="rId3"/>
              </a:buBlip>
              <a:defRPr/>
            </a:pPr>
            <a:r>
              <a:rPr lang="fi-FI" dirty="0">
                <a:solidFill>
                  <a:schemeClr val="tx1"/>
                </a:solidFill>
              </a:rPr>
              <a:t>pallopelit</a:t>
            </a:r>
          </a:p>
          <a:p>
            <a:pPr eaLnBrk="1" hangingPunct="1">
              <a:buFontTx/>
              <a:buBlip>
                <a:blip r:embed="rId3"/>
              </a:buBlip>
              <a:defRPr/>
            </a:pPr>
            <a:r>
              <a:rPr lang="fi-FI" dirty="0">
                <a:solidFill>
                  <a:schemeClr val="tx1"/>
                </a:solidFill>
              </a:rPr>
              <a:t>venyttely</a:t>
            </a:r>
          </a:p>
          <a:p>
            <a:pPr eaLnBrk="1" hangingPunct="1">
              <a:buFontTx/>
              <a:buBlip>
                <a:blip r:embed="rId3"/>
              </a:buBlip>
              <a:defRPr/>
            </a:pPr>
            <a:r>
              <a:rPr lang="fi-FI" dirty="0">
                <a:solidFill>
                  <a:schemeClr val="tx1"/>
                </a:solidFill>
              </a:rPr>
              <a:t>lumilautailu</a:t>
            </a:r>
          </a:p>
          <a:p>
            <a:pPr eaLnBrk="1" hangingPunct="1">
              <a:buFontTx/>
              <a:buBlip>
                <a:blip r:embed="rId3"/>
              </a:buBlip>
              <a:defRPr/>
            </a:pPr>
            <a:r>
              <a:rPr lang="fi-FI" dirty="0" err="1">
                <a:solidFill>
                  <a:schemeClr val="tx1"/>
                </a:solidFill>
              </a:rPr>
              <a:t>skeittailu</a:t>
            </a:r>
            <a:endParaRPr lang="fi-FI" dirty="0">
              <a:solidFill>
                <a:schemeClr val="tx1"/>
              </a:solidFill>
            </a:endParaRPr>
          </a:p>
        </p:txBody>
      </p:sp>
      <p:sp>
        <p:nvSpPr>
          <p:cNvPr id="7" name="Ellipsi 6"/>
          <p:cNvSpPr/>
          <p:nvPr/>
        </p:nvSpPr>
        <p:spPr>
          <a:xfrm>
            <a:off x="1547813" y="3429000"/>
            <a:ext cx="5111750" cy="2808288"/>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fi-FI" b="1" dirty="0">
                <a:solidFill>
                  <a:schemeClr val="tx1"/>
                </a:solidFill>
              </a:rPr>
              <a:t>Pysy pirteänä</a:t>
            </a:r>
          </a:p>
          <a:p>
            <a:pPr eaLnBrk="1" hangingPunct="1">
              <a:buFontTx/>
              <a:buBlip>
                <a:blip r:embed="rId3"/>
              </a:buBlip>
              <a:defRPr/>
            </a:pPr>
            <a:r>
              <a:rPr lang="fi-FI" dirty="0">
                <a:solidFill>
                  <a:schemeClr val="tx1"/>
                </a:solidFill>
              </a:rPr>
              <a:t> pelaile pallopelejä välitunnilla</a:t>
            </a:r>
          </a:p>
          <a:p>
            <a:pPr eaLnBrk="1" hangingPunct="1">
              <a:buFontTx/>
              <a:buBlip>
                <a:blip r:embed="rId3"/>
              </a:buBlip>
              <a:defRPr/>
            </a:pPr>
            <a:r>
              <a:rPr lang="fi-FI" dirty="0">
                <a:solidFill>
                  <a:schemeClr val="tx1"/>
                </a:solidFill>
              </a:rPr>
              <a:t>kulje kävellen tai pyörällä</a:t>
            </a:r>
          </a:p>
          <a:p>
            <a:pPr eaLnBrk="1" hangingPunct="1">
              <a:buFontTx/>
              <a:buBlip>
                <a:blip r:embed="rId3"/>
              </a:buBlip>
              <a:defRPr/>
            </a:pPr>
            <a:r>
              <a:rPr lang="fi-FI" dirty="0">
                <a:solidFill>
                  <a:schemeClr val="tx1"/>
                </a:solidFill>
              </a:rPr>
              <a:t>käytä portaita, unohda hissit</a:t>
            </a:r>
          </a:p>
          <a:p>
            <a:pPr eaLnBrk="1" hangingPunct="1">
              <a:buFontTx/>
              <a:buBlip>
                <a:blip r:embed="rId3"/>
              </a:buBlip>
              <a:defRPr/>
            </a:pPr>
            <a:r>
              <a:rPr lang="fi-FI" dirty="0">
                <a:solidFill>
                  <a:schemeClr val="tx1"/>
                </a:solidFill>
              </a:rPr>
              <a:t>vältä pitkäaikaista istumista</a:t>
            </a:r>
          </a:p>
        </p:txBody>
      </p:sp>
      <p:sp>
        <p:nvSpPr>
          <p:cNvPr id="9" name="Suorakulmio 8"/>
          <p:cNvSpPr/>
          <p:nvPr/>
        </p:nvSpPr>
        <p:spPr>
          <a:xfrm>
            <a:off x="2484438" y="2492375"/>
            <a:ext cx="122396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dirty="0">
                <a:solidFill>
                  <a:srgbClr val="C00000"/>
                </a:solidFill>
              </a:rPr>
              <a:t>Nosta sykettä ja hengästy joka päivä</a:t>
            </a:r>
          </a:p>
        </p:txBody>
      </p:sp>
      <p:sp>
        <p:nvSpPr>
          <p:cNvPr id="10" name="Suorakulmio 9"/>
          <p:cNvSpPr/>
          <p:nvPr/>
        </p:nvSpPr>
        <p:spPr>
          <a:xfrm>
            <a:off x="6948488" y="1989138"/>
            <a:ext cx="1152525" cy="151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dirty="0">
                <a:solidFill>
                  <a:srgbClr val="C00000"/>
                </a:solidFill>
              </a:rPr>
              <a:t>Kuormita lihaksia 3 </a:t>
            </a:r>
            <a:r>
              <a:rPr lang="fi-FI" dirty="0" err="1">
                <a:solidFill>
                  <a:srgbClr val="C00000"/>
                </a:solidFill>
              </a:rPr>
              <a:t>krt/vko</a:t>
            </a:r>
            <a:endParaRPr lang="fi-FI" dirty="0">
              <a:solidFill>
                <a:srgbClr val="C00000"/>
              </a:solidFill>
            </a:endParaRPr>
          </a:p>
        </p:txBody>
      </p:sp>
      <p:sp>
        <p:nvSpPr>
          <p:cNvPr id="11" name="Suorakulmio 10"/>
          <p:cNvSpPr/>
          <p:nvPr/>
        </p:nvSpPr>
        <p:spPr>
          <a:xfrm>
            <a:off x="2411413" y="5445125"/>
            <a:ext cx="352901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dirty="0">
                <a:solidFill>
                  <a:srgbClr val="C00000"/>
                </a:solidFill>
              </a:rPr>
              <a:t>Liiku aina kun voit</a:t>
            </a:r>
          </a:p>
        </p:txBody>
      </p:sp>
      <p:sp>
        <p:nvSpPr>
          <p:cNvPr id="12" name="Suorakulmio 11"/>
          <p:cNvSpPr/>
          <p:nvPr/>
        </p:nvSpPr>
        <p:spPr>
          <a:xfrm>
            <a:off x="6588125" y="3500438"/>
            <a:ext cx="2232025" cy="1296987"/>
          </a:xfrm>
          <a:prstGeom prst="rect">
            <a:avLst/>
          </a:prstGeom>
          <a:solidFill>
            <a:srgbClr val="33A9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sz="2000" dirty="0">
                <a:solidFill>
                  <a:schemeClr val="bg1"/>
                </a:solidFill>
                <a:latin typeface="Cambria" panose="02040503050406030204" pitchFamily="18" charset="0"/>
              </a:rPr>
              <a:t>1–2 tuntia päivässä, myös rasittavaa ja sykettä nostavaa</a:t>
            </a:r>
          </a:p>
        </p:txBody>
      </p:sp>
      <p:sp>
        <p:nvSpPr>
          <p:cNvPr id="15" name="Suorakulmio 14"/>
          <p:cNvSpPr/>
          <p:nvPr/>
        </p:nvSpPr>
        <p:spPr>
          <a:xfrm>
            <a:off x="6588125" y="4797425"/>
            <a:ext cx="2232025" cy="747713"/>
          </a:xfrm>
          <a:prstGeom prst="rect">
            <a:avLst/>
          </a:prstGeom>
          <a:solidFill>
            <a:srgbClr val="33A9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sz="2000" dirty="0">
                <a:solidFill>
                  <a:schemeClr val="bg1"/>
                </a:solidFill>
                <a:latin typeface="Cambria" panose="02040503050406030204" pitchFamily="18" charset="0"/>
              </a:rPr>
              <a:t>istumista alle 2 tuntia kerralla</a:t>
            </a:r>
          </a:p>
        </p:txBody>
      </p:sp>
      <p:sp>
        <p:nvSpPr>
          <p:cNvPr id="16" name="Suorakulmio 15"/>
          <p:cNvSpPr/>
          <p:nvPr/>
        </p:nvSpPr>
        <p:spPr>
          <a:xfrm>
            <a:off x="6588125" y="5516563"/>
            <a:ext cx="2232025" cy="892175"/>
          </a:xfrm>
          <a:prstGeom prst="rect">
            <a:avLst/>
          </a:prstGeom>
          <a:solidFill>
            <a:srgbClr val="33A9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sz="2000" dirty="0">
                <a:solidFill>
                  <a:schemeClr val="bg1"/>
                </a:solidFill>
                <a:latin typeface="Cambria" panose="02040503050406030204" pitchFamily="18" charset="0"/>
              </a:rPr>
              <a:t>ruutuaikaa alle 2 tuntia päivässä</a:t>
            </a:r>
          </a:p>
        </p:txBody>
      </p:sp>
    </p:spTree>
    <p:extLst>
      <p:ext uri="{BB962C8B-B14F-4D97-AF65-F5344CB8AC3E}">
        <p14:creationId xmlns:p14="http://schemas.microsoft.com/office/powerpoint/2010/main" val="141072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P spid="9" grpId="0"/>
      <p:bldP spid="10" grpId="0"/>
      <p:bldP spid="11" grpId="0"/>
      <p:bldP spid="12" grpId="0" animBg="1"/>
      <p:bldP spid="15" grpId="0" animBg="1"/>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Clipboard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239838"/>
            <a:ext cx="6624637"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a:xfrm>
            <a:off x="3111500" y="149225"/>
            <a:ext cx="6032500" cy="1112838"/>
          </a:xfrm>
        </p:spPr>
        <p:txBody>
          <a:bodyPr/>
          <a:lstStyle/>
          <a:p>
            <a:pPr eaLnBrk="1" hangingPunct="1"/>
            <a:r>
              <a:rPr lang="fi-FI" altLang="fi-FI" sz="4000" smtClean="0">
                <a:latin typeface="Cambria" panose="02040503050406030204" pitchFamily="18" charset="0"/>
              </a:rPr>
              <a:t>Aikuisten liikuntasuositus</a:t>
            </a:r>
            <a:endParaRPr lang="en-US" altLang="fi-FI" sz="4000" smtClean="0">
              <a:latin typeface="Cambria" panose="02040503050406030204" pitchFamily="18" charset="0"/>
            </a:endParaRPr>
          </a:p>
        </p:txBody>
      </p:sp>
      <p:pic>
        <p:nvPicPr>
          <p:cNvPr id="8" name="Sisällön paikkamerkki 7" descr="sisarengars.jpg"/>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763713" y="2565400"/>
            <a:ext cx="4905375" cy="2752725"/>
          </a:xfrm>
        </p:spPr>
      </p:pic>
      <p:sp>
        <p:nvSpPr>
          <p:cNvPr id="27653" name="Dian numeron paikkamerkki 5"/>
          <p:cNvSpPr>
            <a:spLocks noGrp="1"/>
          </p:cNvSpPr>
          <p:nvPr>
            <p:ph type="sldNum" sz="quarter" idx="12"/>
          </p:nvPr>
        </p:nvSpPr>
        <p:spPr bwMode="auto">
          <a:xfrm>
            <a:off x="179388" y="62563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A4F87EAB-C3FA-459A-9AAF-BE033132C5E7}"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64</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96333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03575" y="260350"/>
            <a:ext cx="5483225" cy="1143000"/>
          </a:xfrm>
        </p:spPr>
        <p:txBody>
          <a:bodyPr rtlCol="0">
            <a:normAutofit fontScale="90000"/>
          </a:bodyPr>
          <a:lstStyle/>
          <a:p>
            <a:pPr eaLnBrk="1" fontAlgn="auto" hangingPunct="1">
              <a:spcAft>
                <a:spcPts val="0"/>
              </a:spcAft>
              <a:defRPr/>
            </a:pPr>
            <a:r>
              <a:rPr lang="fi-FI" altLang="fi-FI" dirty="0" smtClean="0">
                <a:latin typeface="Cambria" panose="02040503050406030204" pitchFamily="18" charset="0"/>
              </a:rPr>
              <a:t>Ikääntyneiden liikuntasuositus</a:t>
            </a:r>
            <a:endParaRPr lang="en-US" altLang="fi-FI" dirty="0" smtClean="0">
              <a:latin typeface="Cambria" panose="02040503050406030204" pitchFamily="18" charset="0"/>
            </a:endParaRPr>
          </a:p>
        </p:txBody>
      </p:sp>
      <p:sp>
        <p:nvSpPr>
          <p:cNvPr id="8195" name="Rectangle 3"/>
          <p:cNvSpPr>
            <a:spLocks noGrp="1" noChangeArrowheads="1"/>
          </p:cNvSpPr>
          <p:nvPr>
            <p:ph idx="1"/>
          </p:nvPr>
        </p:nvSpPr>
        <p:spPr>
          <a:xfrm>
            <a:off x="628650" y="1825625"/>
            <a:ext cx="6823075" cy="4351338"/>
          </a:xfrm>
        </p:spPr>
        <p:txBody>
          <a:bodyPr/>
          <a:lstStyle/>
          <a:p>
            <a:pPr eaLnBrk="1" hangingPunct="1"/>
            <a:r>
              <a:rPr lang="fi-FI" altLang="fi-FI" sz="2400" smtClean="0">
                <a:latin typeface="Cambria" panose="02040503050406030204" pitchFamily="18" charset="0"/>
              </a:rPr>
              <a:t>Terveydentilan salliessa:</a:t>
            </a:r>
            <a:endParaRPr lang="en-US" altLang="fi-FI" sz="2400" smtClean="0">
              <a:latin typeface="Cambria" panose="02040503050406030204" pitchFamily="18" charset="0"/>
            </a:endParaRPr>
          </a:p>
          <a:p>
            <a:pPr lvl="1" eaLnBrk="1" hangingPunct="1"/>
            <a:r>
              <a:rPr lang="fi-FI" altLang="fi-FI" smtClean="0">
                <a:latin typeface="Cambria" panose="02040503050406030204" pitchFamily="18" charset="0"/>
              </a:rPr>
              <a:t>Liikkuvuutta päivittäin </a:t>
            </a:r>
          </a:p>
          <a:p>
            <a:pPr lvl="1" eaLnBrk="1" hangingPunct="1"/>
            <a:r>
              <a:rPr lang="fi-FI" altLang="fi-FI" smtClean="0">
                <a:latin typeface="Cambria" panose="02040503050406030204" pitchFamily="18" charset="0"/>
              </a:rPr>
              <a:t>Hengitys- ja verenkiertoelimistön rasittaminen päivittäin </a:t>
            </a:r>
          </a:p>
          <a:p>
            <a:pPr lvl="1" eaLnBrk="1" hangingPunct="1"/>
            <a:r>
              <a:rPr lang="fi-FI" altLang="fi-FI" smtClean="0">
                <a:latin typeface="Cambria" panose="02040503050406030204" pitchFamily="18" charset="0"/>
              </a:rPr>
              <a:t>Tasapainoa lähes päivittäin</a:t>
            </a:r>
          </a:p>
          <a:p>
            <a:pPr lvl="1" eaLnBrk="1" hangingPunct="1"/>
            <a:r>
              <a:rPr lang="fi-FI" altLang="fi-FI" smtClean="0">
                <a:latin typeface="Cambria" panose="02040503050406030204" pitchFamily="18" charset="0"/>
              </a:rPr>
              <a:t>Lihasvoimaa 2 kertaa viikossa</a:t>
            </a:r>
          </a:p>
          <a:p>
            <a:pPr lvl="1" eaLnBrk="1" hangingPunct="1"/>
            <a:r>
              <a:rPr lang="fi-FI" altLang="fi-FI" smtClean="0">
                <a:latin typeface="Cambria" panose="02040503050406030204" pitchFamily="18" charset="0"/>
              </a:rPr>
              <a:t>Luuston kuormitus huomioiden</a:t>
            </a:r>
          </a:p>
          <a:p>
            <a:pPr eaLnBrk="1" hangingPunct="1"/>
            <a:endParaRPr lang="fi-FI" altLang="fi-FI" smtClean="0"/>
          </a:p>
        </p:txBody>
      </p:sp>
      <p:sp>
        <p:nvSpPr>
          <p:cNvPr id="28676" name="Dian numeron paikkamerkki 5"/>
          <p:cNvSpPr>
            <a:spLocks noGrp="1"/>
          </p:cNvSpPr>
          <p:nvPr>
            <p:ph type="sldNum" sz="quarter" idx="12"/>
          </p:nvPr>
        </p:nvSpPr>
        <p:spPr bwMode="auto">
          <a:xfrm>
            <a:off x="179388" y="63023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5C52D3ED-A47B-4505-8DA0-42EE671C0751}"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65</a:t>
            </a:fld>
            <a:endParaRPr lang="en-US" altLang="fi-FI" sz="1400" smtClean="0">
              <a:latin typeface="Arial" panose="020B0604020202020204" pitchFamily="34" charset="0"/>
              <a:cs typeface="Times New Roman" panose="02020603050405020304" pitchFamily="18" charset="0"/>
            </a:endParaRPr>
          </a:p>
        </p:txBody>
      </p:sp>
      <p:pic>
        <p:nvPicPr>
          <p:cNvPr id="28677" name="Kuva 6" descr="shutterstock_63020890.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6350" y="1700213"/>
            <a:ext cx="278765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244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tsikko 1"/>
          <p:cNvSpPr>
            <a:spLocks noGrp="1"/>
          </p:cNvSpPr>
          <p:nvPr>
            <p:ph type="title"/>
          </p:nvPr>
        </p:nvSpPr>
        <p:spPr>
          <a:xfrm>
            <a:off x="1475656" y="162720"/>
            <a:ext cx="5383212" cy="1325562"/>
          </a:xfrm>
        </p:spPr>
        <p:txBody>
          <a:bodyPr/>
          <a:lstStyle/>
          <a:p>
            <a:pPr eaLnBrk="1" hangingPunct="1"/>
            <a:r>
              <a:rPr lang="fi-FI" altLang="fi-FI" sz="4000" dirty="0" smtClean="0">
                <a:latin typeface="Cambria" panose="02040503050406030204" pitchFamily="18" charset="0"/>
              </a:rPr>
              <a:t>Kunnon kehittämisen periaatteet</a:t>
            </a:r>
          </a:p>
        </p:txBody>
      </p:sp>
      <p:sp>
        <p:nvSpPr>
          <p:cNvPr id="43011" name="Sisällön paikkamerkki 2"/>
          <p:cNvSpPr>
            <a:spLocks noGrp="1"/>
          </p:cNvSpPr>
          <p:nvPr>
            <p:ph idx="1"/>
          </p:nvPr>
        </p:nvSpPr>
        <p:spPr/>
        <p:txBody>
          <a:bodyPr/>
          <a:lstStyle/>
          <a:p>
            <a:pPr eaLnBrk="1" hangingPunct="1"/>
            <a:r>
              <a:rPr lang="fi-FI" altLang="fi-FI" smtClean="0">
                <a:latin typeface="Cambria" panose="02040503050406030204" pitchFamily="18" charset="0"/>
              </a:rPr>
              <a:t>Fyysisen suorituskyvyn osa-alueet ja niiden kehittäminen</a:t>
            </a:r>
          </a:p>
          <a:p>
            <a:pPr eaLnBrk="1" hangingPunct="1"/>
            <a:r>
              <a:rPr lang="fi-FI" altLang="fi-FI" smtClean="0">
                <a:latin typeface="Cambria" panose="02040503050406030204" pitchFamily="18" charset="0"/>
              </a:rPr>
              <a:t>Monipuolisen kuntoharjoittelun periaatteet</a:t>
            </a:r>
          </a:p>
          <a:p>
            <a:pPr eaLnBrk="1" hangingPunct="1"/>
            <a:r>
              <a:rPr lang="fi-FI" altLang="fi-FI" smtClean="0">
                <a:latin typeface="Cambria" panose="02040503050406030204" pitchFamily="18" charset="0"/>
              </a:rPr>
              <a:t>Liikkumisen energiantuotto</a:t>
            </a:r>
          </a:p>
          <a:p>
            <a:pPr eaLnBrk="1" hangingPunct="1"/>
            <a:r>
              <a:rPr lang="fi-FI" altLang="fi-FI" smtClean="0">
                <a:latin typeface="Cambria" panose="02040503050406030204" pitchFamily="18" charset="0"/>
              </a:rPr>
              <a:t>Liikkujan ravitsemuksen keskeiset tekijät</a:t>
            </a:r>
          </a:p>
          <a:p>
            <a:pPr eaLnBrk="1" hangingPunct="1"/>
            <a:endParaRPr lang="fi-FI" altLang="fi-FI" smtClean="0"/>
          </a:p>
        </p:txBody>
      </p:sp>
      <p:sp>
        <p:nvSpPr>
          <p:cNvPr id="4" name="Dian numeron paikkamerkki 3"/>
          <p:cNvSpPr>
            <a:spLocks noGrp="1"/>
          </p:cNvSpPr>
          <p:nvPr>
            <p:ph type="sldNum" sz="quarter" idx="12"/>
          </p:nvPr>
        </p:nvSpPr>
        <p:spPr>
          <a:xfrm>
            <a:off x="250825" y="6122988"/>
            <a:ext cx="2057400" cy="365125"/>
          </a:xfrm>
        </p:spPr>
        <p:txBody>
          <a:bodyPr/>
          <a:lstStyle/>
          <a:p>
            <a:pPr algn="l">
              <a:defRPr/>
            </a:pPr>
            <a:fld id="{D84E6FA3-9A3F-4ABC-B60D-7F183044B20B}" type="slidenum">
              <a:rPr lang="fi-FI"/>
              <a:pPr algn="l">
                <a:defRPr/>
              </a:pPr>
              <a:t>66</a:t>
            </a:fld>
            <a:endParaRPr lang="fi-FI" dirty="0"/>
          </a:p>
        </p:txBody>
      </p:sp>
      <p:pic>
        <p:nvPicPr>
          <p:cNvPr id="43013"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088" y="40481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8453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524039" y="188640"/>
            <a:ext cx="5328592" cy="761417"/>
          </a:xfrm>
        </p:spPr>
        <p:txBody>
          <a:bodyPr>
            <a:normAutofit/>
          </a:bodyPr>
          <a:lstStyle/>
          <a:p>
            <a:pPr algn="l"/>
            <a:r>
              <a:rPr lang="fi-FI" altLang="fi-FI" sz="2800" dirty="0">
                <a:latin typeface="Cambria" panose="02040503050406030204" pitchFamily="18" charset="0"/>
                <a:cs typeface="Times New Roman" panose="02020603050405020304" pitchFamily="18" charset="0"/>
              </a:rPr>
              <a:t>Kunnon </a:t>
            </a:r>
            <a:r>
              <a:rPr lang="fi-FI" altLang="fi-FI" sz="2800" dirty="0" smtClean="0">
                <a:latin typeface="Cambria" panose="02040503050406030204" pitchFamily="18" charset="0"/>
                <a:cs typeface="Times New Roman" panose="02020603050405020304" pitchFamily="18" charset="0"/>
              </a:rPr>
              <a:t>kehittämisen periaatteita</a:t>
            </a:r>
            <a:endParaRPr lang="fi-FI" sz="2800" dirty="0"/>
          </a:p>
        </p:txBody>
      </p:sp>
      <p:pic>
        <p:nvPicPr>
          <p:cNvPr id="4" name="Sisällön paikkamerkki 3" descr="sivu 78.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3096344" cy="45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isällön paikkamerkki 3" descr="Sivu 79.jpg"/>
          <p:cNvPicPr>
            <a:picLocks noChangeAspect="1"/>
          </p:cNvPicPr>
          <p:nvPr/>
        </p:nvPicPr>
        <p:blipFill>
          <a:blip r:embed="rId3"/>
          <a:stretch>
            <a:fillRect/>
          </a:stretch>
        </p:blipFill>
        <p:spPr>
          <a:xfrm>
            <a:off x="1501232" y="4293096"/>
            <a:ext cx="7351399" cy="2377579"/>
          </a:xfrm>
          <a:prstGeom prst="rect">
            <a:avLst/>
          </a:prstGeom>
          <a:ln w="12700">
            <a:solidFill>
              <a:schemeClr val="accent6">
                <a:lumMod val="75000"/>
              </a:schemeClr>
            </a:solidFill>
          </a:ln>
        </p:spPr>
      </p:pic>
      <p:sp>
        <p:nvSpPr>
          <p:cNvPr id="6" name="Otsikko 1"/>
          <p:cNvSpPr txBox="1">
            <a:spLocks/>
          </p:cNvSpPr>
          <p:nvPr/>
        </p:nvSpPr>
        <p:spPr>
          <a:xfrm>
            <a:off x="4499992" y="3212976"/>
            <a:ext cx="345638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altLang="fi-FI" sz="2000" dirty="0" smtClean="0">
                <a:latin typeface="Cambria" panose="02040503050406030204" pitchFamily="18" charset="0"/>
                <a:cs typeface="Times New Roman" panose="02020603050405020304" pitchFamily="18" charset="0"/>
              </a:rPr>
              <a:t>Superkompensaatioilmiö</a:t>
            </a:r>
          </a:p>
        </p:txBody>
      </p:sp>
    </p:spTree>
    <p:extLst>
      <p:ext uri="{BB962C8B-B14F-4D97-AF65-F5344CB8AC3E}">
        <p14:creationId xmlns:p14="http://schemas.microsoft.com/office/powerpoint/2010/main" val="24193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a:xfrm>
            <a:off x="1619672" y="252248"/>
            <a:ext cx="5494338" cy="706437"/>
          </a:xfrm>
        </p:spPr>
        <p:txBody>
          <a:bodyPr/>
          <a:lstStyle/>
          <a:p>
            <a:pPr eaLnBrk="1" hangingPunct="1"/>
            <a:r>
              <a:rPr lang="fi-FI" altLang="fi-FI" sz="4000" dirty="0" smtClean="0">
                <a:latin typeface="Cambria" panose="02040503050406030204" pitchFamily="18" charset="0"/>
              </a:rPr>
              <a:t>Fyysinen suorituskyky</a:t>
            </a:r>
          </a:p>
        </p:txBody>
      </p:sp>
      <p:pic>
        <p:nvPicPr>
          <p:cNvPr id="4" name="Sisällön paikkamerkki 3" descr="Sivu 8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327150"/>
            <a:ext cx="7869237" cy="5008563"/>
          </a:xfrm>
        </p:spPr>
      </p:pic>
      <p:sp>
        <p:nvSpPr>
          <p:cNvPr id="5" name="Dian numeron paikkamerkki 4"/>
          <p:cNvSpPr>
            <a:spLocks noGrp="1"/>
          </p:cNvSpPr>
          <p:nvPr>
            <p:ph type="sldNum" sz="quarter" idx="12"/>
          </p:nvPr>
        </p:nvSpPr>
        <p:spPr>
          <a:xfrm>
            <a:off x="179388" y="6335713"/>
            <a:ext cx="2057400" cy="365125"/>
          </a:xfrm>
        </p:spPr>
        <p:txBody>
          <a:bodyPr/>
          <a:lstStyle/>
          <a:p>
            <a:pPr algn="l">
              <a:defRPr/>
            </a:pPr>
            <a:fld id="{89F6038E-45DD-41C6-9392-292BC63583C1}" type="slidenum">
              <a:rPr lang="fi-FI"/>
              <a:pPr algn="l">
                <a:defRPr/>
              </a:pPr>
              <a:t>68</a:t>
            </a:fld>
            <a:endParaRPr lang="fi-FI" dirty="0"/>
          </a:p>
        </p:txBody>
      </p:sp>
    </p:spTree>
    <p:extLst>
      <p:ext uri="{BB962C8B-B14F-4D97-AF65-F5344CB8AC3E}">
        <p14:creationId xmlns:p14="http://schemas.microsoft.com/office/powerpoint/2010/main" val="2819572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a:xfrm>
            <a:off x="1187624" y="365125"/>
            <a:ext cx="7327726" cy="1325563"/>
          </a:xfrm>
        </p:spPr>
        <p:txBody>
          <a:bodyPr/>
          <a:lstStyle/>
          <a:p>
            <a:pPr eaLnBrk="1" hangingPunct="1"/>
            <a:r>
              <a:rPr lang="fi-FI" altLang="fi-FI" sz="4000" dirty="0" smtClean="0">
                <a:latin typeface="Cambria" panose="02040503050406030204" pitchFamily="18" charset="0"/>
              </a:rPr>
              <a:t>Kestävyysharjoittelun tasoja</a:t>
            </a:r>
          </a:p>
        </p:txBody>
      </p:sp>
      <p:sp>
        <p:nvSpPr>
          <p:cNvPr id="4" name="Dian numeron paikkamerkki 3"/>
          <p:cNvSpPr>
            <a:spLocks noGrp="1"/>
          </p:cNvSpPr>
          <p:nvPr>
            <p:ph type="sldNum" sz="quarter" idx="12"/>
          </p:nvPr>
        </p:nvSpPr>
        <p:spPr>
          <a:xfrm>
            <a:off x="250825" y="6181725"/>
            <a:ext cx="2057400" cy="365125"/>
          </a:xfrm>
        </p:spPr>
        <p:txBody>
          <a:bodyPr/>
          <a:lstStyle/>
          <a:p>
            <a:pPr algn="l">
              <a:defRPr/>
            </a:pPr>
            <a:fld id="{81491592-E4E8-4B22-8055-A34C2602037A}" type="slidenum">
              <a:rPr lang="fi-FI"/>
              <a:pPr algn="l">
                <a:defRPr/>
              </a:pPr>
              <a:t>69</a:t>
            </a:fld>
            <a:endParaRPr lang="fi-FI" dirty="0"/>
          </a:p>
        </p:txBody>
      </p:sp>
      <p:pic>
        <p:nvPicPr>
          <p:cNvPr id="2"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292600"/>
            <a:ext cx="26701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uva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244850"/>
            <a:ext cx="446405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2511425"/>
            <a:ext cx="70580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226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1042988" y="1484313"/>
            <a:ext cx="7273428" cy="4608983"/>
          </a:xfrm>
        </p:spPr>
        <p:txBody>
          <a:bodyPr/>
          <a:lstStyle/>
          <a:p>
            <a:pPr eaLnBrk="1" hangingPunct="1"/>
            <a:endParaRPr lang="fi-FI" altLang="fi-FI" sz="2400" i="1" dirty="0" smtClean="0"/>
          </a:p>
          <a:p>
            <a:pPr eaLnBrk="1" hangingPunct="1"/>
            <a:r>
              <a:rPr lang="fi-FI" altLang="fi-FI" sz="2400" i="1" dirty="0" smtClean="0"/>
              <a:t>Oikeus hyvään hoitoon</a:t>
            </a:r>
          </a:p>
          <a:p>
            <a:pPr eaLnBrk="1" hangingPunct="1"/>
            <a:r>
              <a:rPr lang="fi-FI" altLang="fi-FI" sz="2400" i="1" dirty="0" smtClean="0"/>
              <a:t>Ihmisarvon kunnioittaminen</a:t>
            </a:r>
          </a:p>
          <a:p>
            <a:pPr eaLnBrk="1" hangingPunct="1"/>
            <a:r>
              <a:rPr lang="fi-FI" altLang="fi-FI" sz="2400" b="1" i="1" dirty="0" smtClean="0"/>
              <a:t>Itsemääräämisoikeuden vaaliminen</a:t>
            </a:r>
          </a:p>
          <a:p>
            <a:pPr eaLnBrk="1" hangingPunct="1"/>
            <a:r>
              <a:rPr lang="fi-FI" altLang="fi-FI" sz="2400" i="1" dirty="0" smtClean="0"/>
              <a:t>Oikeudenmukaisuus valintojen lähtökohtana</a:t>
            </a:r>
          </a:p>
          <a:p>
            <a:pPr eaLnBrk="1" hangingPunct="1"/>
            <a:r>
              <a:rPr lang="fi-FI" altLang="fi-FI" sz="2400" i="1" dirty="0" smtClean="0"/>
              <a:t>Ammattitaito ja työn hallinta</a:t>
            </a:r>
          </a:p>
          <a:p>
            <a:pPr eaLnBrk="1" hangingPunct="1"/>
            <a:r>
              <a:rPr lang="fi-FI" altLang="fi-FI" sz="2400" i="1" dirty="0" smtClean="0"/>
              <a:t>Kumppanuus, keskinäinen arvonanto ja yhteistyö</a:t>
            </a:r>
          </a:p>
          <a:p>
            <a:pPr eaLnBrk="1" hangingPunct="1"/>
            <a:endParaRPr lang="fi-FI" altLang="fi-FI" sz="2400" i="1" dirty="0" smtClean="0"/>
          </a:p>
          <a:p>
            <a:pPr eaLnBrk="1" hangingPunct="1"/>
            <a:r>
              <a:rPr lang="fi-FI" altLang="fi-FI" sz="2000" dirty="0" smtClean="0"/>
              <a:t>SAATTOHOITO </a:t>
            </a:r>
          </a:p>
          <a:p>
            <a:pPr eaLnBrk="1" hangingPunct="1"/>
            <a:r>
              <a:rPr lang="fi-FI" altLang="fi-FI" sz="2000" dirty="0" smtClean="0"/>
              <a:t>EUTANASIA</a:t>
            </a:r>
            <a:endParaRPr lang="fi-FI" altLang="fi-FI" sz="2000" dirty="0"/>
          </a:p>
          <a:p>
            <a:pPr eaLnBrk="1" hangingPunct="1"/>
            <a:endParaRPr lang="fi-FI" altLang="fi-FI" sz="1000" dirty="0" smtClean="0"/>
          </a:p>
          <a:p>
            <a:pPr eaLnBrk="1" hangingPunct="1"/>
            <a:endParaRPr lang="fi-FI" altLang="fi-FI" sz="1000" dirty="0" smtClean="0"/>
          </a:p>
        </p:txBody>
      </p:sp>
      <p:sp>
        <p:nvSpPr>
          <p:cNvPr id="93186" name="Rectangle 2"/>
          <p:cNvSpPr>
            <a:spLocks noGrp="1" noChangeArrowheads="1"/>
          </p:cNvSpPr>
          <p:nvPr>
            <p:ph type="title"/>
          </p:nvPr>
        </p:nvSpPr>
        <p:spPr/>
        <p:txBody>
          <a:bodyPr/>
          <a:lstStyle/>
          <a:p>
            <a:pPr eaLnBrk="1" fontAlgn="auto" hangingPunct="1">
              <a:spcAft>
                <a:spcPts val="0"/>
              </a:spcAft>
              <a:defRPr/>
            </a:pPr>
            <a:r>
              <a:rPr lang="fi-FI" sz="3200" dirty="0"/>
              <a:t>TERVEYDENHUOLLON EETTISET PERIAATTEET </a:t>
            </a:r>
            <a:endParaRPr lang="fi-FI" sz="3200" dirty="0">
              <a:cs typeface="Arial"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a:xfrm>
            <a:off x="3132138" y="274638"/>
            <a:ext cx="5554662" cy="777875"/>
          </a:xfrm>
        </p:spPr>
        <p:txBody>
          <a:bodyPr/>
          <a:lstStyle/>
          <a:p>
            <a:pPr eaLnBrk="1" hangingPunct="1"/>
            <a:r>
              <a:rPr lang="fi-FI" altLang="fi-FI" sz="4000" smtClean="0">
                <a:latin typeface="Cambria" panose="02040503050406030204" pitchFamily="18" charset="0"/>
                <a:cs typeface="Times New Roman" panose="02020603050405020304" pitchFamily="18" charset="0"/>
              </a:rPr>
              <a:t>Energiantuottotavat</a:t>
            </a:r>
          </a:p>
        </p:txBody>
      </p:sp>
      <p:sp>
        <p:nvSpPr>
          <p:cNvPr id="5" name="Dian numeron paikkamerkki 4"/>
          <p:cNvSpPr>
            <a:spLocks noGrp="1"/>
          </p:cNvSpPr>
          <p:nvPr>
            <p:ph type="sldNum" sz="quarter" idx="12"/>
          </p:nvPr>
        </p:nvSpPr>
        <p:spPr>
          <a:xfrm>
            <a:off x="250825" y="6237288"/>
            <a:ext cx="2057400" cy="365125"/>
          </a:xfrm>
        </p:spPr>
        <p:txBody>
          <a:bodyPr/>
          <a:lstStyle/>
          <a:p>
            <a:pPr algn="l">
              <a:defRPr/>
            </a:pPr>
            <a:fld id="{813229AB-DAEC-4C6B-B80E-4115573C2717}" type="slidenum">
              <a:rPr lang="fi-FI"/>
              <a:pPr algn="l">
                <a:defRPr/>
              </a:pPr>
              <a:t>70</a:t>
            </a:fld>
            <a:endParaRPr lang="fi-FI" dirty="0"/>
          </a:p>
        </p:txBody>
      </p:sp>
      <p:pic>
        <p:nvPicPr>
          <p:cNvPr id="25604" name="Kuva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793115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5952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p:cNvSpPr>
            <a:spLocks noGrp="1"/>
          </p:cNvSpPr>
          <p:nvPr>
            <p:ph type="title"/>
          </p:nvPr>
        </p:nvSpPr>
        <p:spPr>
          <a:xfrm>
            <a:off x="899592" y="115888"/>
            <a:ext cx="7626871" cy="792832"/>
          </a:xfrm>
        </p:spPr>
        <p:txBody>
          <a:bodyPr/>
          <a:lstStyle/>
          <a:p>
            <a:pPr eaLnBrk="1" hangingPunct="1"/>
            <a:r>
              <a:rPr lang="fi-FI" altLang="fi-FI" sz="4000" dirty="0" smtClean="0">
                <a:latin typeface="Cambria" panose="02040503050406030204" pitchFamily="18" charset="0"/>
                <a:cs typeface="Times New Roman" panose="02020603050405020304" pitchFamily="18" charset="0"/>
              </a:rPr>
              <a:t>Energiantuottotavat</a:t>
            </a:r>
          </a:p>
        </p:txBody>
      </p:sp>
      <p:sp>
        <p:nvSpPr>
          <p:cNvPr id="3" name="Sisällön paikkamerkki 2"/>
          <p:cNvSpPr>
            <a:spLocks noGrp="1"/>
          </p:cNvSpPr>
          <p:nvPr>
            <p:ph sz="half" idx="1"/>
          </p:nvPr>
        </p:nvSpPr>
        <p:spPr>
          <a:xfrm>
            <a:off x="220564" y="3459429"/>
            <a:ext cx="4032448" cy="2899977"/>
          </a:xfrm>
        </p:spPr>
        <p:txBody>
          <a:bodyPr/>
          <a:lstStyle/>
          <a:p>
            <a:pPr eaLnBrk="1" hangingPunct="1">
              <a:buFont typeface="Arial" panose="020B0604020202020204" pitchFamily="34" charset="0"/>
              <a:buNone/>
            </a:pPr>
            <a:r>
              <a:rPr lang="fi-FI" altLang="fi-FI" sz="2400" b="1" dirty="0" smtClean="0">
                <a:latin typeface="Cambria" panose="02040503050406030204" pitchFamily="18" charset="0"/>
                <a:cs typeface="Times New Roman" panose="02020603050405020304" pitchFamily="18" charset="0"/>
              </a:rPr>
              <a:t>Anaerobinen</a:t>
            </a:r>
            <a:r>
              <a:rPr lang="fi-FI" altLang="fi-FI" sz="2400" dirty="0" smtClean="0">
                <a:latin typeface="Cambria" panose="02040503050406030204" pitchFamily="18" charset="0"/>
                <a:cs typeface="Times New Roman" panose="02020603050405020304" pitchFamily="18" charset="0"/>
              </a:rPr>
              <a:t> energiantuotto</a:t>
            </a:r>
          </a:p>
          <a:p>
            <a:pPr eaLnBrk="1" hangingPunct="1">
              <a:buFont typeface="Arial" panose="020B0604020202020204" pitchFamily="34" charset="0"/>
              <a:buNone/>
            </a:pPr>
            <a:r>
              <a:rPr lang="fi-FI" altLang="fi-FI" sz="2400" dirty="0" smtClean="0">
                <a:latin typeface="Cambria" panose="02040503050406030204" pitchFamily="18" charset="0"/>
                <a:cs typeface="Times New Roman" panose="02020603050405020304" pitchFamily="18" charset="0"/>
              </a:rPr>
              <a:t>•	ATP tuotetaan ilman happea hiilihydraateista</a:t>
            </a:r>
          </a:p>
          <a:p>
            <a:pPr eaLnBrk="1" hangingPunct="1">
              <a:buFont typeface="Arial" panose="020B0604020202020204" pitchFamily="34" charset="0"/>
              <a:buNone/>
            </a:pPr>
            <a:r>
              <a:rPr lang="fi-FI" altLang="fi-FI" sz="2400" dirty="0" smtClean="0">
                <a:latin typeface="Cambria" panose="02040503050406030204" pitchFamily="18" charset="0"/>
                <a:cs typeface="Times New Roman" panose="02020603050405020304" pitchFamily="18" charset="0"/>
              </a:rPr>
              <a:t>•	lyhytkestoisessa, kovatehoisessa suorituksessa</a:t>
            </a:r>
            <a:endParaRPr lang="en-US" altLang="fi-FI" sz="2400" dirty="0" smtClean="0">
              <a:latin typeface="Cambria" panose="02040503050406030204" pitchFamily="18" charset="0"/>
              <a:cs typeface="Times New Roman" panose="02020603050405020304" pitchFamily="18" charset="0"/>
            </a:endParaRPr>
          </a:p>
          <a:p>
            <a:pPr eaLnBrk="1" hangingPunct="1"/>
            <a:endParaRPr lang="fi-FI" altLang="fi-FI" dirty="0" smtClean="0"/>
          </a:p>
        </p:txBody>
      </p:sp>
      <p:sp>
        <p:nvSpPr>
          <p:cNvPr id="4" name="Sisällön paikkamerkki 3"/>
          <p:cNvSpPr>
            <a:spLocks noGrp="1"/>
          </p:cNvSpPr>
          <p:nvPr>
            <p:ph sz="half" idx="2"/>
          </p:nvPr>
        </p:nvSpPr>
        <p:spPr>
          <a:xfrm>
            <a:off x="4932040" y="3517603"/>
            <a:ext cx="3886200" cy="3034010"/>
          </a:xfrm>
        </p:spPr>
        <p:txBody>
          <a:bodyPr/>
          <a:lstStyle/>
          <a:p>
            <a:pPr eaLnBrk="1" hangingPunct="1">
              <a:buFont typeface="Arial" panose="020B0604020202020204" pitchFamily="34" charset="0"/>
              <a:buNone/>
            </a:pPr>
            <a:r>
              <a:rPr lang="fi-FI" altLang="fi-FI" sz="2400" b="1" dirty="0" smtClean="0">
                <a:latin typeface="Cambria" panose="02040503050406030204" pitchFamily="18" charset="0"/>
                <a:cs typeface="Times New Roman" panose="02020603050405020304" pitchFamily="18" charset="0"/>
              </a:rPr>
              <a:t>Aerobinen</a:t>
            </a:r>
            <a:r>
              <a:rPr lang="fi-FI" altLang="fi-FI" sz="2400" dirty="0" smtClean="0">
                <a:latin typeface="Cambria" panose="02040503050406030204" pitchFamily="18" charset="0"/>
                <a:cs typeface="Times New Roman" panose="02020603050405020304" pitchFamily="18" charset="0"/>
              </a:rPr>
              <a:t> energiantuotto</a:t>
            </a:r>
          </a:p>
          <a:p>
            <a:pPr eaLnBrk="1" hangingPunct="1">
              <a:buFont typeface="Arial" panose="020B0604020202020204" pitchFamily="34" charset="0"/>
              <a:buNone/>
            </a:pPr>
            <a:r>
              <a:rPr lang="fi-FI" altLang="fi-FI" sz="2400" dirty="0" smtClean="0">
                <a:latin typeface="Cambria" panose="02040503050406030204" pitchFamily="18" charset="0"/>
                <a:cs typeface="Times New Roman" panose="02020603050405020304" pitchFamily="18" charset="0"/>
              </a:rPr>
              <a:t>•	ATP tuotetaan hapen avulla hiilihydraateista ja rasvoista</a:t>
            </a:r>
          </a:p>
          <a:p>
            <a:pPr eaLnBrk="1" hangingPunct="1">
              <a:buFont typeface="Arial" panose="020B0604020202020204" pitchFamily="34" charset="0"/>
              <a:buNone/>
            </a:pPr>
            <a:r>
              <a:rPr lang="fi-FI" altLang="fi-FI" sz="2400" dirty="0" smtClean="0">
                <a:latin typeface="Cambria" panose="02040503050406030204" pitchFamily="18" charset="0"/>
                <a:cs typeface="Times New Roman" panose="02020603050405020304" pitchFamily="18" charset="0"/>
              </a:rPr>
              <a:t>•	matalatehoisessa, pitkäkestoisessa liikunnassa</a:t>
            </a:r>
          </a:p>
          <a:p>
            <a:pPr eaLnBrk="1" hangingPunct="1"/>
            <a:endParaRPr lang="fi-FI" altLang="fi-FI" dirty="0" smtClean="0"/>
          </a:p>
        </p:txBody>
      </p:sp>
      <p:sp>
        <p:nvSpPr>
          <p:cNvPr id="6" name="Dian numeron paikkamerkki 5"/>
          <p:cNvSpPr>
            <a:spLocks noGrp="1"/>
          </p:cNvSpPr>
          <p:nvPr>
            <p:ph type="sldNum" sz="quarter" idx="12"/>
          </p:nvPr>
        </p:nvSpPr>
        <p:spPr>
          <a:xfrm>
            <a:off x="179388" y="6186488"/>
            <a:ext cx="2057400" cy="365125"/>
          </a:xfrm>
        </p:spPr>
        <p:txBody>
          <a:bodyPr/>
          <a:lstStyle/>
          <a:p>
            <a:pPr algn="l">
              <a:defRPr/>
            </a:pPr>
            <a:fld id="{FEE1A532-CABD-4C34-8686-F765CBF63D8C}" type="slidenum">
              <a:rPr lang="fi-FI"/>
              <a:pPr algn="l">
                <a:defRPr/>
              </a:pPr>
              <a:t>71</a:t>
            </a:fld>
            <a:endParaRPr lang="fi-FI" dirty="0"/>
          </a:p>
        </p:txBody>
      </p:sp>
      <p:sp>
        <p:nvSpPr>
          <p:cNvPr id="2" name="Suorakulmio 1"/>
          <p:cNvSpPr/>
          <p:nvPr/>
        </p:nvSpPr>
        <p:spPr>
          <a:xfrm>
            <a:off x="539551" y="1124744"/>
            <a:ext cx="7986911" cy="2215991"/>
          </a:xfrm>
          <a:prstGeom prst="rect">
            <a:avLst/>
          </a:prstGeom>
        </p:spPr>
        <p:txBody>
          <a:bodyPr wrap="square">
            <a:spAutoFit/>
          </a:bodyPr>
          <a:lstStyle/>
          <a:p>
            <a:pPr marL="342900" indent="-342900">
              <a:buFont typeface="Arial" panose="020B0604020202020204" pitchFamily="34" charset="0"/>
              <a:buChar char="•"/>
            </a:pPr>
            <a:r>
              <a:rPr lang="fi-FI" altLang="fi-FI" sz="2400" dirty="0">
                <a:latin typeface="Cambria" panose="02040503050406030204" pitchFamily="18" charset="0"/>
                <a:cs typeface="Times New Roman" panose="02020603050405020304" pitchFamily="18" charset="0"/>
              </a:rPr>
              <a:t>Lihasten energialähde</a:t>
            </a:r>
          </a:p>
          <a:p>
            <a:pPr lvl="1"/>
            <a:r>
              <a:rPr lang="fi-FI" altLang="fi-FI" dirty="0" err="1">
                <a:latin typeface="Cambria" panose="02040503050406030204" pitchFamily="18" charset="0"/>
                <a:cs typeface="Times New Roman" panose="02020603050405020304" pitchFamily="18" charset="0"/>
              </a:rPr>
              <a:t>adenosiinifosfaatti</a:t>
            </a:r>
            <a:r>
              <a:rPr lang="fi-FI" altLang="fi-FI" dirty="0">
                <a:latin typeface="Cambria" panose="02040503050406030204" pitchFamily="18" charset="0"/>
                <a:cs typeface="Times New Roman" panose="02020603050405020304" pitchFamily="18" charset="0"/>
              </a:rPr>
              <a:t> ATP</a:t>
            </a:r>
          </a:p>
          <a:p>
            <a:pPr lvl="1"/>
            <a:r>
              <a:rPr lang="fi-FI" altLang="fi-FI" dirty="0" err="1">
                <a:latin typeface="Cambria" panose="02040503050406030204" pitchFamily="18" charset="0"/>
                <a:cs typeface="Times New Roman" panose="02020603050405020304" pitchFamily="18" charset="0"/>
              </a:rPr>
              <a:t>kreatiinifosfaatti</a:t>
            </a:r>
            <a:r>
              <a:rPr lang="fi-FI" altLang="fi-FI" dirty="0">
                <a:latin typeface="Cambria" panose="02040503050406030204" pitchFamily="18" charset="0"/>
                <a:cs typeface="Times New Roman" panose="02020603050405020304" pitchFamily="18" charset="0"/>
              </a:rPr>
              <a:t> KP</a:t>
            </a:r>
          </a:p>
          <a:p>
            <a:r>
              <a:rPr lang="fi-FI" altLang="fi-FI" sz="2400" dirty="0" smtClean="0">
                <a:latin typeface="Cambria" panose="02040503050406030204" pitchFamily="18" charset="0"/>
                <a:cs typeface="Times New Roman" panose="02020603050405020304" pitchFamily="18" charset="0"/>
              </a:rPr>
              <a:t>•   Maitohappo </a:t>
            </a:r>
            <a:endParaRPr lang="fi-FI" altLang="fi-FI" sz="2400" dirty="0">
              <a:latin typeface="Cambria" panose="02040503050406030204" pitchFamily="18" charset="0"/>
              <a:cs typeface="Times New Roman" panose="02020603050405020304" pitchFamily="18" charset="0"/>
            </a:endParaRPr>
          </a:p>
          <a:p>
            <a:pPr lvl="1"/>
            <a:r>
              <a:rPr lang="fi-FI" altLang="fi-FI" dirty="0">
                <a:latin typeface="Cambria" panose="02040503050406030204" pitchFamily="18" charset="0"/>
                <a:cs typeface="Times New Roman" panose="02020603050405020304" pitchFamily="18" charset="0"/>
              </a:rPr>
              <a:t>energiantuoton sivutuote, joka väsyttää lihakset, loppuverryttely nopeuttaa poistumista </a:t>
            </a:r>
          </a:p>
          <a:p>
            <a:endParaRPr lang="fi-FI" altLang="fi-FI" dirty="0"/>
          </a:p>
        </p:txBody>
      </p:sp>
    </p:spTree>
    <p:extLst>
      <p:ext uri="{BB962C8B-B14F-4D97-AF65-F5344CB8AC3E}">
        <p14:creationId xmlns:p14="http://schemas.microsoft.com/office/powerpoint/2010/main" val="3900665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down)">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562074"/>
          </a:xfrm>
        </p:spPr>
        <p:txBody>
          <a:bodyPr>
            <a:normAutofit/>
          </a:bodyPr>
          <a:lstStyle/>
          <a:p>
            <a:r>
              <a:rPr lang="fi-FI" altLang="fi-FI" sz="2800" b="1" dirty="0">
                <a:latin typeface="Cambria" panose="02040503050406030204" pitchFamily="18" charset="0"/>
                <a:cs typeface="Times New Roman" panose="02020603050405020304" pitchFamily="18" charset="0"/>
              </a:rPr>
              <a:t>Liikkujan ravitsemus</a:t>
            </a:r>
            <a:endParaRPr lang="fi-FI" sz="2800" b="1" dirty="0"/>
          </a:p>
        </p:txBody>
      </p:sp>
      <p:sp>
        <p:nvSpPr>
          <p:cNvPr id="3" name="Sisällön paikkamerkki 2"/>
          <p:cNvSpPr>
            <a:spLocks noGrp="1"/>
          </p:cNvSpPr>
          <p:nvPr>
            <p:ph sz="half" idx="1"/>
          </p:nvPr>
        </p:nvSpPr>
        <p:spPr>
          <a:xfrm>
            <a:off x="323528" y="980728"/>
            <a:ext cx="4172272" cy="5688632"/>
          </a:xfrm>
        </p:spPr>
        <p:txBody>
          <a:bodyPr>
            <a:normAutofit/>
          </a:bodyPr>
          <a:lstStyle/>
          <a:p>
            <a:pPr>
              <a:buNone/>
            </a:pPr>
            <a:r>
              <a:rPr lang="fi-FI" altLang="fi-FI" sz="2400" dirty="0">
                <a:latin typeface="Cambria" panose="02040503050406030204" pitchFamily="18" charset="0"/>
                <a:cs typeface="Times New Roman" panose="02020603050405020304" pitchFamily="18" charset="0"/>
              </a:rPr>
              <a:t>Lähtökohtana yleiset ravintosuositukset</a:t>
            </a:r>
          </a:p>
          <a:p>
            <a:pPr lvl="1"/>
            <a:r>
              <a:rPr lang="fi-FI" altLang="fi-FI" dirty="0">
                <a:latin typeface="Cambria" panose="02040503050406030204" pitchFamily="18" charset="0"/>
                <a:cs typeface="Times New Roman" panose="02020603050405020304" pitchFamily="18" charset="0"/>
              </a:rPr>
              <a:t>hiilihydraattien tarve voi kasvaa pitkäkestoisessa kestävyysliikunnassa</a:t>
            </a:r>
          </a:p>
          <a:p>
            <a:pPr lvl="1"/>
            <a:r>
              <a:rPr lang="fi-FI" altLang="fi-FI" dirty="0">
                <a:latin typeface="Cambria" panose="02040503050406030204" pitchFamily="18" charset="0"/>
                <a:cs typeface="Times New Roman" panose="02020603050405020304" pitchFamily="18" charset="0"/>
              </a:rPr>
              <a:t>sopiva määrä rasvaa energiantuottoon</a:t>
            </a:r>
          </a:p>
          <a:p>
            <a:pPr lvl="1"/>
            <a:r>
              <a:rPr lang="fi-FI" altLang="fi-FI" dirty="0">
                <a:latin typeface="Cambria" panose="02040503050406030204" pitchFamily="18" charset="0"/>
                <a:cs typeface="Times New Roman" panose="02020603050405020304" pitchFamily="18" charset="0"/>
              </a:rPr>
              <a:t>proteiinit tärkeä lihasten rakennusaine</a:t>
            </a:r>
          </a:p>
          <a:p>
            <a:pPr>
              <a:buNone/>
            </a:pPr>
            <a:r>
              <a:rPr lang="fi-FI" altLang="fi-FI" sz="2400" dirty="0">
                <a:latin typeface="Cambria" panose="02040503050406030204" pitchFamily="18" charset="0"/>
                <a:cs typeface="Times New Roman" panose="02020603050405020304" pitchFamily="18" charset="0"/>
              </a:rPr>
              <a:t>•	Huomio myös nestetasapainoon</a:t>
            </a:r>
          </a:p>
          <a:p>
            <a:endParaRPr lang="fi-FI" dirty="0"/>
          </a:p>
        </p:txBody>
      </p:sp>
      <p:sp>
        <p:nvSpPr>
          <p:cNvPr id="4" name="Sisällön paikkamerkki 3"/>
          <p:cNvSpPr>
            <a:spLocks noGrp="1"/>
          </p:cNvSpPr>
          <p:nvPr>
            <p:ph sz="half" idx="2"/>
          </p:nvPr>
        </p:nvSpPr>
        <p:spPr>
          <a:xfrm>
            <a:off x="4716016" y="980728"/>
            <a:ext cx="4320480" cy="5688632"/>
          </a:xfrm>
        </p:spPr>
        <p:txBody>
          <a:bodyPr>
            <a:normAutofit/>
          </a:bodyPr>
          <a:lstStyle/>
          <a:p>
            <a:pPr marL="0" indent="0">
              <a:buNone/>
            </a:pPr>
            <a:r>
              <a:rPr lang="fi-FI" altLang="fi-FI" sz="2000" dirty="0">
                <a:latin typeface="Cambria" panose="02040503050406030204" pitchFamily="18" charset="0"/>
              </a:rPr>
              <a:t>Neste poistuu </a:t>
            </a:r>
            <a:r>
              <a:rPr lang="fi-FI" altLang="fi-FI" sz="2000" dirty="0" smtClean="0">
                <a:latin typeface="Cambria" panose="02040503050406030204" pitchFamily="18" charset="0"/>
              </a:rPr>
              <a:t>elimistöstä</a:t>
            </a:r>
          </a:p>
          <a:p>
            <a:pPr marL="0" indent="0">
              <a:buNone/>
            </a:pPr>
            <a:r>
              <a:rPr lang="fi-FI" altLang="fi-FI" sz="1900" b="1" dirty="0" smtClean="0">
                <a:latin typeface="Cambria" panose="02040503050406030204" pitchFamily="18" charset="0"/>
              </a:rPr>
              <a:t>1. Virtsan </a:t>
            </a:r>
            <a:r>
              <a:rPr lang="fi-FI" altLang="fi-FI" sz="1900" b="1" dirty="0">
                <a:latin typeface="Cambria" panose="02040503050406030204" pitchFamily="18" charset="0"/>
              </a:rPr>
              <a:t>kautta </a:t>
            </a:r>
            <a:endParaRPr lang="fi-FI" altLang="fi-FI" sz="1900" b="1" dirty="0" smtClean="0">
              <a:latin typeface="Cambria" panose="02040503050406030204" pitchFamily="18" charset="0"/>
            </a:endParaRPr>
          </a:p>
          <a:p>
            <a:pPr marL="0" indent="0">
              <a:buNone/>
            </a:pPr>
            <a:r>
              <a:rPr lang="fi-FI" altLang="fi-FI" sz="1900" b="1" dirty="0" smtClean="0">
                <a:latin typeface="Cambria" panose="02040503050406030204" pitchFamily="18" charset="0"/>
              </a:rPr>
              <a:t>   </a:t>
            </a:r>
            <a:r>
              <a:rPr lang="fi-FI" altLang="fi-FI" sz="1900" dirty="0">
                <a:latin typeface="Cambria" panose="02040503050406030204" pitchFamily="18" charset="0"/>
              </a:rPr>
              <a:t> </a:t>
            </a:r>
            <a:r>
              <a:rPr lang="fi-FI" altLang="fi-FI" sz="1900" dirty="0" smtClean="0">
                <a:latin typeface="Cambria" panose="02040503050406030204" pitchFamily="18" charset="0"/>
              </a:rPr>
              <a:t>  </a:t>
            </a:r>
            <a:r>
              <a:rPr lang="fi-FI" altLang="fi-FI" sz="1600" dirty="0" smtClean="0">
                <a:latin typeface="Cambria" panose="02040503050406030204" pitchFamily="18" charset="0"/>
              </a:rPr>
              <a:t>- yli </a:t>
            </a:r>
            <a:r>
              <a:rPr lang="fi-FI" altLang="fi-FI" sz="1600" dirty="0">
                <a:latin typeface="Cambria" panose="02040503050406030204" pitchFamily="18" charset="0"/>
              </a:rPr>
              <a:t>600 ml terveellä aikuisella </a:t>
            </a:r>
            <a:r>
              <a:rPr lang="fi-FI" altLang="fi-FI" sz="1600" dirty="0" smtClean="0">
                <a:latin typeface="Cambria" panose="02040503050406030204" pitchFamily="18" charset="0"/>
              </a:rPr>
              <a:t> </a:t>
            </a:r>
          </a:p>
          <a:p>
            <a:pPr marL="0" indent="0">
              <a:buNone/>
            </a:pPr>
            <a:r>
              <a:rPr lang="fi-FI" altLang="fi-FI" sz="1600" dirty="0">
                <a:latin typeface="Cambria" panose="02040503050406030204" pitchFamily="18" charset="0"/>
              </a:rPr>
              <a:t> </a:t>
            </a:r>
            <a:r>
              <a:rPr lang="fi-FI" altLang="fi-FI" sz="1600" dirty="0" smtClean="0">
                <a:latin typeface="Cambria" panose="02040503050406030204" pitchFamily="18" charset="0"/>
              </a:rPr>
              <a:t>       päivässä</a:t>
            </a:r>
            <a:r>
              <a:rPr lang="fi-FI" altLang="fi-FI" sz="1600" dirty="0">
                <a:latin typeface="Cambria" panose="02040503050406030204" pitchFamily="18" charset="0"/>
              </a:rPr>
              <a:t>; yleensä 1000–2500 </a:t>
            </a:r>
            <a:r>
              <a:rPr lang="fi-FI" altLang="fi-FI" sz="1600" dirty="0" smtClean="0">
                <a:latin typeface="Cambria" panose="02040503050406030204" pitchFamily="18" charset="0"/>
              </a:rPr>
              <a:t>ml)</a:t>
            </a:r>
          </a:p>
          <a:p>
            <a:pPr marL="0" indent="0">
              <a:buNone/>
            </a:pPr>
            <a:r>
              <a:rPr lang="fi-FI" altLang="fi-FI" sz="1900" b="1" dirty="0" smtClean="0">
                <a:latin typeface="Cambria" panose="02040503050406030204" pitchFamily="18" charset="0"/>
              </a:rPr>
              <a:t>2. Ulosteiden </a:t>
            </a:r>
            <a:r>
              <a:rPr lang="fi-FI" altLang="fi-FI" sz="1900" b="1" dirty="0">
                <a:latin typeface="Cambria" panose="02040503050406030204" pitchFamily="18" charset="0"/>
              </a:rPr>
              <a:t>mukana </a:t>
            </a:r>
            <a:endParaRPr lang="fi-FI" altLang="fi-FI" sz="1900" b="1" dirty="0" smtClean="0">
              <a:latin typeface="Cambria" panose="02040503050406030204" pitchFamily="18" charset="0"/>
            </a:endParaRPr>
          </a:p>
          <a:p>
            <a:pPr marL="0" indent="0">
              <a:buNone/>
            </a:pPr>
            <a:r>
              <a:rPr lang="fi-FI" altLang="fi-FI" sz="1900" b="1" dirty="0">
                <a:latin typeface="Cambria" panose="02040503050406030204" pitchFamily="18" charset="0"/>
              </a:rPr>
              <a:t> </a:t>
            </a:r>
            <a:r>
              <a:rPr lang="fi-FI" altLang="fi-FI" sz="1900" b="1" dirty="0" smtClean="0">
                <a:latin typeface="Cambria" panose="02040503050406030204" pitchFamily="18" charset="0"/>
              </a:rPr>
              <a:t>     </a:t>
            </a:r>
            <a:r>
              <a:rPr lang="fi-FI" altLang="fi-FI" sz="1600" b="1" dirty="0" smtClean="0">
                <a:latin typeface="Cambria" panose="02040503050406030204" pitchFamily="18" charset="0"/>
              </a:rPr>
              <a:t>- </a:t>
            </a:r>
            <a:r>
              <a:rPr lang="fi-FI" altLang="fi-FI" sz="1600" dirty="0" smtClean="0">
                <a:latin typeface="Cambria" panose="02040503050406030204" pitchFamily="18" charset="0"/>
              </a:rPr>
              <a:t>100–200 </a:t>
            </a:r>
            <a:r>
              <a:rPr lang="fi-FI" altLang="fi-FI" sz="1600" dirty="0">
                <a:latin typeface="Cambria" panose="02040503050406030204" pitchFamily="18" charset="0"/>
              </a:rPr>
              <a:t>ml normaalisti, mutta ripulissa </a:t>
            </a:r>
            <a:endParaRPr lang="fi-FI" altLang="fi-FI" sz="1600" dirty="0" smtClean="0">
              <a:latin typeface="Cambria" panose="02040503050406030204" pitchFamily="18" charset="0"/>
            </a:endParaRPr>
          </a:p>
          <a:p>
            <a:pPr marL="0" indent="0">
              <a:buNone/>
            </a:pPr>
            <a:r>
              <a:rPr lang="fi-FI" altLang="fi-FI" sz="1600" dirty="0">
                <a:latin typeface="Cambria" panose="02040503050406030204" pitchFamily="18" charset="0"/>
              </a:rPr>
              <a:t> </a:t>
            </a:r>
            <a:r>
              <a:rPr lang="fi-FI" altLang="fi-FI" sz="1600" dirty="0" smtClean="0">
                <a:latin typeface="Cambria" panose="02040503050406030204" pitchFamily="18" charset="0"/>
              </a:rPr>
              <a:t>       määrät </a:t>
            </a:r>
            <a:r>
              <a:rPr lang="fi-FI" altLang="fi-FI" sz="1600" dirty="0">
                <a:latin typeface="Cambria" panose="02040503050406030204" pitchFamily="18" charset="0"/>
              </a:rPr>
              <a:t>voivat olla </a:t>
            </a:r>
            <a:r>
              <a:rPr lang="fi-FI" altLang="fi-FI" sz="1600" dirty="0" smtClean="0">
                <a:latin typeface="Cambria" panose="02040503050406030204" pitchFamily="18" charset="0"/>
              </a:rPr>
              <a:t>suuria</a:t>
            </a:r>
          </a:p>
          <a:p>
            <a:pPr marL="0" indent="0">
              <a:buNone/>
            </a:pPr>
            <a:r>
              <a:rPr lang="fi-FI" altLang="fi-FI" sz="1900" b="1" dirty="0" smtClean="0">
                <a:latin typeface="Cambria" panose="02040503050406030204" pitchFamily="18" charset="0"/>
              </a:rPr>
              <a:t>3. Haihtumalla </a:t>
            </a:r>
            <a:r>
              <a:rPr lang="fi-FI" altLang="fi-FI" sz="1900" b="1" dirty="0">
                <a:latin typeface="Cambria" panose="02040503050406030204" pitchFamily="18" charset="0"/>
              </a:rPr>
              <a:t>hengityksen </a:t>
            </a:r>
            <a:r>
              <a:rPr lang="fi-FI" altLang="fi-FI" sz="1900" b="1" dirty="0" smtClean="0">
                <a:latin typeface="Cambria" panose="02040503050406030204" pitchFamily="18" charset="0"/>
              </a:rPr>
              <a:t>kautta </a:t>
            </a:r>
          </a:p>
          <a:p>
            <a:pPr marL="0" indent="0">
              <a:buNone/>
            </a:pPr>
            <a:r>
              <a:rPr lang="fi-FI" altLang="fi-FI" sz="1900" b="1" dirty="0">
                <a:latin typeface="Cambria" panose="02040503050406030204" pitchFamily="18" charset="0"/>
              </a:rPr>
              <a:t> </a:t>
            </a:r>
            <a:r>
              <a:rPr lang="fi-FI" altLang="fi-FI" sz="1600" dirty="0">
                <a:latin typeface="Cambria" panose="02040503050406030204" pitchFamily="18" charset="0"/>
              </a:rPr>
              <a:t> </a:t>
            </a:r>
            <a:r>
              <a:rPr lang="fi-FI" altLang="fi-FI" sz="1600" dirty="0" smtClean="0">
                <a:latin typeface="Cambria" panose="02040503050406030204" pitchFamily="18" charset="0"/>
              </a:rPr>
              <a:t>   - 300–500 </a:t>
            </a:r>
            <a:r>
              <a:rPr lang="fi-FI" altLang="fi-FI" sz="1600" dirty="0">
                <a:latin typeface="Cambria" panose="02040503050406030204" pitchFamily="18" charset="0"/>
              </a:rPr>
              <a:t>ml ihon neliömetriä kohden </a:t>
            </a:r>
            <a:endParaRPr lang="fi-FI" altLang="fi-FI" sz="1600" dirty="0" smtClean="0">
              <a:latin typeface="Cambria" panose="02040503050406030204" pitchFamily="18" charset="0"/>
            </a:endParaRPr>
          </a:p>
          <a:p>
            <a:pPr marL="0" indent="0">
              <a:buNone/>
            </a:pPr>
            <a:r>
              <a:rPr lang="fi-FI" altLang="fi-FI" sz="1600" dirty="0">
                <a:latin typeface="Cambria" panose="02040503050406030204" pitchFamily="18" charset="0"/>
              </a:rPr>
              <a:t> </a:t>
            </a:r>
            <a:r>
              <a:rPr lang="fi-FI" altLang="fi-FI" sz="1600" dirty="0" smtClean="0">
                <a:latin typeface="Cambria" panose="02040503050406030204" pitchFamily="18" charset="0"/>
              </a:rPr>
              <a:t>      normaalilämpötilassa</a:t>
            </a:r>
          </a:p>
          <a:p>
            <a:pPr marL="0" indent="0">
              <a:buNone/>
            </a:pPr>
            <a:r>
              <a:rPr lang="fi-FI" altLang="fi-FI" sz="1900" b="1" dirty="0" smtClean="0">
                <a:latin typeface="Cambria" panose="02040503050406030204" pitchFamily="18" charset="0"/>
              </a:rPr>
              <a:t>4. Haihtumalla </a:t>
            </a:r>
            <a:r>
              <a:rPr lang="fi-FI" altLang="fi-FI" sz="1900" b="1" dirty="0">
                <a:latin typeface="Cambria" panose="02040503050406030204" pitchFamily="18" charset="0"/>
              </a:rPr>
              <a:t>ihon kautta </a:t>
            </a:r>
            <a:r>
              <a:rPr lang="fi-FI" altLang="fi-FI" sz="1900" dirty="0" smtClean="0">
                <a:latin typeface="Cambria" panose="02040503050406030204" pitchFamily="18" charset="0"/>
              </a:rPr>
              <a:t>  </a:t>
            </a:r>
          </a:p>
          <a:p>
            <a:pPr marL="0" indent="0">
              <a:buNone/>
            </a:pPr>
            <a:r>
              <a:rPr lang="fi-FI" altLang="fi-FI" sz="1900" dirty="0">
                <a:latin typeface="Cambria" panose="02040503050406030204" pitchFamily="18" charset="0"/>
              </a:rPr>
              <a:t> </a:t>
            </a:r>
            <a:r>
              <a:rPr lang="fi-FI" altLang="fi-FI" sz="1900" dirty="0" smtClean="0">
                <a:latin typeface="Cambria" panose="02040503050406030204" pitchFamily="18" charset="0"/>
              </a:rPr>
              <a:t>   - </a:t>
            </a:r>
            <a:r>
              <a:rPr lang="fi-FI" altLang="fi-FI" sz="1600" dirty="0" smtClean="0">
                <a:latin typeface="Cambria" panose="02040503050406030204" pitchFamily="18" charset="0"/>
              </a:rPr>
              <a:t>Hikoilemalla </a:t>
            </a:r>
            <a:r>
              <a:rPr lang="fi-FI" altLang="fi-FI" sz="1600" dirty="0">
                <a:latin typeface="Cambria" panose="02040503050406030204" pitchFamily="18" charset="0"/>
              </a:rPr>
              <a:t>menetys on tavallisesti </a:t>
            </a:r>
            <a:endParaRPr lang="fi-FI" altLang="fi-FI" sz="1600" dirty="0" smtClean="0">
              <a:latin typeface="Cambria" panose="02040503050406030204" pitchFamily="18" charset="0"/>
            </a:endParaRPr>
          </a:p>
          <a:p>
            <a:pPr marL="0" indent="0">
              <a:buNone/>
            </a:pPr>
            <a:r>
              <a:rPr lang="fi-FI" altLang="fi-FI" sz="1600" dirty="0">
                <a:latin typeface="Cambria" panose="02040503050406030204" pitchFamily="18" charset="0"/>
              </a:rPr>
              <a:t> </a:t>
            </a:r>
            <a:r>
              <a:rPr lang="fi-FI" altLang="fi-FI" sz="1600" dirty="0" smtClean="0">
                <a:latin typeface="Cambria" panose="02040503050406030204" pitchFamily="18" charset="0"/>
              </a:rPr>
              <a:t>       vähäistä</a:t>
            </a:r>
            <a:r>
              <a:rPr lang="fi-FI" altLang="fi-FI" sz="1600" dirty="0">
                <a:latin typeface="Cambria" panose="02040503050406030204" pitchFamily="18" charset="0"/>
              </a:rPr>
              <a:t>, mutta voi lisääntyä useisiin </a:t>
            </a:r>
            <a:r>
              <a:rPr lang="fi-FI" altLang="fi-FI" sz="1600" dirty="0" smtClean="0">
                <a:latin typeface="Cambria" panose="02040503050406030204" pitchFamily="18" charset="0"/>
              </a:rPr>
              <a:t> </a:t>
            </a:r>
          </a:p>
          <a:p>
            <a:pPr marL="0" indent="0">
              <a:buNone/>
            </a:pPr>
            <a:r>
              <a:rPr lang="fi-FI" altLang="fi-FI" sz="1600" dirty="0">
                <a:latin typeface="Cambria" panose="02040503050406030204" pitchFamily="18" charset="0"/>
              </a:rPr>
              <a:t> </a:t>
            </a:r>
            <a:r>
              <a:rPr lang="fi-FI" altLang="fi-FI" sz="1600" dirty="0" smtClean="0">
                <a:latin typeface="Cambria" panose="02040503050406030204" pitchFamily="18" charset="0"/>
              </a:rPr>
              <a:t>       litroihin </a:t>
            </a:r>
            <a:r>
              <a:rPr lang="fi-FI" altLang="fi-FI" sz="1600" dirty="0">
                <a:latin typeface="Cambria" panose="02040503050406030204" pitchFamily="18" charset="0"/>
              </a:rPr>
              <a:t>päivässä lämpimässä ja kosteassa </a:t>
            </a:r>
            <a:r>
              <a:rPr lang="fi-FI" altLang="fi-FI" sz="1600" dirty="0" smtClean="0">
                <a:latin typeface="Cambria" panose="02040503050406030204" pitchFamily="18" charset="0"/>
              </a:rPr>
              <a:t> </a:t>
            </a:r>
          </a:p>
          <a:p>
            <a:pPr marL="0" indent="0">
              <a:buNone/>
            </a:pPr>
            <a:r>
              <a:rPr lang="fi-FI" altLang="fi-FI" sz="1600" dirty="0">
                <a:latin typeface="Cambria" panose="02040503050406030204" pitchFamily="18" charset="0"/>
              </a:rPr>
              <a:t> </a:t>
            </a:r>
            <a:r>
              <a:rPr lang="fi-FI" altLang="fi-FI" sz="1600" dirty="0" smtClean="0">
                <a:latin typeface="Cambria" panose="02040503050406030204" pitchFamily="18" charset="0"/>
              </a:rPr>
              <a:t>        ympäristössä.</a:t>
            </a:r>
            <a:r>
              <a:rPr lang="fi-FI" altLang="fi-FI" sz="1600" dirty="0">
                <a:latin typeface="Cambria" panose="02040503050406030204" pitchFamily="18" charset="0"/>
              </a:rPr>
              <a:t/>
            </a:r>
            <a:br>
              <a:rPr lang="fi-FI" altLang="fi-FI" sz="1600" dirty="0">
                <a:latin typeface="Cambria" panose="02040503050406030204" pitchFamily="18" charset="0"/>
              </a:rPr>
            </a:br>
            <a:endParaRPr lang="en-US" altLang="fi-FI" sz="1600" dirty="0">
              <a:solidFill>
                <a:srgbClr val="CC3300"/>
              </a:solidFill>
              <a:latin typeface="Cambria" panose="02040503050406030204" pitchFamily="18" charset="0"/>
            </a:endParaRPr>
          </a:p>
          <a:p>
            <a:endParaRPr lang="fi-FI" sz="2000" dirty="0"/>
          </a:p>
        </p:txBody>
      </p:sp>
      <p:pic>
        <p:nvPicPr>
          <p:cNvPr id="5" name="Kuva 4" descr="shutterstock_950783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481" y="5514901"/>
            <a:ext cx="3698365" cy="115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9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tsikko 5"/>
          <p:cNvSpPr>
            <a:spLocks noGrp="1"/>
          </p:cNvSpPr>
          <p:nvPr>
            <p:ph type="title"/>
          </p:nvPr>
        </p:nvSpPr>
        <p:spPr>
          <a:xfrm>
            <a:off x="1700212" y="109537"/>
            <a:ext cx="5743575" cy="1325563"/>
          </a:xfrm>
        </p:spPr>
        <p:txBody>
          <a:bodyPr/>
          <a:lstStyle/>
          <a:p>
            <a:pPr eaLnBrk="1" hangingPunct="1"/>
            <a:r>
              <a:rPr lang="fi-FI" altLang="fi-FI" sz="4000" dirty="0" smtClean="0">
                <a:latin typeface="Cambria" panose="02040503050406030204" pitchFamily="18" charset="0"/>
              </a:rPr>
              <a:t>Ravinnosta terveyttä</a:t>
            </a:r>
          </a:p>
        </p:txBody>
      </p:sp>
      <p:sp>
        <p:nvSpPr>
          <p:cNvPr id="32771" name="Sisällön paikkamerkki 6"/>
          <p:cNvSpPr>
            <a:spLocks noGrp="1"/>
          </p:cNvSpPr>
          <p:nvPr>
            <p:ph idx="1"/>
          </p:nvPr>
        </p:nvSpPr>
        <p:spPr/>
        <p:txBody>
          <a:bodyPr/>
          <a:lstStyle/>
          <a:p>
            <a:pPr eaLnBrk="1" hangingPunct="1"/>
            <a:r>
              <a:rPr lang="fi-FI" altLang="fi-FI" sz="2400" dirty="0" smtClean="0">
                <a:latin typeface="Cambria" panose="02040503050406030204" pitchFamily="18" charset="0"/>
              </a:rPr>
              <a:t>Ravitsemussuosituksen pääperiaatteet</a:t>
            </a:r>
          </a:p>
          <a:p>
            <a:pPr eaLnBrk="1" hangingPunct="1"/>
            <a:r>
              <a:rPr lang="fi-FI" altLang="fi-FI" sz="2400" dirty="0" smtClean="0">
                <a:latin typeface="Cambria" panose="02040503050406030204" pitchFamily="18" charset="0"/>
              </a:rPr>
              <a:t>Ravitsemussuosituksen noudattamisen terveydellinen merkitys</a:t>
            </a:r>
          </a:p>
          <a:p>
            <a:pPr eaLnBrk="1" hangingPunct="1"/>
            <a:r>
              <a:rPr lang="fi-FI" altLang="fi-FI" sz="2400" dirty="0" smtClean="0">
                <a:latin typeface="Cambria" panose="02040503050406030204" pitchFamily="18" charset="0"/>
              </a:rPr>
              <a:t>Energia- ja suojaravintoaineet ja niiden tehtävä ja merkitys elimistön toiminnalle</a:t>
            </a:r>
          </a:p>
          <a:p>
            <a:pPr eaLnBrk="1" hangingPunct="1"/>
            <a:r>
              <a:rPr lang="fi-FI" altLang="fi-FI" sz="2400" dirty="0" smtClean="0">
                <a:latin typeface="Cambria" panose="02040503050406030204" pitchFamily="18" charset="0"/>
              </a:rPr>
              <a:t>Ravintoaineiden saantisuositus</a:t>
            </a:r>
          </a:p>
          <a:p>
            <a:pPr eaLnBrk="1" hangingPunct="1"/>
            <a:r>
              <a:rPr lang="fi-FI" altLang="fi-FI" sz="2400" dirty="0" smtClean="0">
                <a:latin typeface="Cambria" panose="02040503050406030204" pitchFamily="18" charset="0"/>
              </a:rPr>
              <a:t>Veden merkitys elimistön toiminnalle</a:t>
            </a:r>
          </a:p>
        </p:txBody>
      </p:sp>
      <p:sp>
        <p:nvSpPr>
          <p:cNvPr id="32772" name="Dian numeron paikkamerkki 4"/>
          <p:cNvSpPr>
            <a:spLocks noGrp="1"/>
          </p:cNvSpPr>
          <p:nvPr>
            <p:ph type="sldNum" sz="quarter" idx="12"/>
          </p:nvPr>
        </p:nvSpPr>
        <p:spPr bwMode="auto">
          <a:xfrm>
            <a:off x="179388" y="62912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40A5FAB1-E764-491E-8AB0-CF338B4DCDF3}"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73</a:t>
            </a:fld>
            <a:endParaRPr lang="en-US" altLang="fi-FI" sz="1400" smtClean="0">
              <a:latin typeface="Arial" panose="020B0604020202020204" pitchFamily="34" charset="0"/>
              <a:cs typeface="Times New Roman" panose="02020603050405020304" pitchFamily="18" charset="0"/>
            </a:endParaRPr>
          </a:p>
        </p:txBody>
      </p:sp>
      <p:pic>
        <p:nvPicPr>
          <p:cNvPr id="32773" name="Kuva 5"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7988" y="22225"/>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1138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233585" y="188640"/>
            <a:ext cx="8229600" cy="634082"/>
          </a:xfrm>
        </p:spPr>
        <p:txBody>
          <a:bodyPr>
            <a:normAutofit/>
          </a:bodyPr>
          <a:lstStyle/>
          <a:p>
            <a:r>
              <a:rPr lang="fi-FI" sz="3200" b="1" dirty="0" smtClean="0"/>
              <a:t>RUOKA</a:t>
            </a:r>
            <a:endParaRPr lang="fi-FI" sz="3200" b="1" dirty="0"/>
          </a:p>
        </p:txBody>
      </p:sp>
      <p:sp>
        <p:nvSpPr>
          <p:cNvPr id="5" name="Sisällön paikkamerkki 4"/>
          <p:cNvSpPr>
            <a:spLocks noGrp="1"/>
          </p:cNvSpPr>
          <p:nvPr>
            <p:ph sz="half" idx="1"/>
          </p:nvPr>
        </p:nvSpPr>
        <p:spPr>
          <a:xfrm>
            <a:off x="251520" y="980728"/>
            <a:ext cx="4244280" cy="5145435"/>
          </a:xfrm>
        </p:spPr>
        <p:txBody>
          <a:bodyPr>
            <a:normAutofit/>
          </a:bodyPr>
          <a:lstStyle/>
          <a:p>
            <a:pPr marL="0" indent="0">
              <a:buNone/>
            </a:pPr>
            <a:r>
              <a:rPr lang="fi-FI" altLang="fi-FI" sz="2600" b="1" dirty="0" smtClean="0">
                <a:latin typeface="Calibri" panose="020F0502020204030204" pitchFamily="34" charset="0"/>
              </a:rPr>
              <a:t>SYÖMISEN ULOTTUVUUKSIA</a:t>
            </a:r>
          </a:p>
          <a:p>
            <a:r>
              <a:rPr lang="fi-FI" altLang="fi-FI" sz="2400" b="1" dirty="0" smtClean="0">
                <a:latin typeface="Calibri" panose="020F0502020204030204" pitchFamily="34" charset="0"/>
              </a:rPr>
              <a:t>fyysinen</a:t>
            </a:r>
            <a:r>
              <a:rPr lang="fi-FI" altLang="fi-FI" sz="2400" dirty="0">
                <a:latin typeface="Calibri" panose="020F0502020204030204" pitchFamily="34" charset="0"/>
              </a:rPr>
              <a:t>: ravinnontarve, nälkä</a:t>
            </a:r>
          </a:p>
          <a:p>
            <a:r>
              <a:rPr lang="fi-FI" altLang="fi-FI" sz="2400" b="1" dirty="0">
                <a:latin typeface="Calibri" panose="020F0502020204030204" pitchFamily="34" charset="0"/>
              </a:rPr>
              <a:t>psyykkinen</a:t>
            </a:r>
            <a:r>
              <a:rPr lang="fi-FI" altLang="fi-FI" sz="2400" dirty="0">
                <a:latin typeface="Calibri" panose="020F0502020204030204" pitchFamily="34" charset="0"/>
              </a:rPr>
              <a:t>: mielihalu, mielihyvä, lohtu, esteettinen nautinto </a:t>
            </a:r>
          </a:p>
          <a:p>
            <a:r>
              <a:rPr lang="fi-FI" altLang="fi-FI" sz="2400" b="1" dirty="0">
                <a:latin typeface="Calibri" panose="020F0502020204030204" pitchFamily="34" charset="0"/>
              </a:rPr>
              <a:t>sosiaalinen</a:t>
            </a:r>
            <a:r>
              <a:rPr lang="fi-FI" altLang="fi-FI" sz="2400" dirty="0">
                <a:latin typeface="Calibri" panose="020F0502020204030204" pitchFamily="34" charset="0"/>
              </a:rPr>
              <a:t>: yhdessäolo, tapakulttuuri</a:t>
            </a:r>
          </a:p>
          <a:p>
            <a:r>
              <a:rPr lang="fi-FI" altLang="fi-FI" sz="2400" b="1" dirty="0">
                <a:latin typeface="Calibri" panose="020F0502020204030204" pitchFamily="34" charset="0"/>
              </a:rPr>
              <a:t>yhteiskunnallinen</a:t>
            </a:r>
            <a:r>
              <a:rPr lang="fi-FI" altLang="fi-FI" sz="2400" dirty="0">
                <a:latin typeface="Calibri" panose="020F0502020204030204" pitchFamily="34" charset="0"/>
              </a:rPr>
              <a:t>: kansanterveyden perusta</a:t>
            </a:r>
          </a:p>
          <a:p>
            <a:r>
              <a:rPr lang="fi-FI" altLang="fi-FI" sz="2400" b="1" dirty="0">
                <a:latin typeface="Calibri" panose="020F0502020204030204" pitchFamily="34" charset="0"/>
              </a:rPr>
              <a:t>globaali</a:t>
            </a:r>
            <a:r>
              <a:rPr lang="fi-FI" altLang="fi-FI" sz="2400" dirty="0">
                <a:latin typeface="Calibri" panose="020F0502020204030204" pitchFamily="34" charset="0"/>
              </a:rPr>
              <a:t>: kulttuurinen yhteenkuuluvuus </a:t>
            </a:r>
          </a:p>
          <a:p>
            <a:endParaRPr lang="fi-FI" dirty="0"/>
          </a:p>
        </p:txBody>
      </p:sp>
      <p:sp>
        <p:nvSpPr>
          <p:cNvPr id="6" name="Sisällön paikkamerkki 5"/>
          <p:cNvSpPr>
            <a:spLocks noGrp="1"/>
          </p:cNvSpPr>
          <p:nvPr>
            <p:ph sz="half" idx="2"/>
          </p:nvPr>
        </p:nvSpPr>
        <p:spPr>
          <a:xfrm>
            <a:off x="4644008" y="980728"/>
            <a:ext cx="4042792" cy="5760640"/>
          </a:xfrm>
        </p:spPr>
        <p:txBody>
          <a:bodyPr>
            <a:normAutofit/>
          </a:bodyPr>
          <a:lstStyle/>
          <a:p>
            <a:pPr marL="0" indent="0">
              <a:buNone/>
            </a:pPr>
            <a:r>
              <a:rPr lang="fi-FI" sz="2600" b="1" dirty="0" smtClean="0"/>
              <a:t>RAVINTOAINEET:</a:t>
            </a:r>
          </a:p>
          <a:p>
            <a:pPr marL="0" indent="0">
              <a:buNone/>
              <a:defRPr/>
            </a:pPr>
            <a:r>
              <a:rPr lang="fi-FI" sz="2200" dirty="0"/>
              <a:t>ENERGIARAVINTOAINEET</a:t>
            </a:r>
          </a:p>
          <a:p>
            <a:pPr>
              <a:defRPr/>
            </a:pPr>
            <a:r>
              <a:rPr lang="fi-FI" sz="2200" dirty="0"/>
              <a:t>Hiilihydraatit</a:t>
            </a:r>
          </a:p>
          <a:p>
            <a:pPr>
              <a:defRPr/>
            </a:pPr>
            <a:r>
              <a:rPr lang="fi-FI" sz="2200" dirty="0"/>
              <a:t>Proteiinit</a:t>
            </a:r>
          </a:p>
          <a:p>
            <a:pPr>
              <a:defRPr/>
            </a:pPr>
            <a:r>
              <a:rPr lang="fi-FI" sz="2200" dirty="0" smtClean="0"/>
              <a:t>Rasvat</a:t>
            </a:r>
            <a:endParaRPr lang="fi-FI" sz="2200" dirty="0"/>
          </a:p>
          <a:p>
            <a:pPr marL="0" indent="0">
              <a:buNone/>
              <a:defRPr/>
            </a:pPr>
            <a:endParaRPr lang="fi-FI" sz="2200" dirty="0" smtClean="0"/>
          </a:p>
          <a:p>
            <a:pPr marL="0" indent="0">
              <a:buNone/>
              <a:defRPr/>
            </a:pPr>
            <a:endParaRPr lang="fi-FI" sz="2200" dirty="0"/>
          </a:p>
          <a:p>
            <a:pPr marL="0" indent="0">
              <a:buNone/>
              <a:defRPr/>
            </a:pPr>
            <a:endParaRPr lang="fi-FI" sz="2200" dirty="0" smtClean="0"/>
          </a:p>
          <a:p>
            <a:pPr marL="0" indent="0">
              <a:buNone/>
              <a:defRPr/>
            </a:pPr>
            <a:endParaRPr lang="fi-FI" sz="2200" dirty="0"/>
          </a:p>
          <a:p>
            <a:pPr marL="0" indent="0">
              <a:buNone/>
              <a:defRPr/>
            </a:pPr>
            <a:endParaRPr lang="fi-FI" sz="2200" dirty="0" smtClean="0"/>
          </a:p>
          <a:p>
            <a:pPr marL="0" indent="0">
              <a:buNone/>
              <a:defRPr/>
            </a:pPr>
            <a:r>
              <a:rPr lang="fi-FI" sz="2200" dirty="0" smtClean="0"/>
              <a:t>SUOJARAVINTOAINEET</a:t>
            </a:r>
            <a:endParaRPr lang="fi-FI" sz="2200" dirty="0"/>
          </a:p>
          <a:p>
            <a:pPr>
              <a:defRPr/>
            </a:pPr>
            <a:r>
              <a:rPr lang="fi-FI" sz="2200" dirty="0"/>
              <a:t>Vitamiinit</a:t>
            </a:r>
          </a:p>
          <a:p>
            <a:pPr>
              <a:defRPr/>
            </a:pPr>
            <a:r>
              <a:rPr lang="fi-FI" sz="2200" dirty="0"/>
              <a:t>Kivennäisaineet</a:t>
            </a:r>
          </a:p>
          <a:p>
            <a:endParaRPr lang="fi-FI" dirty="0"/>
          </a:p>
        </p:txBody>
      </p:sp>
      <p:pic>
        <p:nvPicPr>
          <p:cNvPr id="7" name="Kuva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2580" y="2005155"/>
            <a:ext cx="2534220" cy="309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3517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a:xfrm>
            <a:off x="539552" y="260649"/>
            <a:ext cx="7772400" cy="648072"/>
          </a:xfrm>
        </p:spPr>
        <p:txBody>
          <a:bodyPr>
            <a:normAutofit/>
          </a:bodyPr>
          <a:lstStyle/>
          <a:p>
            <a:r>
              <a:rPr lang="fi-FI" sz="2800" dirty="0" smtClean="0"/>
              <a:t>UUDET RAVITSEMUSSUOSITUKSET</a:t>
            </a:r>
            <a:endParaRPr lang="fi-FI" sz="2800" dirty="0"/>
          </a:p>
        </p:txBody>
      </p:sp>
      <p:sp>
        <p:nvSpPr>
          <p:cNvPr id="6" name="Alaotsikko 5"/>
          <p:cNvSpPr>
            <a:spLocks noGrp="1"/>
          </p:cNvSpPr>
          <p:nvPr>
            <p:ph type="subTitle" idx="1"/>
          </p:nvPr>
        </p:nvSpPr>
        <p:spPr>
          <a:xfrm>
            <a:off x="539552" y="1124744"/>
            <a:ext cx="8496944" cy="5733256"/>
          </a:xfrm>
        </p:spPr>
        <p:txBody>
          <a:bodyPr>
            <a:normAutofit fontScale="70000" lnSpcReduction="20000"/>
          </a:bodyPr>
          <a:lstStyle/>
          <a:p>
            <a:pPr marL="457200" lvl="0" indent="-457200" algn="l">
              <a:buFont typeface="Arial" panose="020B0604020202020204" pitchFamily="34" charset="0"/>
              <a:buChar char="•"/>
            </a:pPr>
            <a:r>
              <a:rPr lang="fi-FI" b="1" dirty="0"/>
              <a:t>Kasviksia, marjoja ja hedelmiä </a:t>
            </a:r>
            <a:r>
              <a:rPr lang="fi-FI" dirty="0"/>
              <a:t>tulee syödä runsaasti, ainakin 500 g päivässä. </a:t>
            </a:r>
            <a:r>
              <a:rPr lang="ru-RU" dirty="0"/>
              <a:t>Myös peruna kuuluu päivittäiseen ruokavalioon</a:t>
            </a:r>
            <a:r>
              <a:rPr lang="ru-RU" dirty="0" smtClean="0"/>
              <a:t>.</a:t>
            </a:r>
            <a:endParaRPr lang="fi-FI" dirty="0"/>
          </a:p>
          <a:p>
            <a:pPr marL="457200" lvl="0" indent="-457200" algn="l">
              <a:buFont typeface="Arial" panose="020B0604020202020204" pitchFamily="34" charset="0"/>
              <a:buChar char="•"/>
            </a:pPr>
            <a:r>
              <a:rPr lang="fi-FI" b="1" dirty="0"/>
              <a:t>Vähäsuolaista</a:t>
            </a:r>
            <a:r>
              <a:rPr lang="fi-FI" dirty="0"/>
              <a:t> täysjyväleipää ja muita täysjyväviljavalmisteita on suositeltavaa syödä päivittäin</a:t>
            </a:r>
            <a:r>
              <a:rPr lang="fi-FI" dirty="0" smtClean="0"/>
              <a:t>.</a:t>
            </a:r>
            <a:endParaRPr lang="fi-FI" dirty="0"/>
          </a:p>
          <a:p>
            <a:pPr marL="457200" lvl="0" indent="-457200" algn="l">
              <a:buFont typeface="Arial" panose="020B0604020202020204" pitchFamily="34" charset="0"/>
              <a:buChar char="•"/>
            </a:pPr>
            <a:r>
              <a:rPr lang="fi-FI" b="1" dirty="0"/>
              <a:t>Rasvattomia ja vähärasvaisia </a:t>
            </a:r>
            <a:r>
              <a:rPr lang="fi-FI" dirty="0"/>
              <a:t>nestemäisiä maitovalmisteita on hyvä juoda päivittäin noin puoli litraa ja ruokavaliota voi täydentää vähärasvaisella ja vähäsuolaisella juustolla</a:t>
            </a:r>
            <a:r>
              <a:rPr lang="fi-FI" dirty="0" smtClean="0"/>
              <a:t>.</a:t>
            </a:r>
            <a:endParaRPr lang="fi-FI" dirty="0"/>
          </a:p>
          <a:p>
            <a:pPr marL="457200" lvl="0" indent="-457200" algn="l">
              <a:buFont typeface="Arial" panose="020B0604020202020204" pitchFamily="34" charset="0"/>
              <a:buChar char="•"/>
            </a:pPr>
            <a:r>
              <a:rPr lang="fi-FI" b="1" dirty="0"/>
              <a:t>Kalaa</a:t>
            </a:r>
            <a:r>
              <a:rPr lang="fi-FI" dirty="0"/>
              <a:t> tulisi syödä 2-3 kertaa viikossa</a:t>
            </a:r>
            <a:r>
              <a:rPr lang="fi-FI" dirty="0" smtClean="0"/>
              <a:t>.</a:t>
            </a:r>
            <a:endParaRPr lang="fi-FI" dirty="0"/>
          </a:p>
          <a:p>
            <a:pPr marL="457200" lvl="0" indent="-457200" algn="l">
              <a:buFont typeface="Arial" panose="020B0604020202020204" pitchFamily="34" charset="0"/>
              <a:buChar char="•"/>
            </a:pPr>
            <a:r>
              <a:rPr lang="fi-FI" b="1" dirty="0"/>
              <a:t>Punaista lihaa </a:t>
            </a:r>
            <a:r>
              <a:rPr lang="fi-FI" dirty="0"/>
              <a:t>(nauta, sika, lammas) ja lihavalmisteita tulisi syödä korkeintaan 500 g (kypsäpaino) viikossa ja niistä suositaan vähärasvaisia ja -suolaisia vaihtoehtoja</a:t>
            </a:r>
            <a:r>
              <a:rPr lang="fi-FI" dirty="0" smtClean="0"/>
              <a:t>.</a:t>
            </a:r>
            <a:endParaRPr lang="fi-FI" dirty="0"/>
          </a:p>
          <a:p>
            <a:pPr marL="457200" lvl="0" indent="-457200" algn="l">
              <a:buFont typeface="Arial" panose="020B0604020202020204" pitchFamily="34" charset="0"/>
              <a:buChar char="•"/>
            </a:pPr>
            <a:r>
              <a:rPr lang="fi-FI" dirty="0"/>
              <a:t>Leivälle kannattaa sipaista </a:t>
            </a:r>
            <a:r>
              <a:rPr lang="fi-FI" b="1" dirty="0"/>
              <a:t>kasviöljypohjaista rasiamargariinia </a:t>
            </a:r>
            <a:r>
              <a:rPr lang="fi-FI" dirty="0"/>
              <a:t>tai levitettä.</a:t>
            </a:r>
          </a:p>
          <a:p>
            <a:pPr marL="457200" lvl="0" indent="-457200" algn="l">
              <a:buFont typeface="Arial" panose="020B0604020202020204" pitchFamily="34" charset="0"/>
              <a:buChar char="•"/>
            </a:pPr>
            <a:r>
              <a:rPr lang="ru-RU" dirty="0"/>
              <a:t>Salattiin kuuluu </a:t>
            </a:r>
            <a:r>
              <a:rPr lang="ru-RU" b="1" dirty="0"/>
              <a:t>öljypohjainen kastike</a:t>
            </a:r>
            <a:r>
              <a:rPr lang="ru-RU" dirty="0"/>
              <a:t>.</a:t>
            </a:r>
            <a:endParaRPr lang="fi-FI" dirty="0"/>
          </a:p>
          <a:p>
            <a:pPr marL="457200" lvl="0" indent="-457200" algn="l">
              <a:buFont typeface="Arial" panose="020B0604020202020204" pitchFamily="34" charset="0"/>
              <a:buChar char="•"/>
            </a:pPr>
            <a:r>
              <a:rPr lang="fi-FI" dirty="0"/>
              <a:t>Suositeltava ruokavalio sisältää vain </a:t>
            </a:r>
            <a:r>
              <a:rPr lang="fi-FI" b="1" dirty="0"/>
              <a:t>vähän sokeria ja suolaa</a:t>
            </a:r>
            <a:r>
              <a:rPr lang="fi-FI" dirty="0"/>
              <a:t>. Suolan saantisuositusta on uusissa suosituksissa edelleen tiukennettu.</a:t>
            </a:r>
          </a:p>
          <a:p>
            <a:pPr algn="l"/>
            <a:r>
              <a:rPr lang="fi-FI" dirty="0"/>
              <a:t> </a:t>
            </a:r>
          </a:p>
          <a:p>
            <a:pPr algn="l"/>
            <a:endParaRPr lang="fi-FI" dirty="0"/>
          </a:p>
        </p:txBody>
      </p:sp>
    </p:spTree>
    <p:extLst>
      <p:ext uri="{BB962C8B-B14F-4D97-AF65-F5344CB8AC3E}">
        <p14:creationId xmlns:p14="http://schemas.microsoft.com/office/powerpoint/2010/main" val="25136143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a:xfrm>
            <a:off x="1403648" y="188640"/>
            <a:ext cx="5689600" cy="1074737"/>
          </a:xfrm>
        </p:spPr>
        <p:txBody>
          <a:bodyPr/>
          <a:lstStyle/>
          <a:p>
            <a:pPr eaLnBrk="1" hangingPunct="1"/>
            <a:r>
              <a:rPr lang="fi-FI" altLang="fi-FI" sz="4000" dirty="0" smtClean="0">
                <a:latin typeface="Cambria" panose="02040503050406030204" pitchFamily="18" charset="0"/>
              </a:rPr>
              <a:t>Ravitsemussuositukset</a:t>
            </a:r>
          </a:p>
        </p:txBody>
      </p:sp>
      <p:sp>
        <p:nvSpPr>
          <p:cNvPr id="3" name="Sisällön paikkamerkki 2"/>
          <p:cNvSpPr>
            <a:spLocks noGrp="1"/>
          </p:cNvSpPr>
          <p:nvPr>
            <p:ph idx="1"/>
          </p:nvPr>
        </p:nvSpPr>
        <p:spPr>
          <a:xfrm>
            <a:off x="684213" y="1624013"/>
            <a:ext cx="7543800" cy="4351337"/>
          </a:xfrm>
        </p:spPr>
        <p:txBody>
          <a:bodyPr rtlCol="0">
            <a:normAutofit/>
          </a:bodyPr>
          <a:lstStyle/>
          <a:p>
            <a:pPr eaLnBrk="1" fontAlgn="auto" hangingPunct="1">
              <a:spcAft>
                <a:spcPts val="0"/>
              </a:spcAft>
              <a:defRPr/>
            </a:pPr>
            <a:r>
              <a:rPr lang="fi-FI" sz="2400" dirty="0" smtClean="0">
                <a:latin typeface="Cambria" panose="02040503050406030204" pitchFamily="18" charset="0"/>
              </a:rPr>
              <a:t>Millaista tutkimustyötä ravitsemussuositusten taustalla on?</a:t>
            </a:r>
          </a:p>
          <a:p>
            <a:pPr eaLnBrk="1" fontAlgn="auto" hangingPunct="1">
              <a:spcAft>
                <a:spcPts val="0"/>
              </a:spcAft>
              <a:defRPr/>
            </a:pPr>
            <a:r>
              <a:rPr lang="fi-FI" sz="2400" dirty="0" smtClean="0">
                <a:latin typeface="Cambria" panose="02040503050406030204" pitchFamily="18" charset="0"/>
              </a:rPr>
              <a:t>Mitä tarkoittaa, että nykyisessä suosituksessa on huomioitu kestävä kehitys?</a:t>
            </a:r>
          </a:p>
          <a:p>
            <a:pPr eaLnBrk="1" fontAlgn="auto" hangingPunct="1">
              <a:spcAft>
                <a:spcPts val="0"/>
              </a:spcAft>
              <a:defRPr/>
            </a:pPr>
            <a:r>
              <a:rPr lang="fi-FI" sz="2400" dirty="0" smtClean="0">
                <a:latin typeface="Cambria" panose="02040503050406030204" pitchFamily="18" charset="0"/>
              </a:rPr>
              <a:t>Miksi yhteiskunta antaa syömisestä ja juomisesta suosituksia?</a:t>
            </a:r>
            <a:endParaRPr lang="fi-FI" sz="2400" dirty="0">
              <a:latin typeface="Cambria" panose="02040503050406030204" pitchFamily="18" charset="0"/>
            </a:endParaRPr>
          </a:p>
          <a:p>
            <a:pPr eaLnBrk="1" fontAlgn="auto" hangingPunct="1">
              <a:spcAft>
                <a:spcPts val="0"/>
              </a:spcAft>
              <a:defRPr/>
            </a:pPr>
            <a:r>
              <a:rPr lang="fi-FI" sz="2400" dirty="0" smtClean="0">
                <a:latin typeface="Cambria" panose="02040503050406030204" pitchFamily="18" charset="0"/>
              </a:rPr>
              <a:t>Millä tavalla ravitsemussuosituksia hyödynnetään </a:t>
            </a:r>
          </a:p>
          <a:p>
            <a:pPr marL="914400" lvl="1" indent="-457200" eaLnBrk="1" fontAlgn="auto" hangingPunct="1">
              <a:spcAft>
                <a:spcPts val="0"/>
              </a:spcAft>
              <a:buFont typeface="+mj-lt"/>
              <a:buAutoNum type="alphaLcPeriod"/>
              <a:defRPr/>
            </a:pPr>
            <a:r>
              <a:rPr lang="fi-FI" sz="2000" dirty="0" smtClean="0">
                <a:latin typeface="Cambria" panose="02040503050406030204" pitchFamily="18" charset="0"/>
              </a:rPr>
              <a:t>yksilötasolla </a:t>
            </a:r>
          </a:p>
          <a:p>
            <a:pPr marL="914400" lvl="1" indent="-457200" eaLnBrk="1" fontAlgn="auto" hangingPunct="1">
              <a:spcAft>
                <a:spcPts val="0"/>
              </a:spcAft>
              <a:buFont typeface="+mj-lt"/>
              <a:buAutoNum type="alphaLcPeriod"/>
              <a:defRPr/>
            </a:pPr>
            <a:r>
              <a:rPr lang="fi-FI" sz="2000" dirty="0" smtClean="0">
                <a:latin typeface="Cambria" panose="02040503050406030204" pitchFamily="18" charset="0"/>
              </a:rPr>
              <a:t>yhteisötasolla </a:t>
            </a:r>
          </a:p>
          <a:p>
            <a:pPr marL="914400" lvl="1" indent="-457200" eaLnBrk="1" fontAlgn="auto" hangingPunct="1">
              <a:spcAft>
                <a:spcPts val="0"/>
              </a:spcAft>
              <a:buFont typeface="+mj-lt"/>
              <a:buAutoNum type="alphaLcPeriod"/>
              <a:defRPr/>
            </a:pPr>
            <a:r>
              <a:rPr lang="fi-FI" sz="2000" dirty="0" smtClean="0">
                <a:latin typeface="Cambria" panose="02040503050406030204" pitchFamily="18" charset="0"/>
              </a:rPr>
              <a:t>yhteiskuntatasolla?</a:t>
            </a:r>
          </a:p>
          <a:p>
            <a:pPr marL="0" indent="0" eaLnBrk="1" fontAlgn="auto" hangingPunct="1">
              <a:spcAft>
                <a:spcPts val="0"/>
              </a:spcAft>
              <a:buFontTx/>
              <a:buNone/>
              <a:defRPr/>
            </a:pPr>
            <a:endParaRPr lang="fi-FI" dirty="0"/>
          </a:p>
        </p:txBody>
      </p:sp>
      <p:sp>
        <p:nvSpPr>
          <p:cNvPr id="12292" name="Dian numeron paikkamerkki 3"/>
          <p:cNvSpPr>
            <a:spLocks noGrp="1"/>
          </p:cNvSpPr>
          <p:nvPr>
            <p:ph type="sldNum" sz="quarter" idx="12"/>
          </p:nvPr>
        </p:nvSpPr>
        <p:spPr bwMode="auto">
          <a:xfrm>
            <a:off x="250825" y="61658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2462926B-A392-47EF-A149-060F9A780BEA}"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76</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798478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3059113" y="260350"/>
            <a:ext cx="5456237" cy="925513"/>
          </a:xfrm>
        </p:spPr>
        <p:txBody>
          <a:bodyPr/>
          <a:lstStyle/>
          <a:p>
            <a:pPr eaLnBrk="1" hangingPunct="1"/>
            <a:r>
              <a:rPr lang="fi-FI" altLang="fi-FI" sz="4000" smtClean="0">
                <a:latin typeface="Cambria" panose="02040503050406030204" pitchFamily="18" charset="0"/>
              </a:rPr>
              <a:t>Ravitsemussuositukset</a:t>
            </a:r>
          </a:p>
        </p:txBody>
      </p:sp>
      <p:sp>
        <p:nvSpPr>
          <p:cNvPr id="13315" name="Sisällön paikkamerkki 2"/>
          <p:cNvSpPr>
            <a:spLocks noGrp="1"/>
          </p:cNvSpPr>
          <p:nvPr>
            <p:ph idx="1"/>
          </p:nvPr>
        </p:nvSpPr>
        <p:spPr/>
        <p:txBody>
          <a:bodyPr/>
          <a:lstStyle/>
          <a:p>
            <a:pPr eaLnBrk="1" hangingPunct="1"/>
            <a:r>
              <a:rPr lang="fi-FI" altLang="fi-FI" sz="2400" smtClean="0">
                <a:latin typeface="Cambria" panose="02040503050406030204" pitchFamily="18" charset="0"/>
              </a:rPr>
              <a:t>Suositusten taustalla tutkimuksia sekä ravintoaineiden vaikutuksesta terveyteen että siitä, miten suomalaiset syövät (esim. Finriski)</a:t>
            </a:r>
          </a:p>
          <a:p>
            <a:pPr eaLnBrk="1" hangingPunct="1"/>
            <a:r>
              <a:rPr lang="fi-FI" altLang="fi-FI" sz="2400" smtClean="0">
                <a:latin typeface="Cambria" panose="02040503050406030204" pitchFamily="18" charset="0"/>
              </a:rPr>
              <a:t>Suosituksissa huomioitu kestävä kehitys: kotimainen ruoka, lähiruoka, kasvispainotteisuus, punaisen lihan vähentäminen</a:t>
            </a:r>
          </a:p>
          <a:p>
            <a:pPr eaLnBrk="1" hangingPunct="1"/>
            <a:r>
              <a:rPr lang="fi-FI" altLang="fi-FI" sz="2400" smtClean="0">
                <a:latin typeface="Cambria" panose="02040503050406030204" pitchFamily="18" charset="0"/>
              </a:rPr>
              <a:t>Elintavat, mukaan lukien syöminen, ovat keskeinen kansanterveyteen vaikuttava tekijä</a:t>
            </a:r>
          </a:p>
          <a:p>
            <a:pPr eaLnBrk="1" hangingPunct="1"/>
            <a:endParaRPr lang="fi-FI" altLang="fi-FI" smtClean="0"/>
          </a:p>
          <a:p>
            <a:pPr eaLnBrk="1" hangingPunct="1"/>
            <a:endParaRPr lang="fi-FI" altLang="fi-FI" smtClean="0"/>
          </a:p>
        </p:txBody>
      </p:sp>
      <p:sp>
        <p:nvSpPr>
          <p:cNvPr id="13316" name="Dian numeron paikkamerkki 3"/>
          <p:cNvSpPr>
            <a:spLocks noGrp="1"/>
          </p:cNvSpPr>
          <p:nvPr>
            <p:ph type="sldNum" sz="quarter" idx="12"/>
          </p:nvPr>
        </p:nvSpPr>
        <p:spPr bwMode="auto">
          <a:xfrm>
            <a:off x="323850" y="61769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74367C31-5C72-4AF6-87B0-530ED2B893E6}"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77</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409408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a:xfrm>
            <a:off x="2916238" y="333375"/>
            <a:ext cx="5383212" cy="976313"/>
          </a:xfrm>
        </p:spPr>
        <p:txBody>
          <a:bodyPr/>
          <a:lstStyle/>
          <a:p>
            <a:pPr eaLnBrk="1" hangingPunct="1"/>
            <a:r>
              <a:rPr lang="fi-FI" altLang="fi-FI" sz="4000" smtClean="0">
                <a:latin typeface="Cambria" panose="02040503050406030204" pitchFamily="18" charset="0"/>
              </a:rPr>
              <a:t>Ravitsemussuositukset</a:t>
            </a:r>
          </a:p>
        </p:txBody>
      </p:sp>
      <p:sp>
        <p:nvSpPr>
          <p:cNvPr id="14339" name="Sisällön paikkamerkki 2"/>
          <p:cNvSpPr>
            <a:spLocks noGrp="1"/>
          </p:cNvSpPr>
          <p:nvPr>
            <p:ph idx="1"/>
          </p:nvPr>
        </p:nvSpPr>
        <p:spPr>
          <a:xfrm>
            <a:off x="628650" y="1825625"/>
            <a:ext cx="7886700" cy="4051300"/>
          </a:xfrm>
        </p:spPr>
        <p:txBody>
          <a:bodyPr/>
          <a:lstStyle/>
          <a:p>
            <a:pPr eaLnBrk="1" hangingPunct="1"/>
            <a:r>
              <a:rPr lang="fi-FI" altLang="fi-FI" sz="2400" smtClean="0">
                <a:latin typeface="Cambria" panose="02040503050406030204" pitchFamily="18" charset="0"/>
              </a:rPr>
              <a:t>Yksilötasolla kukin voi hyödyntää tietoa ravitsemussuosituksista tehdessään arkisia ruokavalintoja</a:t>
            </a:r>
          </a:p>
          <a:p>
            <a:pPr eaLnBrk="1" hangingPunct="1"/>
            <a:r>
              <a:rPr lang="fi-FI" altLang="fi-FI" sz="2400" smtClean="0">
                <a:latin typeface="Cambria" panose="02040503050406030204" pitchFamily="18" charset="0"/>
              </a:rPr>
              <a:t>Yhteisötasolla, esimerkiksi kouluruokailuissa, ruokalistat suunnitellaan huomioiden ravitsemussuositukset</a:t>
            </a:r>
          </a:p>
          <a:p>
            <a:pPr eaLnBrk="1" hangingPunct="1"/>
            <a:r>
              <a:rPr lang="fi-FI" altLang="fi-FI" sz="2400" smtClean="0">
                <a:latin typeface="Cambria" panose="02040503050406030204" pitchFamily="18" charset="0"/>
              </a:rPr>
              <a:t>Yhteiskunnassa säädellään syömistä esimerkiksi poliittisilla päätöksillä, mm. hinnoittelu ja verotus, elintarvikkeiden kehitystyö</a:t>
            </a:r>
          </a:p>
        </p:txBody>
      </p:sp>
      <p:sp>
        <p:nvSpPr>
          <p:cNvPr id="14340" name="Dian numeron paikkamerkki 3"/>
          <p:cNvSpPr>
            <a:spLocks noGrp="1"/>
          </p:cNvSpPr>
          <p:nvPr>
            <p:ph type="sldNum" sz="quarter" idx="12"/>
          </p:nvPr>
        </p:nvSpPr>
        <p:spPr bwMode="auto">
          <a:xfrm>
            <a:off x="250825" y="60928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2984D47C-5E6D-40AC-8691-D9550ACFBFEF}"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78</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768338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39862" y="320675"/>
            <a:ext cx="5456237" cy="760413"/>
          </a:xfrm>
        </p:spPr>
        <p:txBody>
          <a:bodyPr rtlCol="0">
            <a:normAutofit fontScale="90000"/>
          </a:bodyPr>
          <a:lstStyle/>
          <a:p>
            <a:pPr eaLnBrk="1" fontAlgn="auto" hangingPunct="1">
              <a:spcAft>
                <a:spcPts val="0"/>
              </a:spcAft>
              <a:defRPr/>
            </a:pPr>
            <a:r>
              <a:rPr lang="fi-FI" altLang="fi-FI" dirty="0" smtClean="0">
                <a:latin typeface="Cambria" panose="02040503050406030204" pitchFamily="18" charset="0"/>
              </a:rPr>
              <a:t>Järkevät juomavalinnat</a:t>
            </a:r>
            <a:endParaRPr lang="en-US" altLang="fi-FI" dirty="0" smtClean="0">
              <a:latin typeface="Cambria" panose="02040503050406030204" pitchFamily="18" charset="0"/>
            </a:endParaRPr>
          </a:p>
        </p:txBody>
      </p:sp>
      <p:sp>
        <p:nvSpPr>
          <p:cNvPr id="10243" name="Rectangle 3"/>
          <p:cNvSpPr>
            <a:spLocks noGrp="1" noChangeArrowheads="1"/>
          </p:cNvSpPr>
          <p:nvPr>
            <p:ph idx="1"/>
          </p:nvPr>
        </p:nvSpPr>
        <p:spPr>
          <a:xfrm>
            <a:off x="468313" y="1557338"/>
            <a:ext cx="8229600" cy="4525962"/>
          </a:xfrm>
        </p:spPr>
        <p:txBody>
          <a:bodyPr/>
          <a:lstStyle/>
          <a:p>
            <a:pPr eaLnBrk="1" hangingPunct="1">
              <a:lnSpc>
                <a:spcPct val="80000"/>
              </a:lnSpc>
            </a:pPr>
            <a:r>
              <a:rPr lang="fi-FI" altLang="fi-FI" sz="2400" smtClean="0">
                <a:latin typeface="Cambria" panose="02040503050406030204" pitchFamily="18" charset="0"/>
              </a:rPr>
              <a:t>Päivittäin 1–1,5 litraa eli 5–8 lasillista nesteitä</a:t>
            </a:r>
          </a:p>
          <a:p>
            <a:pPr eaLnBrk="1" hangingPunct="1">
              <a:lnSpc>
                <a:spcPct val="80000"/>
              </a:lnSpc>
            </a:pPr>
            <a:r>
              <a:rPr lang="fi-FI" altLang="fi-FI" sz="2400" smtClean="0">
                <a:latin typeface="Cambria" panose="02040503050406030204" pitchFamily="18" charset="0"/>
              </a:rPr>
              <a:t>Paras janojuoma vesijohtovesi</a:t>
            </a:r>
          </a:p>
          <a:p>
            <a:pPr eaLnBrk="1" hangingPunct="1">
              <a:lnSpc>
                <a:spcPct val="80000"/>
              </a:lnSpc>
            </a:pPr>
            <a:r>
              <a:rPr lang="fi-FI" altLang="fi-FI" sz="2400" smtClean="0">
                <a:latin typeface="Cambria" panose="02040503050406030204" pitchFamily="18" charset="0"/>
              </a:rPr>
              <a:t>Päivittäin mieluiten rasvatonta maitoa tai piimää </a:t>
            </a:r>
          </a:p>
          <a:p>
            <a:pPr eaLnBrk="1" hangingPunct="1">
              <a:lnSpc>
                <a:spcPct val="80000"/>
              </a:lnSpc>
            </a:pPr>
            <a:r>
              <a:rPr lang="fi-FI" altLang="fi-FI" sz="2400" smtClean="0">
                <a:latin typeface="Cambria" panose="02040503050406030204" pitchFamily="18" charset="0"/>
              </a:rPr>
              <a:t>Kahvi ja tee ilman sokeria</a:t>
            </a:r>
          </a:p>
          <a:p>
            <a:pPr eaLnBrk="1" hangingPunct="1">
              <a:lnSpc>
                <a:spcPct val="80000"/>
              </a:lnSpc>
            </a:pPr>
            <a:r>
              <a:rPr lang="fi-FI" altLang="fi-FI" sz="2400" smtClean="0">
                <a:latin typeface="Cambria" panose="02040503050406030204" pitchFamily="18" charset="0"/>
              </a:rPr>
              <a:t>Makeita ja happamia juomia, kuten mehuja ja virvoitusjuomia, vain satunnaisesti ja mieluiten ruoan yhteydessä</a:t>
            </a:r>
          </a:p>
          <a:p>
            <a:pPr eaLnBrk="1" hangingPunct="1">
              <a:lnSpc>
                <a:spcPct val="80000"/>
              </a:lnSpc>
            </a:pPr>
            <a:r>
              <a:rPr lang="fi-FI" altLang="fi-FI" sz="2400" smtClean="0">
                <a:latin typeface="Cambria" panose="02040503050406030204" pitchFamily="18" charset="0"/>
              </a:rPr>
              <a:t>Alle 15-vuotiaille ei suositella kofeiinipitoisia juomia  = kola- ja energiajuomat, kahvi </a:t>
            </a:r>
          </a:p>
          <a:p>
            <a:pPr eaLnBrk="1" hangingPunct="1">
              <a:lnSpc>
                <a:spcPct val="80000"/>
              </a:lnSpc>
            </a:pPr>
            <a:r>
              <a:rPr lang="fi-FI" altLang="fi-FI" sz="2400" smtClean="0">
                <a:latin typeface="Cambria" panose="02040503050406030204" pitchFamily="18" charset="0"/>
              </a:rPr>
              <a:t>Alkoholijuomia ei nuorille, raskaana oleville eikä imettäville</a:t>
            </a:r>
            <a:endParaRPr lang="en-US" altLang="fi-FI" sz="2400" smtClean="0">
              <a:latin typeface="Cambria" panose="02040503050406030204" pitchFamily="18" charset="0"/>
            </a:endParaRPr>
          </a:p>
          <a:p>
            <a:pPr eaLnBrk="1" hangingPunct="1">
              <a:lnSpc>
                <a:spcPct val="80000"/>
              </a:lnSpc>
            </a:pPr>
            <a:r>
              <a:rPr lang="fi-FI" altLang="fi-FI" sz="2400" smtClean="0">
                <a:latin typeface="Cambria" panose="02040503050406030204" pitchFamily="18" charset="0"/>
              </a:rPr>
              <a:t>Alkoholin käytössä aikuisillakin kohtuus</a:t>
            </a:r>
          </a:p>
        </p:txBody>
      </p:sp>
      <p:sp>
        <p:nvSpPr>
          <p:cNvPr id="22532" name="Dian numeron paikkamerkki 6"/>
          <p:cNvSpPr>
            <a:spLocks noGrp="1"/>
          </p:cNvSpPr>
          <p:nvPr>
            <p:ph type="sldNum" sz="quarter" idx="12"/>
          </p:nvPr>
        </p:nvSpPr>
        <p:spPr bwMode="auto">
          <a:xfrm>
            <a:off x="323850" y="6083300"/>
            <a:ext cx="223202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4E6B4C1E-FF1B-44C8-B790-1E4749CFFD71}" type="slidenum">
              <a:rPr lang="en-US" altLang="fi-FI" sz="1400" smtClean="0">
                <a:latin typeface="Arial" panose="020B0604020202020204" pitchFamily="34" charset="0"/>
                <a:cs typeface="Times New Roman" panose="02020603050405020304" pitchFamily="18" charset="0"/>
              </a:rPr>
              <a:pPr algn="l">
                <a:lnSpc>
                  <a:spcPct val="100000"/>
                </a:lnSpc>
                <a:spcBef>
                  <a:spcPct val="0"/>
                </a:spcBef>
                <a:buFontTx/>
                <a:buNone/>
              </a:pPr>
              <a:t>79</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11097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92500" y="260350"/>
            <a:ext cx="5327650" cy="792163"/>
          </a:xfrm>
        </p:spPr>
        <p:txBody>
          <a:bodyPr>
            <a:normAutofit fontScale="90000"/>
          </a:bodyPr>
          <a:lstStyle/>
          <a:p>
            <a:pPr eaLnBrk="1" hangingPunct="1"/>
            <a:r>
              <a:rPr lang="fi-FI" altLang="fi-FI" sz="3600" dirty="0" smtClean="0">
                <a:latin typeface="Cambria" pitchFamily="18" charset="0"/>
              </a:rPr>
              <a:t>Terveysosaamisen ulottuvuudet</a:t>
            </a:r>
            <a:endParaRPr lang="en-US" altLang="fi-FI" sz="3600" dirty="0" smtClean="0">
              <a:latin typeface="Cambria" pitchFamily="18" charset="0"/>
            </a:endParaRPr>
          </a:p>
        </p:txBody>
      </p:sp>
      <p:sp>
        <p:nvSpPr>
          <p:cNvPr id="22531" name="Dian numeron paikkamerkki 3"/>
          <p:cNvSpPr>
            <a:spLocks noGrp="1"/>
          </p:cNvSpPr>
          <p:nvPr>
            <p:ph type="sldNum" sz="quarter" idx="12"/>
          </p:nvPr>
        </p:nvSpPr>
        <p:spPr bwMode="auto">
          <a:xfrm>
            <a:off x="250825" y="6270625"/>
            <a:ext cx="2057400" cy="365125"/>
          </a:xfrm>
          <a:noFill/>
          <a:ln>
            <a:miter lim="800000"/>
            <a:headEnd/>
            <a:tailEnd/>
          </a:ln>
        </p:spPr>
        <p:txBody>
          <a:bodyPr/>
          <a:lstStyle/>
          <a:p>
            <a:pPr algn="l"/>
            <a:fld id="{50464280-B5FC-4916-A1A0-3F09C3DD0080}" type="slidenum">
              <a:rPr lang="en-US" altLang="fi-FI" sz="1400">
                <a:solidFill>
                  <a:schemeClr val="tx1"/>
                </a:solidFill>
                <a:cs typeface="Times New Roman" pitchFamily="18" charset="0"/>
              </a:rPr>
              <a:pPr algn="l"/>
              <a:t>8</a:t>
            </a:fld>
            <a:endParaRPr lang="en-US" altLang="fi-FI" sz="1400" dirty="0">
              <a:solidFill>
                <a:schemeClr val="tx1"/>
              </a:solidFill>
              <a:cs typeface="Times New Roman" pitchFamily="18" charset="0"/>
            </a:endParaRPr>
          </a:p>
        </p:txBody>
      </p:sp>
      <p:sp>
        <p:nvSpPr>
          <p:cNvPr id="6" name="Ellipsi 5"/>
          <p:cNvSpPr/>
          <p:nvPr/>
        </p:nvSpPr>
        <p:spPr>
          <a:xfrm>
            <a:off x="539750" y="2852738"/>
            <a:ext cx="2232025" cy="129698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b="1" dirty="0">
                <a:solidFill>
                  <a:schemeClr val="tx1"/>
                </a:solidFill>
              </a:rPr>
              <a:t>TERVEYS-OSAAMINEN</a:t>
            </a:r>
          </a:p>
        </p:txBody>
      </p:sp>
      <p:sp>
        <p:nvSpPr>
          <p:cNvPr id="7" name="Pyöristetty suorakulmio 6"/>
          <p:cNvSpPr/>
          <p:nvPr/>
        </p:nvSpPr>
        <p:spPr>
          <a:xfrm>
            <a:off x="2987824" y="692696"/>
            <a:ext cx="1584325" cy="936625"/>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fi-FI" b="1" dirty="0">
                <a:solidFill>
                  <a:schemeClr val="tx1"/>
                </a:solidFill>
              </a:rPr>
              <a:t>Tiedot </a:t>
            </a:r>
          </a:p>
          <a:p>
            <a:pPr algn="ctr" eaLnBrk="1" hangingPunct="1">
              <a:defRPr/>
            </a:pPr>
            <a:r>
              <a:rPr lang="fi-FI" sz="1600" b="1" dirty="0" smtClean="0">
                <a:solidFill>
                  <a:schemeClr val="tx1"/>
                </a:solidFill>
              </a:rPr>
              <a:t>(yleissivistys</a:t>
            </a:r>
            <a:r>
              <a:rPr lang="fi-FI" b="1" dirty="0" smtClean="0">
                <a:solidFill>
                  <a:schemeClr val="tx1"/>
                </a:solidFill>
              </a:rPr>
              <a:t>)</a:t>
            </a:r>
            <a:endParaRPr lang="fi-FI" b="1" dirty="0">
              <a:solidFill>
                <a:schemeClr val="tx1"/>
              </a:solidFill>
            </a:endParaRPr>
          </a:p>
        </p:txBody>
      </p:sp>
      <p:sp>
        <p:nvSpPr>
          <p:cNvPr id="8" name="Pyöristetty suorakulmio 7"/>
          <p:cNvSpPr/>
          <p:nvPr/>
        </p:nvSpPr>
        <p:spPr>
          <a:xfrm>
            <a:off x="2915816" y="1700808"/>
            <a:ext cx="1872357" cy="1008633"/>
          </a:xfrm>
          <a:prstGeom prst="roundRect">
            <a:avLst/>
          </a:prstGeom>
          <a:solidFill>
            <a:srgbClr val="FFD54F">
              <a:alpha val="2470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b="1" dirty="0" smtClean="0">
                <a:solidFill>
                  <a:schemeClr val="tx1"/>
                </a:solidFill>
              </a:rPr>
              <a:t>Terveystaidot</a:t>
            </a:r>
          </a:p>
          <a:p>
            <a:pPr algn="ctr" eaLnBrk="1" hangingPunct="1">
              <a:defRPr/>
            </a:pPr>
            <a:r>
              <a:rPr lang="fi-FI" sz="1400" b="1" dirty="0" smtClean="0">
                <a:solidFill>
                  <a:schemeClr val="tx1"/>
                </a:solidFill>
              </a:rPr>
              <a:t>(EA, hygieena, tiedonhaku ym.)</a:t>
            </a:r>
            <a:endParaRPr lang="fi-FI" sz="1400" b="1" dirty="0">
              <a:solidFill>
                <a:schemeClr val="tx1"/>
              </a:solidFill>
            </a:endParaRPr>
          </a:p>
        </p:txBody>
      </p:sp>
      <p:sp>
        <p:nvSpPr>
          <p:cNvPr id="9" name="Pyöristetty suorakulmio 8"/>
          <p:cNvSpPr/>
          <p:nvPr/>
        </p:nvSpPr>
        <p:spPr>
          <a:xfrm>
            <a:off x="3131840" y="2780928"/>
            <a:ext cx="1872531" cy="1295648"/>
          </a:xfrm>
          <a:prstGeom prst="roundRect">
            <a:avLst/>
          </a:prstGeom>
          <a:solidFill>
            <a:srgbClr val="FFD54F">
              <a:alpha val="2470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b="1" dirty="0">
                <a:solidFill>
                  <a:schemeClr val="tx1"/>
                </a:solidFill>
              </a:rPr>
              <a:t>Itsenäinen kriittinen </a:t>
            </a:r>
            <a:r>
              <a:rPr lang="fi-FI" b="1" dirty="0" smtClean="0">
                <a:solidFill>
                  <a:schemeClr val="tx1"/>
                </a:solidFill>
              </a:rPr>
              <a:t>ajattelu</a:t>
            </a:r>
          </a:p>
          <a:p>
            <a:pPr algn="ctr" eaLnBrk="1" hangingPunct="1">
              <a:defRPr/>
            </a:pPr>
            <a:r>
              <a:rPr lang="fi-FI" b="1" dirty="0" smtClean="0">
                <a:solidFill>
                  <a:schemeClr val="tx1"/>
                </a:solidFill>
              </a:rPr>
              <a:t>(</a:t>
            </a:r>
            <a:r>
              <a:rPr lang="fi-FI" sz="1400" b="1" dirty="0" smtClean="0">
                <a:solidFill>
                  <a:schemeClr val="tx1"/>
                </a:solidFill>
              </a:rPr>
              <a:t>uskomus ↔ fakta</a:t>
            </a:r>
            <a:r>
              <a:rPr lang="fi-FI" b="1" dirty="0" smtClean="0">
                <a:solidFill>
                  <a:schemeClr val="tx1"/>
                </a:solidFill>
              </a:rPr>
              <a:t>)</a:t>
            </a:r>
            <a:endParaRPr lang="fi-FI" b="1" dirty="0">
              <a:solidFill>
                <a:schemeClr val="tx1"/>
              </a:solidFill>
            </a:endParaRPr>
          </a:p>
        </p:txBody>
      </p:sp>
      <p:sp>
        <p:nvSpPr>
          <p:cNvPr id="10" name="Pyöristetty suorakulmio 9"/>
          <p:cNvSpPr/>
          <p:nvPr/>
        </p:nvSpPr>
        <p:spPr>
          <a:xfrm>
            <a:off x="3203848" y="4221089"/>
            <a:ext cx="1728515" cy="1152600"/>
          </a:xfrm>
          <a:prstGeom prst="roundRect">
            <a:avLst/>
          </a:prstGeom>
          <a:solidFill>
            <a:srgbClr val="FFD54F">
              <a:alpha val="2470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b="1" dirty="0" smtClean="0">
                <a:solidFill>
                  <a:schemeClr val="tx1"/>
                </a:solidFill>
              </a:rPr>
              <a:t>Itsetuntemus</a:t>
            </a:r>
          </a:p>
          <a:p>
            <a:pPr algn="ctr" eaLnBrk="1" hangingPunct="1">
              <a:defRPr/>
            </a:pPr>
            <a:r>
              <a:rPr lang="fi-FI" sz="1400" b="1" dirty="0" smtClean="0">
                <a:solidFill>
                  <a:schemeClr val="tx1"/>
                </a:solidFill>
              </a:rPr>
              <a:t>(asenteet, tunteet,  tarpeet ym.)</a:t>
            </a:r>
            <a:endParaRPr lang="fi-FI" sz="1400" b="1" dirty="0">
              <a:solidFill>
                <a:schemeClr val="tx1"/>
              </a:solidFill>
            </a:endParaRPr>
          </a:p>
        </p:txBody>
      </p:sp>
      <p:sp>
        <p:nvSpPr>
          <p:cNvPr id="11" name="Pyöristetty suorakulmio 10"/>
          <p:cNvSpPr/>
          <p:nvPr/>
        </p:nvSpPr>
        <p:spPr>
          <a:xfrm>
            <a:off x="3275856" y="5661248"/>
            <a:ext cx="1584325" cy="936625"/>
          </a:xfrm>
          <a:prstGeom prst="roundRect">
            <a:avLst/>
          </a:prstGeom>
          <a:solidFill>
            <a:srgbClr val="FFD54F">
              <a:alpha val="2470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b="1" dirty="0" smtClean="0">
                <a:solidFill>
                  <a:schemeClr val="tx1"/>
                </a:solidFill>
              </a:rPr>
              <a:t>Vastuu</a:t>
            </a:r>
          </a:p>
          <a:p>
            <a:pPr algn="ctr" eaLnBrk="1" hangingPunct="1">
              <a:defRPr/>
            </a:pPr>
            <a:r>
              <a:rPr lang="fi-FI" sz="1400" b="1" dirty="0" smtClean="0">
                <a:solidFill>
                  <a:schemeClr val="tx1"/>
                </a:solidFill>
              </a:rPr>
              <a:t>(velvollisuudet, oikeudet, eettisyys)</a:t>
            </a:r>
            <a:endParaRPr lang="fi-FI" sz="1400" b="1" dirty="0">
              <a:solidFill>
                <a:schemeClr val="tx1"/>
              </a:solidFill>
            </a:endParaRPr>
          </a:p>
        </p:txBody>
      </p:sp>
      <p:cxnSp>
        <p:nvCxnSpPr>
          <p:cNvPr id="21" name="Suora nuoliyhdysviiva 20"/>
          <p:cNvCxnSpPr>
            <a:stCxn id="6" idx="0"/>
            <a:endCxn id="7" idx="1"/>
          </p:cNvCxnSpPr>
          <p:nvPr/>
        </p:nvCxnSpPr>
        <p:spPr>
          <a:xfrm flipV="1">
            <a:off x="1655763" y="1161009"/>
            <a:ext cx="1332061" cy="1691729"/>
          </a:xfrm>
          <a:prstGeom prst="straightConnector1">
            <a:avLst/>
          </a:prstGeom>
          <a:ln w="28575">
            <a:solidFill>
              <a:srgbClr val="A9DA74"/>
            </a:solidFill>
            <a:tailEnd type="arrow"/>
          </a:ln>
        </p:spPr>
        <p:style>
          <a:lnRef idx="1">
            <a:schemeClr val="accent1"/>
          </a:lnRef>
          <a:fillRef idx="0">
            <a:schemeClr val="accent1"/>
          </a:fillRef>
          <a:effectRef idx="0">
            <a:schemeClr val="accent1"/>
          </a:effectRef>
          <a:fontRef idx="minor">
            <a:schemeClr val="tx1"/>
          </a:fontRef>
        </p:style>
      </p:cxnSp>
      <p:cxnSp>
        <p:nvCxnSpPr>
          <p:cNvPr id="22" name="Suora nuoliyhdysviiva 21"/>
          <p:cNvCxnSpPr>
            <a:stCxn id="6" idx="7"/>
            <a:endCxn id="8" idx="1"/>
          </p:cNvCxnSpPr>
          <p:nvPr/>
        </p:nvCxnSpPr>
        <p:spPr>
          <a:xfrm flipV="1">
            <a:off x="2444902" y="2205125"/>
            <a:ext cx="470914" cy="837552"/>
          </a:xfrm>
          <a:prstGeom prst="straightConnector1">
            <a:avLst/>
          </a:prstGeom>
          <a:ln w="28575">
            <a:solidFill>
              <a:srgbClr val="A9DA74"/>
            </a:solidFill>
            <a:tailEnd type="arrow"/>
          </a:ln>
        </p:spPr>
        <p:style>
          <a:lnRef idx="1">
            <a:schemeClr val="accent1"/>
          </a:lnRef>
          <a:fillRef idx="0">
            <a:schemeClr val="accent1"/>
          </a:fillRef>
          <a:effectRef idx="0">
            <a:schemeClr val="accent1"/>
          </a:effectRef>
          <a:fontRef idx="minor">
            <a:schemeClr val="tx1"/>
          </a:fontRef>
        </p:style>
      </p:cxnSp>
      <p:cxnSp>
        <p:nvCxnSpPr>
          <p:cNvPr id="25" name="Suora nuoliyhdysviiva 24"/>
          <p:cNvCxnSpPr>
            <a:stCxn id="6" idx="6"/>
            <a:endCxn id="9" idx="1"/>
          </p:cNvCxnSpPr>
          <p:nvPr/>
        </p:nvCxnSpPr>
        <p:spPr>
          <a:xfrm flipV="1">
            <a:off x="2771775" y="3428752"/>
            <a:ext cx="360065" cy="72480"/>
          </a:xfrm>
          <a:prstGeom prst="straightConnector1">
            <a:avLst/>
          </a:prstGeom>
          <a:ln w="28575">
            <a:solidFill>
              <a:srgbClr val="A9DA74"/>
            </a:solidFill>
            <a:tailEnd type="arrow"/>
          </a:ln>
        </p:spPr>
        <p:style>
          <a:lnRef idx="1">
            <a:schemeClr val="accent1"/>
          </a:lnRef>
          <a:fillRef idx="0">
            <a:schemeClr val="accent1"/>
          </a:fillRef>
          <a:effectRef idx="0">
            <a:schemeClr val="accent1"/>
          </a:effectRef>
          <a:fontRef idx="minor">
            <a:schemeClr val="tx1"/>
          </a:fontRef>
        </p:style>
      </p:cxnSp>
      <p:cxnSp>
        <p:nvCxnSpPr>
          <p:cNvPr id="28" name="Suora nuoliyhdysviiva 27"/>
          <p:cNvCxnSpPr>
            <a:stCxn id="6" idx="5"/>
            <a:endCxn id="10" idx="1"/>
          </p:cNvCxnSpPr>
          <p:nvPr/>
        </p:nvCxnSpPr>
        <p:spPr>
          <a:xfrm>
            <a:off x="2444902" y="3959786"/>
            <a:ext cx="758946" cy="837603"/>
          </a:xfrm>
          <a:prstGeom prst="straightConnector1">
            <a:avLst/>
          </a:prstGeom>
          <a:ln w="28575">
            <a:solidFill>
              <a:srgbClr val="A9DA74"/>
            </a:solidFill>
            <a:tailEnd type="arrow"/>
          </a:ln>
        </p:spPr>
        <p:style>
          <a:lnRef idx="1">
            <a:schemeClr val="accent1"/>
          </a:lnRef>
          <a:fillRef idx="0">
            <a:schemeClr val="accent1"/>
          </a:fillRef>
          <a:effectRef idx="0">
            <a:schemeClr val="accent1"/>
          </a:effectRef>
          <a:fontRef idx="minor">
            <a:schemeClr val="tx1"/>
          </a:fontRef>
        </p:style>
      </p:cxnSp>
      <p:cxnSp>
        <p:nvCxnSpPr>
          <p:cNvPr id="31" name="Suora nuoliyhdysviiva 30"/>
          <p:cNvCxnSpPr>
            <a:stCxn id="6" idx="4"/>
            <a:endCxn id="11" idx="1"/>
          </p:cNvCxnSpPr>
          <p:nvPr/>
        </p:nvCxnSpPr>
        <p:spPr>
          <a:xfrm>
            <a:off x="1655763" y="4149725"/>
            <a:ext cx="1620093" cy="1979836"/>
          </a:xfrm>
          <a:prstGeom prst="straightConnector1">
            <a:avLst/>
          </a:prstGeom>
          <a:ln w="28575">
            <a:solidFill>
              <a:srgbClr val="A9DA74"/>
            </a:solidFill>
            <a:tailEnd type="arrow"/>
          </a:ln>
        </p:spPr>
        <p:style>
          <a:lnRef idx="1">
            <a:schemeClr val="accent1"/>
          </a:lnRef>
          <a:fillRef idx="0">
            <a:schemeClr val="accent1"/>
          </a:fillRef>
          <a:effectRef idx="0">
            <a:schemeClr val="accent1"/>
          </a:effectRef>
          <a:fontRef idx="minor">
            <a:schemeClr val="tx1"/>
          </a:fontRef>
        </p:style>
      </p:cxnSp>
      <p:sp>
        <p:nvSpPr>
          <p:cNvPr id="2" name="Suorakulmio 1"/>
          <p:cNvSpPr/>
          <p:nvPr/>
        </p:nvSpPr>
        <p:spPr>
          <a:xfrm>
            <a:off x="6300788" y="2085975"/>
            <a:ext cx="2214562" cy="2016125"/>
          </a:xfrm>
          <a:prstGeom prst="rect">
            <a:avLst/>
          </a:prstGeom>
          <a:solidFill>
            <a:srgbClr val="33A9C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dirty="0">
                <a:solidFill>
                  <a:schemeClr val="bg1"/>
                </a:solidFill>
              </a:rPr>
              <a:t>Antakaa esimerkki jokaisesta terveysosaamisen ulottuvuudesta, aiheena aamiaisen syöminen.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b="1" dirty="0" smtClean="0"/>
              <a:t>Käsitteet</a:t>
            </a:r>
            <a:endParaRPr lang="fi-FI" sz="2800" b="1" dirty="0"/>
          </a:p>
        </p:txBody>
      </p:sp>
      <p:sp>
        <p:nvSpPr>
          <p:cNvPr id="4" name="Rectangle 3"/>
          <p:cNvSpPr>
            <a:spLocks noGrp="1" noChangeArrowheads="1"/>
          </p:cNvSpPr>
          <p:nvPr>
            <p:ph sz="half" idx="1"/>
          </p:nvPr>
        </p:nvSpPr>
        <p:spPr>
          <a:xfrm>
            <a:off x="457200" y="1196752"/>
            <a:ext cx="4038600" cy="4929411"/>
          </a:xfrm>
        </p:spPr>
        <p:txBody>
          <a:bodyPr>
            <a:normAutofit/>
          </a:bodyPr>
          <a:lstStyle/>
          <a:p>
            <a:pPr eaLnBrk="1" hangingPunct="1"/>
            <a:r>
              <a:rPr lang="fi-FI" altLang="fi-FI" sz="1800" dirty="0" smtClean="0">
                <a:latin typeface="Cambria" panose="02040503050406030204" pitchFamily="18" charset="0"/>
              </a:rPr>
              <a:t>ruokavalio </a:t>
            </a:r>
          </a:p>
          <a:p>
            <a:pPr eaLnBrk="1" hangingPunct="1"/>
            <a:r>
              <a:rPr lang="fi-FI" altLang="fi-FI" sz="1800" dirty="0" smtClean="0">
                <a:latin typeface="Cambria" panose="02040503050406030204" pitchFamily="18" charset="0"/>
              </a:rPr>
              <a:t>energiaravintoaine </a:t>
            </a:r>
          </a:p>
          <a:p>
            <a:pPr eaLnBrk="1" hangingPunct="1"/>
            <a:r>
              <a:rPr lang="fi-FI" altLang="fi-FI" sz="1800" dirty="0" smtClean="0">
                <a:latin typeface="Cambria" panose="02040503050406030204" pitchFamily="18" charset="0"/>
              </a:rPr>
              <a:t>suojaravintoaine </a:t>
            </a:r>
          </a:p>
          <a:p>
            <a:pPr eaLnBrk="1" hangingPunct="1"/>
            <a:r>
              <a:rPr lang="fi-FI" altLang="fi-FI" sz="1800" dirty="0" smtClean="0">
                <a:latin typeface="Cambria" panose="02040503050406030204" pitchFamily="18" charset="0"/>
              </a:rPr>
              <a:t>ruokaympyrä</a:t>
            </a:r>
          </a:p>
          <a:p>
            <a:pPr eaLnBrk="1" hangingPunct="1"/>
            <a:r>
              <a:rPr lang="fi-FI" altLang="fi-FI" sz="1800" dirty="0" smtClean="0">
                <a:latin typeface="Cambria" panose="02040503050406030204" pitchFamily="18" charset="0"/>
              </a:rPr>
              <a:t>lautasmalli</a:t>
            </a:r>
          </a:p>
          <a:p>
            <a:pPr eaLnBrk="1" hangingPunct="1"/>
            <a:r>
              <a:rPr lang="fi-FI" altLang="fi-FI" sz="1800" dirty="0" smtClean="0">
                <a:latin typeface="Cambria" panose="02040503050406030204" pitchFamily="18" charset="0"/>
              </a:rPr>
              <a:t>hiilihydraatti </a:t>
            </a:r>
          </a:p>
          <a:p>
            <a:pPr eaLnBrk="1" hangingPunct="1"/>
            <a:r>
              <a:rPr lang="fi-FI" altLang="fi-FI" sz="1800" dirty="0" smtClean="0">
                <a:latin typeface="Cambria" panose="02040503050406030204" pitchFamily="18" charset="0"/>
              </a:rPr>
              <a:t>rasva </a:t>
            </a:r>
          </a:p>
          <a:p>
            <a:pPr eaLnBrk="1" hangingPunct="1"/>
            <a:r>
              <a:rPr lang="fi-FI" altLang="fi-FI" sz="1800" dirty="0" smtClean="0">
                <a:latin typeface="Cambria" panose="02040503050406030204" pitchFamily="18" charset="0"/>
              </a:rPr>
              <a:t>proteiini </a:t>
            </a:r>
          </a:p>
          <a:p>
            <a:pPr eaLnBrk="1" hangingPunct="1"/>
            <a:r>
              <a:rPr lang="fi-FI" altLang="fi-FI" sz="1800" dirty="0" smtClean="0">
                <a:latin typeface="Cambria" panose="02040503050406030204" pitchFamily="18" charset="0"/>
              </a:rPr>
              <a:t>vitamiini</a:t>
            </a:r>
            <a:endParaRPr lang="en-US" altLang="fi-FI" sz="1800" dirty="0" smtClean="0">
              <a:latin typeface="Cambria" panose="02040503050406030204" pitchFamily="18" charset="0"/>
            </a:endParaRPr>
          </a:p>
        </p:txBody>
      </p:sp>
      <p:sp>
        <p:nvSpPr>
          <p:cNvPr id="6" name="Rectangle 3"/>
          <p:cNvSpPr>
            <a:spLocks noGrp="1" noChangeArrowheads="1"/>
          </p:cNvSpPr>
          <p:nvPr>
            <p:ph sz="half" idx="2"/>
          </p:nvPr>
        </p:nvSpPr>
        <p:spPr>
          <a:xfrm>
            <a:off x="4648200" y="1417638"/>
            <a:ext cx="4172272" cy="5035698"/>
          </a:xfrm>
        </p:spPr>
        <p:txBody>
          <a:bodyPr/>
          <a:lstStyle/>
          <a:p>
            <a:pPr eaLnBrk="1" hangingPunct="1"/>
            <a:r>
              <a:rPr lang="fi-FI" altLang="fi-FI" sz="2400" dirty="0" smtClean="0">
                <a:latin typeface="Cambria" panose="02040503050406030204" pitchFamily="18" charset="0"/>
              </a:rPr>
              <a:t>kivennäisaine </a:t>
            </a:r>
          </a:p>
          <a:p>
            <a:pPr eaLnBrk="1" hangingPunct="1"/>
            <a:r>
              <a:rPr lang="fi-FI" altLang="fi-FI" sz="2400" dirty="0" smtClean="0">
                <a:latin typeface="Cambria" panose="02040503050406030204" pitchFamily="18" charset="0"/>
              </a:rPr>
              <a:t>ravitsemussuositus </a:t>
            </a:r>
          </a:p>
          <a:p>
            <a:pPr eaLnBrk="1" hangingPunct="1"/>
            <a:r>
              <a:rPr lang="fi-FI" altLang="fi-FI" sz="2400" dirty="0" smtClean="0">
                <a:latin typeface="Cambria" panose="02040503050406030204" pitchFamily="18" charset="0"/>
              </a:rPr>
              <a:t>tärkkelys </a:t>
            </a:r>
          </a:p>
          <a:p>
            <a:pPr eaLnBrk="1" hangingPunct="1"/>
            <a:r>
              <a:rPr lang="fi-FI" altLang="fi-FI" sz="2400" dirty="0" smtClean="0">
                <a:latin typeface="Cambria" panose="02040503050406030204" pitchFamily="18" charset="0"/>
              </a:rPr>
              <a:t>sokeri </a:t>
            </a:r>
          </a:p>
          <a:p>
            <a:pPr eaLnBrk="1" hangingPunct="1"/>
            <a:r>
              <a:rPr lang="fi-FI" altLang="fi-FI" sz="2400" dirty="0" smtClean="0">
                <a:latin typeface="Cambria" panose="02040503050406030204" pitchFamily="18" charset="0"/>
              </a:rPr>
              <a:t>ravintokuitu </a:t>
            </a:r>
          </a:p>
          <a:p>
            <a:pPr eaLnBrk="1" hangingPunct="1"/>
            <a:r>
              <a:rPr lang="fi-FI" altLang="fi-FI" sz="2400" dirty="0" err="1" smtClean="0">
                <a:latin typeface="Cambria" panose="02040503050406030204" pitchFamily="18" charset="0"/>
              </a:rPr>
              <a:t>glykemiaindeksi</a:t>
            </a:r>
            <a:r>
              <a:rPr lang="fi-FI" altLang="fi-FI" sz="2400" dirty="0" smtClean="0">
                <a:latin typeface="Cambria" panose="02040503050406030204" pitchFamily="18" charset="0"/>
              </a:rPr>
              <a:t> </a:t>
            </a:r>
          </a:p>
          <a:p>
            <a:pPr eaLnBrk="1" hangingPunct="1"/>
            <a:r>
              <a:rPr lang="fi-FI" altLang="fi-FI" sz="2400" dirty="0" smtClean="0">
                <a:latin typeface="Cambria" panose="02040503050406030204" pitchFamily="18" charset="0"/>
              </a:rPr>
              <a:t>ruokavalio </a:t>
            </a:r>
          </a:p>
        </p:txBody>
      </p:sp>
      <p:pic>
        <p:nvPicPr>
          <p:cNvPr id="7" name="Picture 5"/>
          <p:cNvPicPr>
            <a:picLocks noChangeAspect="1" noChangeArrowheads="1"/>
          </p:cNvPicPr>
          <p:nvPr/>
        </p:nvPicPr>
        <p:blipFill>
          <a:blip r:embed="rId2">
            <a:clrChange>
              <a:clrFrom>
                <a:srgbClr val="EDF5F8"/>
              </a:clrFrom>
              <a:clrTo>
                <a:srgbClr val="EDF5F8">
                  <a:alpha val="0"/>
                </a:srgbClr>
              </a:clrTo>
            </a:clrChange>
            <a:extLst>
              <a:ext uri="{28A0092B-C50C-407E-A947-70E740481C1C}">
                <a14:useLocalDpi xmlns:a14="http://schemas.microsoft.com/office/drawing/2010/main" val="0"/>
              </a:ext>
            </a:extLst>
          </a:blip>
          <a:srcRect/>
          <a:stretch>
            <a:fillRect/>
          </a:stretch>
        </p:blipFill>
        <p:spPr bwMode="auto">
          <a:xfrm>
            <a:off x="2817813" y="1772817"/>
            <a:ext cx="1466155" cy="176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332" y="4293096"/>
            <a:ext cx="217963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8" descr="shutterstock_59877118.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0024" y="4662349"/>
            <a:ext cx="2376140" cy="162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04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par>
                                <p:cTn id="70" presetID="10" presetClass="entr" presetSubtype="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2"/>
          <p:cNvSpPr>
            <a:spLocks noGrp="1"/>
          </p:cNvSpPr>
          <p:nvPr>
            <p:ph type="title"/>
          </p:nvPr>
        </p:nvSpPr>
        <p:spPr>
          <a:xfrm>
            <a:off x="1435100" y="274638"/>
            <a:ext cx="7499350" cy="1138237"/>
          </a:xfrm>
        </p:spPr>
        <p:txBody>
          <a:bodyPr/>
          <a:lstStyle/>
          <a:p>
            <a:pPr eaLnBrk="1" hangingPunct="1"/>
            <a:r>
              <a:rPr lang="fi-FI" altLang="fi-FI" sz="3600" dirty="0" smtClean="0"/>
              <a:t>Vähemmän voita leivälle</a:t>
            </a:r>
            <a:r>
              <a:rPr lang="fi-FI" altLang="fi-FI" sz="1800" dirty="0" smtClean="0"/>
              <a:t/>
            </a:r>
            <a:br>
              <a:rPr lang="fi-FI" altLang="fi-FI" sz="1800" dirty="0" smtClean="0"/>
            </a:br>
            <a:r>
              <a:rPr lang="fi-FI" altLang="fi-FI" sz="1800" dirty="0" smtClean="0"/>
              <a:t>Suomalaisten ruokatottumusten muutoksia vuosina 1979–2007</a:t>
            </a: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8138" y="1341438"/>
            <a:ext cx="8067675" cy="4679950"/>
          </a:xfrm>
        </p:spPr>
      </p:pic>
    </p:spTree>
    <p:extLst>
      <p:ext uri="{BB962C8B-B14F-4D97-AF65-F5344CB8AC3E}">
        <p14:creationId xmlns:p14="http://schemas.microsoft.com/office/powerpoint/2010/main" val="27775819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tsikko 1"/>
          <p:cNvSpPr>
            <a:spLocks noGrp="1"/>
          </p:cNvSpPr>
          <p:nvPr>
            <p:ph type="title"/>
          </p:nvPr>
        </p:nvSpPr>
        <p:spPr>
          <a:xfrm>
            <a:off x="3132138" y="188913"/>
            <a:ext cx="4895850" cy="1325562"/>
          </a:xfrm>
        </p:spPr>
        <p:txBody>
          <a:bodyPr>
            <a:normAutofit fontScale="90000"/>
          </a:bodyPr>
          <a:lstStyle/>
          <a:p>
            <a:r>
              <a:rPr lang="fi-FI" altLang="fi-FI" smtClean="0">
                <a:latin typeface="Times New Roman" panose="02020603050405020304" pitchFamily="18" charset="0"/>
                <a:cs typeface="Times New Roman" panose="02020603050405020304" pitchFamily="18" charset="0"/>
              </a:rPr>
              <a:t>Syöminen on valintoja</a:t>
            </a:r>
            <a:endParaRPr lang="fi-FI" altLang="fi-FI" smtClean="0"/>
          </a:p>
        </p:txBody>
      </p:sp>
      <p:sp>
        <p:nvSpPr>
          <p:cNvPr id="39939" name="Sisällön paikkamerkki 2"/>
          <p:cNvSpPr>
            <a:spLocks noGrp="1"/>
          </p:cNvSpPr>
          <p:nvPr>
            <p:ph idx="1"/>
          </p:nvPr>
        </p:nvSpPr>
        <p:spPr/>
        <p:txBody>
          <a:bodyPr/>
          <a:lstStyle/>
          <a:p>
            <a:r>
              <a:rPr lang="fi-FI" altLang="fi-FI" sz="2400" dirty="0" smtClean="0">
                <a:latin typeface="Cambria" panose="02040503050406030204" pitchFamily="18" charset="0"/>
              </a:rPr>
              <a:t>Erityisruokavalioiden syyt ja vaatimukset</a:t>
            </a:r>
          </a:p>
          <a:p>
            <a:r>
              <a:rPr lang="fi-FI" altLang="fi-FI" sz="2400" dirty="0" smtClean="0">
                <a:latin typeface="Cambria" panose="02040503050406030204" pitchFamily="18" charset="0"/>
              </a:rPr>
              <a:t>Ruokaan lisättävien aineiden terveysmerkitys</a:t>
            </a:r>
          </a:p>
          <a:p>
            <a:r>
              <a:rPr lang="fi-FI" altLang="fi-FI" sz="2400" dirty="0" smtClean="0">
                <a:latin typeface="Cambria" panose="02040503050406030204" pitchFamily="18" charset="0"/>
              </a:rPr>
              <a:t>Ruokaan ja syömiseen liittyvät arvovalinnat</a:t>
            </a:r>
          </a:p>
          <a:p>
            <a:r>
              <a:rPr lang="fi-FI" altLang="fi-FI" sz="2400" dirty="0" smtClean="0">
                <a:latin typeface="Cambria" panose="02040503050406030204" pitchFamily="18" charset="0"/>
              </a:rPr>
              <a:t>Ruokakulttuuri ja sen muutokset sekä muutosten syyt</a:t>
            </a:r>
          </a:p>
          <a:p>
            <a:r>
              <a:rPr lang="fi-FI" altLang="fi-FI" sz="2400" dirty="0" smtClean="0">
                <a:latin typeface="Cambria" panose="02040503050406030204" pitchFamily="18" charset="0"/>
              </a:rPr>
              <a:t>Syömishäiriöt</a:t>
            </a:r>
          </a:p>
          <a:p>
            <a:endParaRPr lang="fi-FI" altLang="fi-FI" dirty="0" smtClean="0"/>
          </a:p>
        </p:txBody>
      </p:sp>
      <p:sp>
        <p:nvSpPr>
          <p:cNvPr id="4" name="Dian numeron paikkamerkki 3"/>
          <p:cNvSpPr>
            <a:spLocks noGrp="1"/>
          </p:cNvSpPr>
          <p:nvPr>
            <p:ph type="sldNum" sz="quarter" idx="12"/>
          </p:nvPr>
        </p:nvSpPr>
        <p:spPr>
          <a:xfrm>
            <a:off x="107950" y="6305550"/>
            <a:ext cx="2057400" cy="365125"/>
          </a:xfrm>
        </p:spPr>
        <p:txBody>
          <a:bodyPr/>
          <a:lstStyle/>
          <a:p>
            <a:pPr algn="l">
              <a:defRPr/>
            </a:pPr>
            <a:fld id="{69225658-0913-496C-A2D8-7E49422B79DD}" type="slidenum">
              <a:rPr lang="fi-FI"/>
              <a:pPr algn="l">
                <a:defRPr/>
              </a:pPr>
              <a:t>82</a:t>
            </a:fld>
            <a:endParaRPr lang="fi-FI" dirty="0"/>
          </a:p>
        </p:txBody>
      </p:sp>
      <p:pic>
        <p:nvPicPr>
          <p:cNvPr id="5"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7988" y="18891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58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11560" y="28367"/>
            <a:ext cx="7772400" cy="736337"/>
          </a:xfrm>
        </p:spPr>
        <p:txBody>
          <a:bodyPr>
            <a:normAutofit/>
          </a:bodyPr>
          <a:lstStyle/>
          <a:p>
            <a:r>
              <a:rPr lang="fi-FI" sz="2800" b="1" i="1" dirty="0" smtClean="0"/>
              <a:t>Elintavat </a:t>
            </a:r>
            <a:r>
              <a:rPr lang="fi-FI" sz="2800" b="1" dirty="0" smtClean="0"/>
              <a:t>= valintakysymys</a:t>
            </a:r>
            <a:endParaRPr lang="fi-FI" sz="2800" b="1" dirty="0"/>
          </a:p>
        </p:txBody>
      </p:sp>
      <p:sp>
        <p:nvSpPr>
          <p:cNvPr id="4" name="Sisällön paikkamerkki 3"/>
          <p:cNvSpPr>
            <a:spLocks noGrp="1"/>
          </p:cNvSpPr>
          <p:nvPr>
            <p:ph type="subTitle" idx="1"/>
          </p:nvPr>
        </p:nvSpPr>
        <p:spPr>
          <a:xfrm>
            <a:off x="107504" y="980728"/>
            <a:ext cx="9036496" cy="5877272"/>
          </a:xfrm>
        </p:spPr>
        <p:txBody>
          <a:bodyPr>
            <a:normAutofit fontScale="77500" lnSpcReduction="20000"/>
          </a:bodyPr>
          <a:lstStyle/>
          <a:p>
            <a:pPr algn="l"/>
            <a:r>
              <a:rPr lang="fi-FI" altLang="fi-FI" i="1" dirty="0">
                <a:latin typeface="Cambria" panose="02040503050406030204" pitchFamily="18" charset="0"/>
              </a:rPr>
              <a:t>Elintavat ovat valintakysymys. Terveellisiä elintapoja, kuten riittävää liikuntaa ja unta sekä monipuolista ruokavaliota, korostetaan nykyisin paljon. Jotkut kokevat sen jopa </a:t>
            </a:r>
            <a:r>
              <a:rPr lang="fi-FI" altLang="fi-FI" b="1" i="1" dirty="0">
                <a:latin typeface="Cambria" panose="02040503050406030204" pitchFamily="18" charset="0"/>
              </a:rPr>
              <a:t>terveysterrorismina</a:t>
            </a:r>
            <a:r>
              <a:rPr lang="fi-FI" altLang="fi-FI" i="1" dirty="0">
                <a:latin typeface="Cambria" panose="02040503050406030204" pitchFamily="18" charset="0"/>
              </a:rPr>
              <a:t> eli terveyden epäterveellisenä ihailuna ja vaatimuksina, että kaikkien täytyy tehdä terveellisiä valintoja</a:t>
            </a:r>
            <a:r>
              <a:rPr lang="fi-FI" altLang="fi-FI" i="1" dirty="0" smtClean="0">
                <a:latin typeface="Cambria" panose="02040503050406030204" pitchFamily="18" charset="0"/>
              </a:rPr>
              <a:t>.</a:t>
            </a:r>
          </a:p>
          <a:p>
            <a:pPr algn="l"/>
            <a:r>
              <a:rPr lang="fi-FI" altLang="fi-FI" i="1" dirty="0" smtClean="0">
                <a:latin typeface="Cambria" panose="02040503050406030204" pitchFamily="18" charset="0"/>
              </a:rPr>
              <a:t> </a:t>
            </a:r>
          </a:p>
          <a:p>
            <a:pPr algn="l"/>
            <a:r>
              <a:rPr lang="fi-FI" i="1" dirty="0" smtClean="0">
                <a:latin typeface="Cambria" panose="02040503050406030204" pitchFamily="18" charset="0"/>
              </a:rPr>
              <a:t>Tiedän </a:t>
            </a:r>
            <a:r>
              <a:rPr lang="fi-FI" i="1" dirty="0">
                <a:latin typeface="Cambria" panose="02040503050406030204" pitchFamily="18" charset="0"/>
              </a:rPr>
              <a:t>kyllä, että terveistä elämäntavoista on monenlaisia hyötyjä. Niiden avulla ehkäistään useita yksilön tasolla hankalia ja yhteiskunnan tasolla kalliita sairauksia, edistetään mielenterveyttä ja luodaan jopa ihmissuhteita. Toisaalta on monia ihmisiä, jotka eivät juurikaan harrasta liikuntaa tai syövät ravitsemuksellisesti </a:t>
            </a:r>
            <a:r>
              <a:rPr lang="fi-FI" i="1" dirty="0" err="1">
                <a:latin typeface="Cambria" panose="02040503050406030204" pitchFamily="18" charset="0"/>
              </a:rPr>
              <a:t>epäjärkevästi</a:t>
            </a:r>
            <a:r>
              <a:rPr lang="fi-FI" i="1" dirty="0">
                <a:latin typeface="Cambria" panose="02040503050406030204" pitchFamily="18" charset="0"/>
              </a:rPr>
              <a:t>. Silti he eivät välttämättä ole liikapainoisia eivätkä sairastu suomalaisiin kansantauteihin. Elämässä kaikki ei aina mene suoraviivaisesti. Joskus sattumalla on sormensa pelissä ja joidenkin kohdalle osuu huono perimä. Ehkäpä oleellista on, että perustelee </a:t>
            </a:r>
            <a:r>
              <a:rPr lang="fi-FI" i="1" dirty="0" err="1">
                <a:latin typeface="Cambria" panose="02040503050406030204" pitchFamily="18" charset="0"/>
              </a:rPr>
              <a:t>itselleen</a:t>
            </a:r>
            <a:r>
              <a:rPr lang="fi-FI" i="1" dirty="0">
                <a:latin typeface="Cambria" panose="02040503050406030204" pitchFamily="18" charset="0"/>
              </a:rPr>
              <a:t> ne terveysvalinnat, joita tekee tai jättää tekemättä. </a:t>
            </a:r>
          </a:p>
          <a:p>
            <a:pPr algn="l"/>
            <a:endParaRPr lang="fi-FI" altLang="fi-FI" i="1" dirty="0">
              <a:latin typeface="Cambria" panose="02040503050406030204" pitchFamily="18" charset="0"/>
            </a:endParaRPr>
          </a:p>
          <a:p>
            <a:pPr algn="l"/>
            <a:endParaRPr lang="fi-FI" dirty="0"/>
          </a:p>
        </p:txBody>
      </p:sp>
    </p:spTree>
    <p:extLst>
      <p:ext uri="{BB962C8B-B14F-4D97-AF65-F5344CB8AC3E}">
        <p14:creationId xmlns:p14="http://schemas.microsoft.com/office/powerpoint/2010/main" val="13954784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41212" y="116632"/>
            <a:ext cx="8229600" cy="634082"/>
          </a:xfrm>
        </p:spPr>
        <p:txBody>
          <a:bodyPr>
            <a:normAutofit/>
          </a:bodyPr>
          <a:lstStyle/>
          <a:p>
            <a:r>
              <a:rPr lang="fi-FI" sz="3200" b="1" dirty="0" smtClean="0"/>
              <a:t>Käsitteet</a:t>
            </a:r>
            <a:endParaRPr lang="fi-FI" sz="3200" b="1" dirty="0"/>
          </a:p>
        </p:txBody>
      </p:sp>
      <p:sp>
        <p:nvSpPr>
          <p:cNvPr id="5" name="Sisällön paikkamerkki 4"/>
          <p:cNvSpPr>
            <a:spLocks noGrp="1"/>
          </p:cNvSpPr>
          <p:nvPr>
            <p:ph sz="half" idx="1"/>
          </p:nvPr>
        </p:nvSpPr>
        <p:spPr>
          <a:xfrm>
            <a:off x="179512" y="908720"/>
            <a:ext cx="4316288" cy="5949280"/>
          </a:xfrm>
        </p:spPr>
        <p:txBody>
          <a:bodyPr>
            <a:normAutofit/>
          </a:bodyPr>
          <a:lstStyle/>
          <a:p>
            <a:r>
              <a:rPr lang="fi-FI" altLang="fi-FI" sz="2000" dirty="0">
                <a:latin typeface="Cambria" panose="02040503050406030204" pitchFamily="18" charset="0"/>
              </a:rPr>
              <a:t>vegaani</a:t>
            </a:r>
          </a:p>
          <a:p>
            <a:r>
              <a:rPr lang="fi-FI" altLang="fi-FI" sz="2000" dirty="0">
                <a:latin typeface="Cambria" panose="02040503050406030204" pitchFamily="18" charset="0"/>
              </a:rPr>
              <a:t>laktoosi-intoleranssi </a:t>
            </a:r>
          </a:p>
          <a:p>
            <a:r>
              <a:rPr lang="fi-FI" altLang="fi-FI" sz="2000" dirty="0">
                <a:latin typeface="Cambria" panose="02040503050406030204" pitchFamily="18" charset="0"/>
              </a:rPr>
              <a:t>keliakia </a:t>
            </a:r>
          </a:p>
          <a:p>
            <a:r>
              <a:rPr lang="fi-FI" altLang="fi-FI" sz="2000" dirty="0">
                <a:latin typeface="Cambria" panose="02040503050406030204" pitchFamily="18" charset="0"/>
              </a:rPr>
              <a:t>gluteeni </a:t>
            </a:r>
          </a:p>
          <a:p>
            <a:r>
              <a:rPr lang="fi-FI" altLang="fi-FI" sz="2000" dirty="0">
                <a:latin typeface="Cambria" panose="02040503050406030204" pitchFamily="18" charset="0"/>
              </a:rPr>
              <a:t>vilja-allergia </a:t>
            </a:r>
          </a:p>
          <a:p>
            <a:r>
              <a:rPr lang="fi-FI" altLang="fi-FI" sz="2000" dirty="0">
                <a:latin typeface="Cambria" panose="02040503050406030204" pitchFamily="18" charset="0"/>
              </a:rPr>
              <a:t>maitoallergia </a:t>
            </a:r>
            <a:endParaRPr lang="en-US" altLang="fi-FI" sz="2000" dirty="0">
              <a:latin typeface="Cambria" panose="02040503050406030204" pitchFamily="18" charset="0"/>
            </a:endParaRPr>
          </a:p>
          <a:p>
            <a:pPr>
              <a:defRPr/>
            </a:pPr>
            <a:r>
              <a:rPr lang="fi-FI" sz="2000" dirty="0">
                <a:latin typeface="Cambria" panose="02040503050406030204" pitchFamily="18" charset="0"/>
                <a:cs typeface="Times New Roman" pitchFamily="18" charset="0"/>
              </a:rPr>
              <a:t>funktionaalinen </a:t>
            </a:r>
            <a:r>
              <a:rPr lang="fi-FI" sz="2000" dirty="0" smtClean="0">
                <a:latin typeface="Cambria" panose="02040503050406030204" pitchFamily="18" charset="0"/>
                <a:cs typeface="Times New Roman" pitchFamily="18" charset="0"/>
              </a:rPr>
              <a:t>elintarvike</a:t>
            </a:r>
            <a:endParaRPr lang="fi-FI" sz="2000" dirty="0">
              <a:latin typeface="Cambria" panose="02040503050406030204" pitchFamily="18" charset="0"/>
              <a:cs typeface="Times New Roman" pitchFamily="18" charset="0"/>
            </a:endParaRPr>
          </a:p>
          <a:p>
            <a:pPr>
              <a:buNone/>
              <a:defRPr/>
            </a:pPr>
            <a:r>
              <a:rPr lang="fi-FI" sz="2000" dirty="0">
                <a:latin typeface="Cambria" panose="02040503050406030204" pitchFamily="18" charset="0"/>
                <a:cs typeface="Times New Roman" pitchFamily="18" charset="0"/>
              </a:rPr>
              <a:t>•	</a:t>
            </a:r>
            <a:r>
              <a:rPr lang="fi-FI" sz="2000" dirty="0" smtClean="0">
                <a:latin typeface="Cambria" panose="02040503050406030204" pitchFamily="18" charset="0"/>
                <a:cs typeface="Times New Roman" pitchFamily="18" charset="0"/>
              </a:rPr>
              <a:t>täydennetty </a:t>
            </a:r>
            <a:r>
              <a:rPr lang="fi-FI" sz="2000" dirty="0">
                <a:latin typeface="Cambria" panose="02040503050406030204" pitchFamily="18" charset="0"/>
                <a:cs typeface="Times New Roman" pitchFamily="18" charset="0"/>
              </a:rPr>
              <a:t>elintarvike</a:t>
            </a:r>
          </a:p>
          <a:p>
            <a:pPr>
              <a:buNone/>
              <a:defRPr/>
            </a:pPr>
            <a:r>
              <a:rPr lang="fi-FI" sz="2000" dirty="0" smtClean="0">
                <a:latin typeface="Cambria" panose="02040503050406030204" pitchFamily="18" charset="0"/>
                <a:cs typeface="Times New Roman" pitchFamily="18" charset="0"/>
              </a:rPr>
              <a:t>•</a:t>
            </a:r>
            <a:r>
              <a:rPr lang="fi-FI" sz="2000" dirty="0">
                <a:latin typeface="Cambria" panose="02040503050406030204" pitchFamily="18" charset="0"/>
                <a:cs typeface="Times New Roman" pitchFamily="18" charset="0"/>
              </a:rPr>
              <a:t>	</a:t>
            </a:r>
            <a:r>
              <a:rPr lang="fi-FI" sz="2000" dirty="0" smtClean="0">
                <a:latin typeface="Cambria" panose="02040503050406030204" pitchFamily="18" charset="0"/>
                <a:cs typeface="Times New Roman" pitchFamily="18" charset="0"/>
              </a:rPr>
              <a:t>luomu </a:t>
            </a:r>
            <a:r>
              <a:rPr lang="fi-FI" sz="2000" dirty="0">
                <a:latin typeface="Cambria" panose="02040503050406030204" pitchFamily="18" charset="0"/>
                <a:cs typeface="Times New Roman" pitchFamily="18" charset="0"/>
              </a:rPr>
              <a:t>elintarvike</a:t>
            </a:r>
          </a:p>
          <a:p>
            <a:pPr>
              <a:buNone/>
              <a:defRPr/>
            </a:pPr>
            <a:r>
              <a:rPr lang="fi-FI" sz="2000" dirty="0" smtClean="0">
                <a:latin typeface="Cambria" panose="02040503050406030204" pitchFamily="18" charset="0"/>
                <a:cs typeface="Times New Roman" pitchFamily="18" charset="0"/>
              </a:rPr>
              <a:t>•</a:t>
            </a:r>
            <a:r>
              <a:rPr lang="fi-FI" sz="2000" dirty="0">
                <a:latin typeface="Cambria" panose="02040503050406030204" pitchFamily="18" charset="0"/>
                <a:cs typeface="Times New Roman" pitchFamily="18" charset="0"/>
              </a:rPr>
              <a:t>	</a:t>
            </a:r>
            <a:r>
              <a:rPr lang="fi-FI" sz="2000" dirty="0" smtClean="0">
                <a:latin typeface="Cambria" panose="02040503050406030204" pitchFamily="18" charset="0"/>
                <a:cs typeface="Times New Roman" pitchFamily="18" charset="0"/>
              </a:rPr>
              <a:t>muuntogeeninen </a:t>
            </a:r>
            <a:r>
              <a:rPr lang="fi-FI" altLang="fi-FI" sz="2000" dirty="0" smtClean="0">
                <a:latin typeface="Cambria" panose="02040503050406030204" pitchFamily="18" charset="0"/>
                <a:cs typeface="Times New Roman" panose="02020603050405020304" pitchFamily="18" charset="0"/>
              </a:rPr>
              <a:t>ravintolisä</a:t>
            </a:r>
            <a:endParaRPr lang="fi-FI" altLang="fi-FI" sz="2000" dirty="0">
              <a:latin typeface="Cambria" panose="02040503050406030204" pitchFamily="18" charset="0"/>
              <a:cs typeface="Times New Roman" panose="02020603050405020304" pitchFamily="18" charset="0"/>
            </a:endParaRPr>
          </a:p>
          <a:p>
            <a:pPr>
              <a:buNone/>
            </a:pPr>
            <a:r>
              <a:rPr lang="fi-FI" altLang="fi-FI" sz="2000" dirty="0">
                <a:latin typeface="Cambria" panose="02040503050406030204" pitchFamily="18" charset="0"/>
                <a:cs typeface="Times New Roman" panose="02020603050405020304" pitchFamily="18" charset="0"/>
              </a:rPr>
              <a:t>•	</a:t>
            </a:r>
            <a:r>
              <a:rPr lang="fi-FI" altLang="fi-FI" sz="2000" dirty="0" smtClean="0">
                <a:latin typeface="Cambria" panose="02040503050406030204" pitchFamily="18" charset="0"/>
                <a:cs typeface="Times New Roman" panose="02020603050405020304" pitchFamily="18" charset="0"/>
              </a:rPr>
              <a:t>lisäaine</a:t>
            </a:r>
            <a:endParaRPr lang="fi-FI" altLang="fi-FI" sz="2000" dirty="0">
              <a:latin typeface="Cambria" panose="02040503050406030204" pitchFamily="18" charset="0"/>
              <a:cs typeface="Times New Roman" panose="02020603050405020304" pitchFamily="18" charset="0"/>
            </a:endParaRPr>
          </a:p>
          <a:p>
            <a:pPr>
              <a:buNone/>
            </a:pPr>
            <a:r>
              <a:rPr lang="fi-FI" altLang="fi-FI" sz="2000" dirty="0">
                <a:latin typeface="Cambria" panose="02040503050406030204" pitchFamily="18" charset="0"/>
                <a:cs typeface="Times New Roman" panose="02020603050405020304" pitchFamily="18" charset="0"/>
              </a:rPr>
              <a:t>•	</a:t>
            </a:r>
            <a:r>
              <a:rPr lang="fi-FI" altLang="fi-FI" sz="2000" dirty="0" smtClean="0">
                <a:latin typeface="Cambria" panose="02040503050406030204" pitchFamily="18" charset="0"/>
                <a:cs typeface="Times New Roman" panose="02020603050405020304" pitchFamily="18" charset="0"/>
              </a:rPr>
              <a:t>vierasaine</a:t>
            </a:r>
            <a:endParaRPr lang="fi-FI" altLang="fi-FI" sz="2000" dirty="0">
              <a:latin typeface="Cambria" panose="02040503050406030204" pitchFamily="18" charset="0"/>
              <a:cs typeface="Times New Roman" panose="02020603050405020304" pitchFamily="18" charset="0"/>
            </a:endParaRPr>
          </a:p>
          <a:p>
            <a:pPr>
              <a:buNone/>
            </a:pPr>
            <a:r>
              <a:rPr lang="fi-FI" altLang="fi-FI" sz="2000" dirty="0">
                <a:latin typeface="Cambria" panose="02040503050406030204" pitchFamily="18" charset="0"/>
                <a:cs typeface="Times New Roman" panose="02020603050405020304" pitchFamily="18" charset="0"/>
              </a:rPr>
              <a:t>•	</a:t>
            </a:r>
            <a:r>
              <a:rPr lang="fi-FI" altLang="fi-FI" sz="2000" dirty="0" smtClean="0">
                <a:latin typeface="Cambria" panose="02040503050406030204" pitchFamily="18" charset="0"/>
                <a:cs typeface="Times New Roman" panose="02020603050405020304" pitchFamily="18" charset="0"/>
              </a:rPr>
              <a:t>superfood</a:t>
            </a:r>
            <a:endParaRPr lang="fi-FI" altLang="fi-FI" sz="2000" dirty="0">
              <a:latin typeface="Cambria" panose="02040503050406030204" pitchFamily="18" charset="0"/>
              <a:cs typeface="Times New Roman" panose="02020603050405020304" pitchFamily="18" charset="0"/>
            </a:endParaRPr>
          </a:p>
          <a:p>
            <a:pPr>
              <a:buNone/>
            </a:pPr>
            <a:r>
              <a:rPr lang="fi-FI" altLang="fi-FI" sz="2000" dirty="0">
                <a:latin typeface="Cambria" panose="02040503050406030204" pitchFamily="18" charset="0"/>
                <a:cs typeface="Times New Roman" panose="02020603050405020304" pitchFamily="18" charset="0"/>
              </a:rPr>
              <a:t>•	</a:t>
            </a:r>
            <a:r>
              <a:rPr lang="fi-FI" altLang="fi-FI" sz="2000" dirty="0" smtClean="0">
                <a:latin typeface="Cambria" panose="02040503050406030204" pitchFamily="18" charset="0"/>
                <a:cs typeface="Times New Roman" panose="02020603050405020304" pitchFamily="18" charset="0"/>
              </a:rPr>
              <a:t>lähiruoka</a:t>
            </a:r>
            <a:endParaRPr lang="fi-FI" altLang="fi-FI" sz="2000" dirty="0">
              <a:latin typeface="Cambria" panose="02040503050406030204" pitchFamily="18" charset="0"/>
              <a:cs typeface="Times New Roman" panose="02020603050405020304" pitchFamily="18" charset="0"/>
            </a:endParaRPr>
          </a:p>
          <a:p>
            <a:pPr>
              <a:buNone/>
              <a:defRPr/>
            </a:pPr>
            <a:endParaRPr lang="fi-FI" sz="2000" dirty="0" smtClean="0">
              <a:latin typeface="Cambria" panose="02040503050406030204" pitchFamily="18" charset="0"/>
              <a:cs typeface="Times New Roman" pitchFamily="18" charset="0"/>
            </a:endParaRPr>
          </a:p>
          <a:p>
            <a:pPr>
              <a:buNone/>
              <a:defRPr/>
            </a:pPr>
            <a:endParaRPr lang="fi-FI" dirty="0">
              <a:latin typeface="Cambria" panose="02040503050406030204" pitchFamily="18" charset="0"/>
              <a:cs typeface="Times New Roman" pitchFamily="18" charset="0"/>
            </a:endParaRPr>
          </a:p>
          <a:p>
            <a:endParaRPr lang="fi-FI" dirty="0"/>
          </a:p>
        </p:txBody>
      </p:sp>
      <p:sp>
        <p:nvSpPr>
          <p:cNvPr id="6" name="Sisällön paikkamerkki 5"/>
          <p:cNvSpPr>
            <a:spLocks noGrp="1"/>
          </p:cNvSpPr>
          <p:nvPr>
            <p:ph sz="half" idx="2"/>
          </p:nvPr>
        </p:nvSpPr>
        <p:spPr>
          <a:xfrm>
            <a:off x="4211960" y="1052736"/>
            <a:ext cx="4752528" cy="5616624"/>
          </a:xfrm>
        </p:spPr>
        <p:txBody>
          <a:bodyPr>
            <a:normAutofit/>
          </a:bodyPr>
          <a:lstStyle/>
          <a:p>
            <a:endParaRPr lang="fi-FI" dirty="0"/>
          </a:p>
        </p:txBody>
      </p:sp>
    </p:spTree>
    <p:extLst>
      <p:ext uri="{BB962C8B-B14F-4D97-AF65-F5344CB8AC3E}">
        <p14:creationId xmlns:p14="http://schemas.microsoft.com/office/powerpoint/2010/main" val="39393094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p:txBody>
          <a:bodyPr/>
          <a:lstStyle/>
          <a:p>
            <a:pPr eaLnBrk="1" hangingPunct="1"/>
            <a:r>
              <a:rPr lang="fi-FI" altLang="fi-FI" sz="3200" dirty="0" smtClean="0"/>
              <a:t>RUOAN RAJOITUKSET  Erityisruokavaliot</a:t>
            </a:r>
          </a:p>
        </p:txBody>
      </p:sp>
      <p:sp>
        <p:nvSpPr>
          <p:cNvPr id="17411" name="Sisällön paikkamerkki 2"/>
          <p:cNvSpPr>
            <a:spLocks noGrp="1"/>
          </p:cNvSpPr>
          <p:nvPr>
            <p:ph idx="1"/>
          </p:nvPr>
        </p:nvSpPr>
        <p:spPr>
          <a:xfrm>
            <a:off x="323850" y="1916113"/>
            <a:ext cx="8229600" cy="3903662"/>
          </a:xfrm>
        </p:spPr>
        <p:txBody>
          <a:bodyPr>
            <a:normAutofit lnSpcReduction="10000"/>
          </a:bodyPr>
          <a:lstStyle/>
          <a:p>
            <a:pPr eaLnBrk="1" hangingPunct="1"/>
            <a:r>
              <a:rPr lang="fi-FI" altLang="fi-FI" sz="2400" dirty="0" smtClean="0"/>
              <a:t>Ruoka-allergia</a:t>
            </a:r>
          </a:p>
          <a:p>
            <a:pPr eaLnBrk="1" hangingPunct="1"/>
            <a:endParaRPr lang="fi-FI" altLang="fi-FI" sz="2200" dirty="0" smtClean="0"/>
          </a:p>
          <a:p>
            <a:pPr eaLnBrk="1" hangingPunct="1"/>
            <a:r>
              <a:rPr lang="fi-FI" altLang="fi-FI" sz="2400" dirty="0" smtClean="0"/>
              <a:t>Eettinen valinta</a:t>
            </a:r>
          </a:p>
          <a:p>
            <a:pPr lvl="1" eaLnBrk="1" hangingPunct="1"/>
            <a:r>
              <a:rPr lang="fi-FI" altLang="fi-FI" sz="2200" dirty="0" smtClean="0"/>
              <a:t>Kasvisvaihtoehto</a:t>
            </a:r>
          </a:p>
          <a:p>
            <a:pPr lvl="1" eaLnBrk="1" hangingPunct="1"/>
            <a:r>
              <a:rPr lang="fi-FI" altLang="fi-FI" sz="2200" dirty="0" smtClean="0"/>
              <a:t>Luomuvaihtoehto</a:t>
            </a:r>
          </a:p>
          <a:p>
            <a:pPr lvl="1" eaLnBrk="1" hangingPunct="1"/>
            <a:endParaRPr lang="fi-FI" altLang="fi-FI" sz="2200" dirty="0" smtClean="0"/>
          </a:p>
          <a:p>
            <a:pPr eaLnBrk="1" hangingPunct="1"/>
            <a:r>
              <a:rPr lang="fi-FI" altLang="fi-FI" sz="2400" dirty="0" smtClean="0"/>
              <a:t>Vähähiilihydraattinen ruokavalio (VHH) /”Karppaus” </a:t>
            </a:r>
          </a:p>
          <a:p>
            <a:pPr eaLnBrk="1" hangingPunct="1">
              <a:buFont typeface="Wingdings 2" panose="05020102010507070707" pitchFamily="18" charset="2"/>
              <a:buNone/>
            </a:pPr>
            <a:endParaRPr lang="fi-FI" altLang="fi-FI" dirty="0" smtClean="0"/>
          </a:p>
          <a:p>
            <a:pPr eaLnBrk="1" hangingPunct="1"/>
            <a:r>
              <a:rPr lang="fi-FI" altLang="fi-FI" sz="2400" dirty="0" smtClean="0"/>
              <a:t>Uskontoihin liittyvät ruokarajoitukset</a:t>
            </a:r>
          </a:p>
        </p:txBody>
      </p:sp>
    </p:spTree>
    <p:extLst>
      <p:ext uri="{BB962C8B-B14F-4D97-AF65-F5344CB8AC3E}">
        <p14:creationId xmlns:p14="http://schemas.microsoft.com/office/powerpoint/2010/main" val="33236068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8640"/>
            <a:ext cx="8229600" cy="562074"/>
          </a:xfrm>
        </p:spPr>
        <p:txBody>
          <a:bodyPr>
            <a:normAutofit/>
          </a:bodyPr>
          <a:lstStyle/>
          <a:p>
            <a:r>
              <a:rPr lang="fi-FI" sz="2800" b="1" dirty="0" smtClean="0"/>
              <a:t>Ruokakulttuuri</a:t>
            </a:r>
            <a:endParaRPr lang="fi-FI" sz="2800" b="1" dirty="0"/>
          </a:p>
        </p:txBody>
      </p:sp>
      <p:sp>
        <p:nvSpPr>
          <p:cNvPr id="4" name="Sisällön paikkamerkki 3"/>
          <p:cNvSpPr>
            <a:spLocks noGrp="1"/>
          </p:cNvSpPr>
          <p:nvPr>
            <p:ph sz="half" idx="1"/>
          </p:nvPr>
        </p:nvSpPr>
        <p:spPr>
          <a:xfrm>
            <a:off x="179512" y="908720"/>
            <a:ext cx="4104456" cy="5688632"/>
          </a:xfrm>
        </p:spPr>
        <p:txBody>
          <a:bodyPr>
            <a:normAutofit fontScale="92500"/>
          </a:bodyPr>
          <a:lstStyle/>
          <a:p>
            <a:pPr>
              <a:buNone/>
              <a:defRPr/>
            </a:pPr>
            <a:r>
              <a:rPr lang="fi-FI" sz="2200" b="1" dirty="0">
                <a:latin typeface="Cambria" panose="02040503050406030204" pitchFamily="18" charset="0"/>
                <a:cs typeface="Times New Roman" pitchFamily="18" charset="0"/>
              </a:rPr>
              <a:t>Ruokaan ja syömiseen liittyviä </a:t>
            </a:r>
          </a:p>
          <a:p>
            <a:pPr lvl="1">
              <a:buNone/>
              <a:defRPr/>
            </a:pPr>
            <a:r>
              <a:rPr lang="fi-FI" sz="1800" dirty="0">
                <a:latin typeface="Cambria" panose="02040503050406030204" pitchFamily="18" charset="0"/>
                <a:cs typeface="Times New Roman" pitchFamily="18" charset="0"/>
              </a:rPr>
              <a:t>- kansallisia tapoja ja perinteitä</a:t>
            </a:r>
          </a:p>
          <a:p>
            <a:pPr lvl="1">
              <a:buNone/>
              <a:defRPr/>
            </a:pPr>
            <a:r>
              <a:rPr lang="fi-FI" sz="1800" dirty="0">
                <a:latin typeface="Cambria" panose="02040503050406030204" pitchFamily="18" charset="0"/>
                <a:cs typeface="Times New Roman" pitchFamily="18" charset="0"/>
              </a:rPr>
              <a:t>- arvoja ja arvostuksia</a:t>
            </a:r>
          </a:p>
          <a:p>
            <a:pPr marL="342900" lvl="1" indent="-342900">
              <a:buNone/>
              <a:defRPr/>
            </a:pPr>
            <a:r>
              <a:rPr lang="fi-FI" sz="1800" dirty="0">
                <a:latin typeface="Cambria" panose="02040503050406030204" pitchFamily="18" charset="0"/>
                <a:cs typeface="Times New Roman" pitchFamily="18" charset="0"/>
              </a:rPr>
              <a:t>	 - arjen ja juhlan ruokakäytänteitä</a:t>
            </a:r>
          </a:p>
          <a:p>
            <a:pPr marL="0" indent="0">
              <a:buNone/>
            </a:pPr>
            <a:endParaRPr lang="fi-FI" altLang="fi-FI" sz="2200" b="1" dirty="0" smtClean="0">
              <a:latin typeface="Cambria" panose="02040503050406030204" pitchFamily="18" charset="0"/>
              <a:cs typeface="Times New Roman" panose="02020603050405020304" pitchFamily="18" charset="0"/>
            </a:endParaRPr>
          </a:p>
          <a:p>
            <a:pPr marL="0" indent="0">
              <a:buNone/>
            </a:pPr>
            <a:r>
              <a:rPr lang="fi-FI" altLang="fi-FI" sz="2200" b="1" dirty="0" smtClean="0">
                <a:latin typeface="Cambria" panose="02040503050406030204" pitchFamily="18" charset="0"/>
                <a:cs typeface="Times New Roman" panose="02020603050405020304" pitchFamily="18" charset="0"/>
              </a:rPr>
              <a:t>Ruokakulttuurin piirteitä Suomessa</a:t>
            </a:r>
          </a:p>
          <a:p>
            <a:r>
              <a:rPr lang="fi-FI" altLang="fi-FI" sz="1900" dirty="0">
                <a:latin typeface="Times New Roman" panose="02020603050405020304" pitchFamily="18" charset="0"/>
                <a:cs typeface="Times New Roman" panose="02020603050405020304" pitchFamily="18" charset="0"/>
              </a:rPr>
              <a:t>Raaka-aineet osittain kansainvälistyneet</a:t>
            </a:r>
          </a:p>
          <a:p>
            <a:pPr>
              <a:buNone/>
            </a:pPr>
            <a:r>
              <a:rPr lang="fi-FI" altLang="fi-FI" sz="1900" dirty="0">
                <a:latin typeface="Times New Roman" panose="02020603050405020304" pitchFamily="18" charset="0"/>
                <a:cs typeface="Times New Roman" panose="02020603050405020304" pitchFamily="18" charset="0"/>
              </a:rPr>
              <a:t>•	Tyypilliset kotiruokalajit muuttuneet</a:t>
            </a:r>
          </a:p>
          <a:p>
            <a:pPr>
              <a:buNone/>
            </a:pPr>
            <a:r>
              <a:rPr lang="fi-FI" altLang="fi-FI" sz="1900" dirty="0">
                <a:latin typeface="Times New Roman" panose="02020603050405020304" pitchFamily="18" charset="0"/>
                <a:cs typeface="Times New Roman" panose="02020603050405020304" pitchFamily="18" charset="0"/>
              </a:rPr>
              <a:t>•	Pikaruoka ja ravintolasyöminen yleistyneet</a:t>
            </a:r>
          </a:p>
          <a:p>
            <a:pPr>
              <a:buNone/>
            </a:pPr>
            <a:r>
              <a:rPr lang="fi-FI" altLang="fi-FI" sz="1900" dirty="0">
                <a:latin typeface="Times New Roman" panose="02020603050405020304" pitchFamily="18" charset="0"/>
                <a:cs typeface="Times New Roman" panose="02020603050405020304" pitchFamily="18" charset="0"/>
              </a:rPr>
              <a:t>•	Perheen yhteiset ruokailut lisääntyneet</a:t>
            </a:r>
          </a:p>
          <a:p>
            <a:pPr>
              <a:buNone/>
            </a:pPr>
            <a:r>
              <a:rPr lang="fi-FI" altLang="fi-FI" sz="1900" dirty="0">
                <a:latin typeface="Times New Roman" panose="02020603050405020304" pitchFamily="18" charset="0"/>
                <a:cs typeface="Times New Roman" panose="02020603050405020304" pitchFamily="18" charset="0"/>
              </a:rPr>
              <a:t>•	Joukkoruokailu (koulu / työpaikka)</a:t>
            </a:r>
          </a:p>
          <a:p>
            <a:pPr>
              <a:buNone/>
            </a:pPr>
            <a:r>
              <a:rPr lang="fi-FI" altLang="fi-FI" sz="1900" dirty="0">
                <a:latin typeface="Times New Roman" panose="02020603050405020304" pitchFamily="18" charset="0"/>
                <a:cs typeface="Times New Roman" panose="02020603050405020304" pitchFamily="18" charset="0"/>
              </a:rPr>
              <a:t>•	Osa noudattaa  tarkkaa ruokavaliota (syyt liittyvät esim. sairaudenhoitoon, terveyden vaalimiseen tai  arvoihin)</a:t>
            </a:r>
          </a:p>
          <a:p>
            <a:endParaRPr lang="fi-FI" dirty="0"/>
          </a:p>
        </p:txBody>
      </p:sp>
      <p:pic>
        <p:nvPicPr>
          <p:cNvPr id="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844824"/>
            <a:ext cx="4648200" cy="3744415"/>
          </a:xfrm>
        </p:spPr>
      </p:pic>
      <p:sp>
        <p:nvSpPr>
          <p:cNvPr id="9" name="Otsikko 2"/>
          <p:cNvSpPr txBox="1">
            <a:spLocks/>
          </p:cNvSpPr>
          <p:nvPr/>
        </p:nvSpPr>
        <p:spPr>
          <a:xfrm>
            <a:off x="4291506" y="1059694"/>
            <a:ext cx="4752528" cy="7921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altLang="fi-FI" sz="1800" b="1" dirty="0" smtClean="0"/>
              <a:t>Vähemmän voita leivälle</a:t>
            </a:r>
            <a:br>
              <a:rPr lang="fi-FI" altLang="fi-FI" sz="1800" b="1" dirty="0" smtClean="0"/>
            </a:br>
            <a:r>
              <a:rPr lang="fi-FI" altLang="fi-FI" sz="1800" b="1" dirty="0" smtClean="0"/>
              <a:t>Suomalaisten ruokatottumusten muutoksia</a:t>
            </a:r>
          </a:p>
          <a:p>
            <a:r>
              <a:rPr lang="fi-FI" altLang="fi-FI" sz="1800" b="1" dirty="0" smtClean="0"/>
              <a:t> vuosina 1979–2007</a:t>
            </a:r>
          </a:p>
        </p:txBody>
      </p:sp>
    </p:spTree>
    <p:extLst>
      <p:ext uri="{BB962C8B-B14F-4D97-AF65-F5344CB8AC3E}">
        <p14:creationId xmlns:p14="http://schemas.microsoft.com/office/powerpoint/2010/main" val="20426016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p:cNvSpPr>
            <a:spLocks noGrp="1"/>
          </p:cNvSpPr>
          <p:nvPr>
            <p:ph type="title"/>
          </p:nvPr>
        </p:nvSpPr>
        <p:spPr>
          <a:xfrm>
            <a:off x="1476375" y="620713"/>
            <a:ext cx="8229600" cy="1143000"/>
          </a:xfrm>
        </p:spPr>
        <p:txBody>
          <a:bodyPr/>
          <a:lstStyle/>
          <a:p>
            <a:pPr eaLnBrk="1" hangingPunct="1"/>
            <a:r>
              <a:rPr lang="fi-FI" altLang="fi-FI" b="1" smtClean="0">
                <a:solidFill>
                  <a:srgbClr val="0070C0"/>
                </a:solidFill>
              </a:rPr>
              <a:t>Syömishäiriöt</a:t>
            </a:r>
          </a:p>
        </p:txBody>
      </p:sp>
      <p:sp>
        <p:nvSpPr>
          <p:cNvPr id="46083" name="Sisällön paikkamerkki 2"/>
          <p:cNvSpPr>
            <a:spLocks noGrp="1"/>
          </p:cNvSpPr>
          <p:nvPr>
            <p:ph idx="1"/>
          </p:nvPr>
        </p:nvSpPr>
        <p:spPr>
          <a:xfrm>
            <a:off x="755650" y="2133600"/>
            <a:ext cx="7643813" cy="4525963"/>
          </a:xfrm>
        </p:spPr>
        <p:txBody>
          <a:bodyPr/>
          <a:lstStyle/>
          <a:p>
            <a:pPr eaLnBrk="1" hangingPunct="1">
              <a:buFont typeface="Wingdings 2" panose="05020102010507070707" pitchFamily="18" charset="2"/>
              <a:buNone/>
            </a:pPr>
            <a:r>
              <a:rPr lang="fi-FI" altLang="fi-FI" smtClean="0">
                <a:solidFill>
                  <a:srgbClr val="0070C0"/>
                </a:solidFill>
              </a:rPr>
              <a:t>• </a:t>
            </a:r>
            <a:r>
              <a:rPr lang="fi-FI" altLang="fi-FI" smtClean="0"/>
              <a:t>Mistä syömishäiriö voi johtua?</a:t>
            </a:r>
          </a:p>
          <a:p>
            <a:pPr eaLnBrk="1" hangingPunct="1">
              <a:buFont typeface="Wingdings 2" panose="05020102010507070707" pitchFamily="18" charset="2"/>
              <a:buNone/>
            </a:pPr>
            <a:r>
              <a:rPr lang="fi-FI" altLang="fi-FI" smtClean="0">
                <a:solidFill>
                  <a:srgbClr val="0070C0"/>
                </a:solidFill>
              </a:rPr>
              <a:t>• </a:t>
            </a:r>
            <a:r>
              <a:rPr lang="fi-FI" altLang="fi-FI" smtClean="0"/>
              <a:t>Miten syömishäiriön voi tunnistaa?</a:t>
            </a:r>
          </a:p>
          <a:p>
            <a:pPr eaLnBrk="1" hangingPunct="1">
              <a:buFont typeface="Wingdings 2" panose="05020102010507070707" pitchFamily="18" charset="2"/>
              <a:buNone/>
            </a:pPr>
            <a:r>
              <a:rPr lang="fi-FI" altLang="fi-FI" smtClean="0">
                <a:solidFill>
                  <a:srgbClr val="0070C0"/>
                </a:solidFill>
              </a:rPr>
              <a:t>• </a:t>
            </a:r>
            <a:r>
              <a:rPr lang="fi-FI" altLang="fi-FI" smtClean="0"/>
              <a:t>Miten voisit auttaa syömishäiriöstä</a:t>
            </a:r>
          </a:p>
          <a:p>
            <a:pPr eaLnBrk="1" hangingPunct="1">
              <a:buFont typeface="Wingdings 2" panose="05020102010507070707" pitchFamily="18" charset="2"/>
              <a:buNone/>
            </a:pPr>
            <a:r>
              <a:rPr lang="fi-FI" altLang="fi-FI" smtClean="0"/>
              <a:t>	kärsivää ystävääsi?</a:t>
            </a:r>
          </a:p>
          <a:p>
            <a:pPr eaLnBrk="1" hangingPunct="1">
              <a:buFont typeface="Wingdings 2" panose="05020102010507070707" pitchFamily="18" charset="2"/>
              <a:buNone/>
            </a:pPr>
            <a:r>
              <a:rPr lang="fi-FI" altLang="fi-FI" smtClean="0">
                <a:solidFill>
                  <a:srgbClr val="0070C0"/>
                </a:solidFill>
              </a:rPr>
              <a:t>• </a:t>
            </a:r>
            <a:r>
              <a:rPr lang="fi-FI" altLang="fi-FI" smtClean="0"/>
              <a:t>Miten vanhemmat voisivat auttaa</a:t>
            </a:r>
          </a:p>
          <a:p>
            <a:pPr eaLnBrk="1" hangingPunct="1">
              <a:buFont typeface="Wingdings 2" panose="05020102010507070707" pitchFamily="18" charset="2"/>
              <a:buNone/>
            </a:pPr>
            <a:r>
              <a:rPr lang="fi-FI" altLang="fi-FI" smtClean="0"/>
              <a:t>	syömishäiriöistä nuorta?</a:t>
            </a:r>
          </a:p>
        </p:txBody>
      </p:sp>
    </p:spTree>
    <p:extLst>
      <p:ext uri="{BB962C8B-B14F-4D97-AF65-F5344CB8AC3E}">
        <p14:creationId xmlns:p14="http://schemas.microsoft.com/office/powerpoint/2010/main" val="24698364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a:xfrm>
            <a:off x="3136900" y="225425"/>
            <a:ext cx="5378450" cy="779463"/>
          </a:xfrm>
        </p:spPr>
        <p:txBody>
          <a:bodyPr/>
          <a:lstStyle/>
          <a:p>
            <a:pPr eaLnBrk="1" hangingPunct="1"/>
            <a:r>
              <a:rPr lang="fi-FI" altLang="fi-FI" sz="4000" smtClean="0">
                <a:latin typeface="Cambria" panose="02040503050406030204" pitchFamily="18" charset="0"/>
              </a:rPr>
              <a:t>Uni ja lepo</a:t>
            </a:r>
          </a:p>
        </p:txBody>
      </p:sp>
      <p:sp>
        <p:nvSpPr>
          <p:cNvPr id="23555" name="Sisällön paikkamerkki 2"/>
          <p:cNvSpPr>
            <a:spLocks noGrp="1"/>
          </p:cNvSpPr>
          <p:nvPr>
            <p:ph idx="1"/>
          </p:nvPr>
        </p:nvSpPr>
        <p:spPr>
          <a:xfrm>
            <a:off x="628650" y="1690688"/>
            <a:ext cx="7886700" cy="4351337"/>
          </a:xfrm>
        </p:spPr>
        <p:txBody>
          <a:bodyPr/>
          <a:lstStyle/>
          <a:p>
            <a:pPr eaLnBrk="1" hangingPunct="1"/>
            <a:r>
              <a:rPr lang="fi-FI" altLang="fi-FI" sz="2400" smtClean="0">
                <a:latin typeface="Cambria" panose="02040503050406030204" pitchFamily="18" charset="0"/>
              </a:rPr>
              <a:t>Nukkumisen terveysvaikutukset: fyysiset, psyykkiset ja sosiaaliset</a:t>
            </a:r>
          </a:p>
          <a:p>
            <a:pPr eaLnBrk="1" hangingPunct="1"/>
            <a:r>
              <a:rPr lang="fi-FI" altLang="fi-FI" sz="2400" smtClean="0">
                <a:latin typeface="Cambria" panose="02040503050406030204" pitchFamily="18" charset="0"/>
              </a:rPr>
              <a:t>Unen vaiheet ja niiden terveysvaikutus</a:t>
            </a:r>
          </a:p>
          <a:p>
            <a:pPr eaLnBrk="1" hangingPunct="1"/>
            <a:r>
              <a:rPr lang="fi-FI" altLang="fi-FI" sz="2400" smtClean="0">
                <a:latin typeface="Cambria" panose="02040503050406030204" pitchFamily="18" charset="0"/>
              </a:rPr>
              <a:t>Uni-valverytmin biologinen säätely</a:t>
            </a:r>
          </a:p>
          <a:p>
            <a:pPr eaLnBrk="1" hangingPunct="1"/>
            <a:r>
              <a:rPr lang="fi-FI" altLang="fi-FI" sz="2400" smtClean="0">
                <a:latin typeface="Cambria" panose="02040503050406030204" pitchFamily="18" charset="0"/>
              </a:rPr>
              <a:t>Hyvää unta edistävät ja haittaavat tekijät</a:t>
            </a:r>
          </a:p>
          <a:p>
            <a:pPr eaLnBrk="1" hangingPunct="1"/>
            <a:r>
              <a:rPr lang="fi-FI" altLang="fi-FI" sz="2400" smtClean="0">
                <a:latin typeface="Cambria" panose="02040503050406030204" pitchFamily="18" charset="0"/>
              </a:rPr>
              <a:t>Syitä riittämättömälle nukkumiselle: yksilö- yhteisö- ja yhteiskuntatasolla</a:t>
            </a:r>
          </a:p>
          <a:p>
            <a:pPr eaLnBrk="1" hangingPunct="1"/>
            <a:r>
              <a:rPr lang="fi-FI" altLang="fi-FI" sz="2400" smtClean="0">
                <a:latin typeface="Cambria" panose="02040503050406030204" pitchFamily="18" charset="0"/>
              </a:rPr>
              <a:t>Nukkumisen yhteiskunnallinen näkökulma (vuorotyö, matkustelu jne.) </a:t>
            </a:r>
          </a:p>
          <a:p>
            <a:pPr eaLnBrk="1" hangingPunct="1"/>
            <a:endParaRPr lang="fi-FI" altLang="fi-FI" smtClean="0"/>
          </a:p>
          <a:p>
            <a:pPr eaLnBrk="1" hangingPunct="1"/>
            <a:endParaRPr lang="fi-FI" altLang="fi-FI" smtClean="0"/>
          </a:p>
          <a:p>
            <a:pPr eaLnBrk="1" hangingPunct="1"/>
            <a:endParaRPr lang="fi-FI" altLang="fi-FI" smtClean="0"/>
          </a:p>
          <a:p>
            <a:pPr eaLnBrk="1" hangingPunct="1"/>
            <a:endParaRPr lang="fi-FI" altLang="fi-FI" smtClean="0"/>
          </a:p>
          <a:p>
            <a:pPr eaLnBrk="1" hangingPunct="1"/>
            <a:endParaRPr lang="fi-FI" altLang="fi-FI" smtClean="0"/>
          </a:p>
        </p:txBody>
      </p:sp>
      <p:sp>
        <p:nvSpPr>
          <p:cNvPr id="23556" name="Dian numeron paikkamerkki 3"/>
          <p:cNvSpPr>
            <a:spLocks noGrp="1"/>
          </p:cNvSpPr>
          <p:nvPr>
            <p:ph type="sldNum" sz="quarter" idx="12"/>
          </p:nvPr>
        </p:nvSpPr>
        <p:spPr bwMode="auto">
          <a:xfrm>
            <a:off x="125413"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ct val="0"/>
              </a:spcAft>
            </a:pPr>
            <a:fld id="{F4968156-6D9D-4920-B99B-F7C1089EF0E0}" type="slidenum">
              <a:rPr lang="en-US" altLang="fi-FI" sz="1400" smtClean="0">
                <a:latin typeface="Arial" panose="020B0604020202020204" pitchFamily="34" charset="0"/>
                <a:cs typeface="Times New Roman" panose="02020603050405020304" pitchFamily="18" charset="0"/>
              </a:rPr>
              <a:pPr algn="l" fontAlgn="base">
                <a:spcBef>
                  <a:spcPct val="0"/>
                </a:spcBef>
                <a:spcAft>
                  <a:spcPct val="0"/>
                </a:spcAft>
              </a:pPr>
              <a:t>88</a:t>
            </a:fld>
            <a:endParaRPr lang="en-US" altLang="fi-FI" sz="1400" smtClean="0">
              <a:latin typeface="Arial" panose="020B0604020202020204" pitchFamily="34" charset="0"/>
              <a:cs typeface="Times New Roman" panose="02020603050405020304" pitchFamily="18" charset="0"/>
            </a:endParaRPr>
          </a:p>
        </p:txBody>
      </p:sp>
      <p:pic>
        <p:nvPicPr>
          <p:cNvPr id="23557"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40481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3433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1907704" y="120681"/>
            <a:ext cx="4806950" cy="1325562"/>
          </a:xfrm>
        </p:spPr>
        <p:txBody>
          <a:bodyPr/>
          <a:lstStyle/>
          <a:p>
            <a:pPr eaLnBrk="1" hangingPunct="1"/>
            <a:r>
              <a:rPr lang="en-US" altLang="fi-FI" sz="4000" dirty="0" err="1" smtClean="0">
                <a:latin typeface="Cambria" panose="02040503050406030204" pitchFamily="18" charset="0"/>
              </a:rPr>
              <a:t>Unen</a:t>
            </a:r>
            <a:r>
              <a:rPr lang="en-US" altLang="fi-FI" sz="4000" dirty="0" smtClean="0">
                <a:latin typeface="Cambria" panose="02040503050406030204" pitchFamily="18" charset="0"/>
              </a:rPr>
              <a:t> </a:t>
            </a:r>
            <a:r>
              <a:rPr lang="en-US" altLang="fi-FI" sz="4000" dirty="0" err="1" smtClean="0">
                <a:latin typeface="Cambria" panose="02040503050406030204" pitchFamily="18" charset="0"/>
              </a:rPr>
              <a:t>merkitys</a:t>
            </a:r>
            <a:endParaRPr lang="en-US" altLang="fi-FI" sz="4000" dirty="0" smtClean="0">
              <a:latin typeface="Cambria" panose="02040503050406030204" pitchFamily="18" charset="0"/>
            </a:endParaRPr>
          </a:p>
        </p:txBody>
      </p:sp>
      <p:sp>
        <p:nvSpPr>
          <p:cNvPr id="11267" name="Rectangle 8"/>
          <p:cNvSpPr>
            <a:spLocks noGrp="1" noChangeArrowheads="1"/>
          </p:cNvSpPr>
          <p:nvPr>
            <p:ph idx="1"/>
          </p:nvPr>
        </p:nvSpPr>
        <p:spPr>
          <a:xfrm>
            <a:off x="457200" y="1268760"/>
            <a:ext cx="8229600" cy="5384453"/>
          </a:xfrm>
        </p:spPr>
        <p:txBody>
          <a:bodyPr/>
          <a:lstStyle/>
          <a:p>
            <a:pPr eaLnBrk="1" hangingPunct="1"/>
            <a:r>
              <a:rPr lang="fi-FI" altLang="fi-FI" sz="2400" b="1" dirty="0" smtClean="0">
                <a:latin typeface="Cambria" panose="02040503050406030204" pitchFamily="18" charset="0"/>
              </a:rPr>
              <a:t>Unihygienia</a:t>
            </a:r>
            <a:r>
              <a:rPr lang="fi-FI" altLang="fi-FI" sz="2400" dirty="0" smtClean="0">
                <a:latin typeface="Cambria" panose="02040503050406030204" pitchFamily="18" charset="0"/>
              </a:rPr>
              <a:t> = olosuhteet ja käytänteet, jotka edesauttavat nukahtamista ja unen jatkuvuutta </a:t>
            </a:r>
          </a:p>
          <a:p>
            <a:pPr eaLnBrk="1" hangingPunct="1"/>
            <a:endParaRPr lang="fi-FI" altLang="fi-FI" sz="2400" dirty="0" smtClean="0">
              <a:latin typeface="Cambria" panose="02040503050406030204" pitchFamily="18" charset="0"/>
            </a:endParaRPr>
          </a:p>
          <a:p>
            <a:pPr eaLnBrk="1" hangingPunct="1"/>
            <a:r>
              <a:rPr lang="fi-FI" altLang="fi-FI" sz="2400" b="1" dirty="0" smtClean="0">
                <a:latin typeface="Cambria" panose="02040503050406030204" pitchFamily="18" charset="0"/>
              </a:rPr>
              <a:t>Fyysiset syyt</a:t>
            </a:r>
            <a:r>
              <a:rPr lang="fi-FI" altLang="fi-FI" sz="2400" dirty="0" smtClean="0">
                <a:latin typeface="Cambria" panose="02040503050406030204" pitchFamily="18" charset="0"/>
              </a:rPr>
              <a:t>: elimistö palautuu, hormonitoiminta, aineenvaihdunta, painonhallinta </a:t>
            </a:r>
          </a:p>
          <a:p>
            <a:pPr eaLnBrk="1" hangingPunct="1"/>
            <a:endParaRPr lang="fi-FI" altLang="fi-FI" sz="2400" dirty="0" smtClean="0">
              <a:latin typeface="Cambria" panose="02040503050406030204" pitchFamily="18" charset="0"/>
            </a:endParaRPr>
          </a:p>
          <a:p>
            <a:pPr eaLnBrk="1" hangingPunct="1"/>
            <a:r>
              <a:rPr lang="fi-FI" altLang="fi-FI" sz="2400" b="1" dirty="0" smtClean="0">
                <a:latin typeface="Cambria" panose="02040503050406030204" pitchFamily="18" charset="0"/>
              </a:rPr>
              <a:t>Psyykkiset syyt</a:t>
            </a:r>
            <a:r>
              <a:rPr lang="fi-FI" altLang="fi-FI" sz="2400" dirty="0" smtClean="0">
                <a:latin typeface="Cambria" panose="02040503050406030204" pitchFamily="18" charset="0"/>
              </a:rPr>
              <a:t>: kognitiiviset toiminnot, mieliala</a:t>
            </a:r>
          </a:p>
          <a:p>
            <a:pPr eaLnBrk="1" hangingPunct="1"/>
            <a:endParaRPr lang="fi-FI" altLang="fi-FI" sz="2400" dirty="0" smtClean="0">
              <a:latin typeface="Cambria" panose="02040503050406030204" pitchFamily="18" charset="0"/>
            </a:endParaRPr>
          </a:p>
          <a:p>
            <a:pPr eaLnBrk="1" hangingPunct="1"/>
            <a:r>
              <a:rPr lang="fi-FI" altLang="fi-FI" sz="2400" b="1" dirty="0" smtClean="0">
                <a:latin typeface="Cambria" panose="02040503050406030204" pitchFamily="18" charset="0"/>
              </a:rPr>
              <a:t>Sosiaaliset syyt</a:t>
            </a:r>
            <a:r>
              <a:rPr lang="fi-FI" altLang="fi-FI" sz="2400" dirty="0" smtClean="0">
                <a:latin typeface="Cambria" panose="02040503050406030204" pitchFamily="18" charset="0"/>
              </a:rPr>
              <a:t>: yhteiselämä sopuisampaa</a:t>
            </a:r>
          </a:p>
          <a:p>
            <a:pPr eaLnBrk="1" hangingPunct="1"/>
            <a:endParaRPr lang="fi-FI" altLang="fi-FI" sz="2400" dirty="0" smtClean="0">
              <a:latin typeface="Cambria" panose="02040503050406030204" pitchFamily="18" charset="0"/>
            </a:endParaRPr>
          </a:p>
          <a:p>
            <a:pPr eaLnBrk="1" hangingPunct="1"/>
            <a:r>
              <a:rPr lang="fi-FI" altLang="fi-FI" sz="2400" b="1" dirty="0" smtClean="0">
                <a:latin typeface="Cambria" panose="02040503050406030204" pitchFamily="18" charset="0"/>
              </a:rPr>
              <a:t>Yhteiskunnalliset syyt</a:t>
            </a:r>
            <a:r>
              <a:rPr lang="fi-FI" altLang="fi-FI" sz="2400" dirty="0" smtClean="0">
                <a:latin typeface="Cambria" panose="02040503050406030204" pitchFamily="18" charset="0"/>
              </a:rPr>
              <a:t>: työkyky, onnettomuuksien ehkäisy</a:t>
            </a:r>
            <a:endParaRPr lang="en-US" altLang="fi-FI" sz="2400" dirty="0" smtClean="0">
              <a:latin typeface="Cambria" panose="02040503050406030204" pitchFamily="18" charset="0"/>
            </a:endParaRPr>
          </a:p>
        </p:txBody>
      </p:sp>
      <p:sp>
        <p:nvSpPr>
          <p:cNvPr id="12292" name="Dian numeron paikkamerkki 4"/>
          <p:cNvSpPr>
            <a:spLocks noGrp="1"/>
          </p:cNvSpPr>
          <p:nvPr>
            <p:ph type="sldNum" sz="quarter" idx="12"/>
          </p:nvPr>
        </p:nvSpPr>
        <p:spPr bwMode="auto">
          <a:xfrm>
            <a:off x="160338" y="62880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ct val="0"/>
              </a:spcAft>
            </a:pPr>
            <a:fld id="{E2C37801-49F5-4A24-B775-F0A24E193C77}" type="slidenum">
              <a:rPr lang="en-US" altLang="fi-FI" sz="1400" smtClean="0">
                <a:latin typeface="Arial" panose="020B0604020202020204" pitchFamily="34" charset="0"/>
                <a:cs typeface="Times New Roman" panose="02020603050405020304" pitchFamily="18" charset="0"/>
              </a:rPr>
              <a:pPr algn="l" fontAlgn="base">
                <a:spcBef>
                  <a:spcPct val="0"/>
                </a:spcBef>
                <a:spcAft>
                  <a:spcPct val="0"/>
                </a:spcAft>
              </a:pPr>
              <a:t>89</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85071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4489" name="Group 41"/>
          <p:cNvGraphicFramePr>
            <a:graphicFrameLocks noGrp="1"/>
          </p:cNvGraphicFramePr>
          <p:nvPr>
            <p:ph sz="half" idx="1"/>
            <p:extLst>
              <p:ext uri="{D42A27DB-BD31-4B8C-83A1-F6EECF244321}">
                <p14:modId xmlns:p14="http://schemas.microsoft.com/office/powerpoint/2010/main" val="437534290"/>
              </p:ext>
            </p:extLst>
          </p:nvPr>
        </p:nvGraphicFramePr>
        <p:xfrm>
          <a:off x="0" y="620713"/>
          <a:ext cx="9144000" cy="6065837"/>
        </p:xfrm>
        <a:graphic>
          <a:graphicData uri="http://schemas.openxmlformats.org/drawingml/2006/table">
            <a:tbl>
              <a:tblPr/>
              <a:tblGrid>
                <a:gridCol w="2247297"/>
                <a:gridCol w="3692855"/>
                <a:gridCol w="3203848"/>
              </a:tblGrid>
              <a:tr h="606583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1" i="0" u="none" strike="noStrike" cap="none" normalizeH="0" baseline="0" dirty="0" smtClean="0">
                          <a:ln>
                            <a:noFill/>
                          </a:ln>
                          <a:solidFill>
                            <a:schemeClr val="tx1"/>
                          </a:solidFill>
                          <a:effectLst/>
                          <a:latin typeface="Verdana" pitchFamily="34" charset="0"/>
                        </a:rPr>
                        <a:t>PSYYKKINEN TERVEYS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Verdana" pitchFamily="34" charset="0"/>
                        </a:rPr>
                        <a:t> (MIELENTERVEYS)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i-FI" sz="14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riittävä itsetunto</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Times New Roman"/>
                          <a:cs typeface="Times New Roman"/>
                        </a:rPr>
                        <a:t>~ </a:t>
                      </a:r>
                      <a:r>
                        <a:rPr kumimoji="0" lang="fi-FI"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kyky rajoittaa omia halujaan ja tarpeitaan</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400" b="0" i="0" u="none" strike="noStrike" cap="none" normalizeH="0" baseline="0" dirty="0" smtClean="0">
                          <a:ln>
                            <a:noFill/>
                          </a:ln>
                          <a:solidFill>
                            <a:schemeClr val="tx1"/>
                          </a:solidFill>
                          <a:effectLst/>
                          <a:latin typeface="Times New Roman"/>
                          <a:cs typeface="Times New Roman"/>
                        </a:rPr>
                        <a:t>~ </a:t>
                      </a:r>
                      <a:r>
                        <a:rPr kumimoji="0" lang="en-US" sz="1400" b="0" i="0" u="none" strike="noStrike" cap="none" normalizeH="0" baseline="0" dirty="0" smtClean="0">
                          <a:ln>
                            <a:noFill/>
                          </a:ln>
                          <a:solidFill>
                            <a:schemeClr val="tx1"/>
                          </a:solidFill>
                          <a:effectLst/>
                          <a:latin typeface="Verdana" pitchFamily="34" charset="0"/>
                        </a:rPr>
                        <a:t>taito ilmaista omia  </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dirty="0" smtClean="0">
                          <a:ln>
                            <a:noFill/>
                          </a:ln>
                          <a:solidFill>
                            <a:schemeClr val="tx1"/>
                          </a:solidFill>
                          <a:effectLst/>
                          <a:latin typeface="Verdana" pitchFamily="34" charset="0"/>
                        </a:rPr>
                        <a:t>  tunteita ja lukea  </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dirty="0" smtClean="0">
                          <a:ln>
                            <a:noFill/>
                          </a:ln>
                          <a:solidFill>
                            <a:schemeClr val="tx1"/>
                          </a:solidFill>
                          <a:effectLst/>
                          <a:latin typeface="Verdana" pitchFamily="34" charset="0"/>
                        </a:rPr>
                        <a:t>  tunteita</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endParaRPr kumimoji="0" lang="en-US" sz="14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Times New Roman"/>
                          <a:cs typeface="Times New Roman"/>
                        </a:rPr>
                        <a:t>~ </a:t>
                      </a:r>
                      <a:r>
                        <a:rPr kumimoji="0" lang="fi-FI"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kognitiiviset toiminnot (</a:t>
                      </a:r>
                      <a:r>
                        <a:rPr kumimoji="0" lang="en-US" sz="1400" b="0" i="0" u="none" strike="noStrike" cap="none" normalizeH="0" baseline="0" dirty="0" smtClean="0">
                          <a:ln>
                            <a:noFill/>
                          </a:ln>
                          <a:solidFill>
                            <a:schemeClr val="tx1"/>
                          </a:solidFill>
                          <a:effectLst/>
                          <a:latin typeface="Verdana" pitchFamily="34" charset="0"/>
                        </a:rPr>
                        <a:t>kyky oppia)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Times New Roman"/>
                          <a:cs typeface="Times New Roman"/>
                        </a:rPr>
                        <a:t>~ </a:t>
                      </a:r>
                      <a:r>
                        <a:rPr kumimoji="0" lang="en-US" sz="1400" b="0" i="0" u="none" strike="noStrike" cap="none" normalizeH="0" baseline="0" dirty="0" smtClean="0">
                          <a:ln>
                            <a:noFill/>
                          </a:ln>
                          <a:solidFill>
                            <a:schemeClr val="tx1"/>
                          </a:solidFill>
                          <a:effectLst/>
                          <a:latin typeface="Verdana" pitchFamily="34" charset="0"/>
                        </a:rPr>
                        <a:t>koherenssi</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Times New Roman"/>
                          <a:cs typeface="Times New Roman"/>
                        </a:rPr>
                        <a:t>~ </a:t>
                      </a:r>
                      <a:r>
                        <a:rPr kumimoji="0" lang="en-US" sz="1400" b="0" i="0" u="none" strike="noStrike" cap="none" normalizeH="0" baseline="0" dirty="0" err="1" smtClean="0">
                          <a:ln>
                            <a:noFill/>
                          </a:ln>
                          <a:solidFill>
                            <a:schemeClr val="tx1"/>
                          </a:solidFill>
                          <a:effectLst/>
                          <a:latin typeface="Verdana" pitchFamily="34" charset="0"/>
                        </a:rPr>
                        <a:t>elämän</a:t>
                      </a:r>
                      <a:r>
                        <a:rPr kumimoji="0" lang="en-US" sz="1400" b="0" i="0" u="none" strike="noStrike" cap="none" normalizeH="0" baseline="0" dirty="0" smtClean="0">
                          <a:ln>
                            <a:noFill/>
                          </a:ln>
                          <a:solidFill>
                            <a:schemeClr val="tx1"/>
                          </a:solidFill>
                          <a:effectLst/>
                          <a:latin typeface="Verdana" pitchFamily="34" charset="0"/>
                        </a:rPr>
                        <a:t> kokeminen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rPr>
                        <a:t>  merkitykselliseksi ja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Verdana" pitchFamily="34" charset="0"/>
                        </a:rPr>
                        <a:t>  mielekääksi</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eettiset arvot,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moraali tärkeät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liittyy uskoon ,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uskontoon, tai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mietiskelyyn</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i-FI" sz="1400" b="0" i="0" u="none" strike="noStrike" cap="none" normalizeH="0" baseline="0" dirty="0" smtClean="0">
                        <a:ln>
                          <a:noFill/>
                        </a:ln>
                        <a:solidFill>
                          <a:schemeClr val="tx1"/>
                        </a:solidFill>
                        <a:effectLst/>
                        <a:latin typeface="Verdana" pitchFamily="34" charset="0"/>
                      </a:endParaRPr>
                    </a:p>
                  </a:txBody>
                  <a:tcPr marT="45722" marB="4572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i-FI" sz="2500" b="0" i="0" u="none" strike="noStrike" cap="none" normalizeH="0" baseline="0" dirty="0" smtClean="0">
                        <a:ln>
                          <a:noFill/>
                        </a:ln>
                        <a:solidFill>
                          <a:schemeClr val="tx1"/>
                        </a:solidFill>
                        <a:effectLst/>
                        <a:latin typeface="Verdana" pitchFamily="34" charset="0"/>
                      </a:endParaRPr>
                    </a:p>
                  </a:txBody>
                  <a:tcPr marT="45722" marB="4572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i-FI" sz="14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i-FI" sz="1400" b="1" i="0" u="none" strike="noStrike" cap="none" normalizeH="0" baseline="0" dirty="0" smtClean="0">
                          <a:ln>
                            <a:noFill/>
                          </a:ln>
                          <a:solidFill>
                            <a:schemeClr val="tx1"/>
                          </a:solidFill>
                          <a:effectLst/>
                          <a:latin typeface="Verdana" pitchFamily="34" charset="0"/>
                        </a:rPr>
                        <a:t>FYYSINEN TERVEYS</a:t>
                      </a:r>
                    </a:p>
                    <a:p>
                      <a:pPr marL="0" marR="0" lvl="0" indent="0" algn="l" defTabSz="914400" rtl="0" eaLnBrk="1" fontAlgn="base" latinLnBrk="0" hangingPunct="1">
                        <a:lnSpc>
                          <a:spcPct val="100000"/>
                        </a:lnSpc>
                        <a:spcBef>
                          <a:spcPct val="20000"/>
                        </a:spcBef>
                        <a:spcAft>
                          <a:spcPct val="0"/>
                        </a:spcAft>
                        <a:buClr>
                          <a:schemeClr val="tx2"/>
                        </a:buClr>
                        <a:buSzPct val="70000"/>
                        <a:buFontTx/>
                        <a:buChar char="-"/>
                        <a:tabLst/>
                      </a:pPr>
                      <a:r>
                        <a:rPr kumimoji="0" lang="fi-FI" sz="1400" b="0" i="0" u="none" strike="noStrike" cap="none" normalizeH="0" baseline="0" dirty="0" smtClean="0">
                          <a:ln>
                            <a:noFill/>
                          </a:ln>
                          <a:solidFill>
                            <a:schemeClr val="tx1"/>
                          </a:solidFill>
                          <a:effectLst/>
                          <a:latin typeface="Verdana" pitchFamily="34" charset="0"/>
                        </a:rPr>
                        <a:t> kehon biologisten ja fyysisten toimintojen kokonaisuus</a:t>
                      </a:r>
                      <a:r>
                        <a:rPr kumimoji="0" lang="sk-SK" sz="1400" b="0" i="0" u="none" strike="noStrike" cap="none" normalizeH="0" baseline="0" dirty="0" smtClean="0">
                          <a:ln>
                            <a:noFill/>
                          </a:ln>
                          <a:solidFill>
                            <a:schemeClr val="tx1"/>
                          </a:solidFill>
                          <a:effectLst/>
                          <a:latin typeface="Verdana" pitchFamily="34" charset="0"/>
                        </a:rPr>
                        <a:t> </a:t>
                      </a:r>
                      <a:endParaRPr kumimoji="0" lang="fi-FI" sz="14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200" b="0" i="0" u="none" strike="noStrike" cap="none" normalizeH="0" baseline="0" dirty="0" smtClean="0">
                          <a:ln>
                            <a:noFill/>
                          </a:ln>
                          <a:solidFill>
                            <a:schemeClr val="tx1"/>
                          </a:solidFill>
                          <a:effectLst/>
                          <a:latin typeface="Verdana" pitchFamily="34" charset="0"/>
                        </a:rPr>
                        <a:t>(rakenne ja toiminta)</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200" b="0" i="0" u="none" strike="noStrike" cap="none" normalizeH="0" baseline="0" dirty="0" smtClean="0">
                          <a:ln>
                            <a:noFill/>
                          </a:ln>
                          <a:solidFill>
                            <a:schemeClr val="tx1"/>
                          </a:solidFill>
                          <a:effectLst/>
                          <a:latin typeface="Verdana" pitchFamily="34" charset="0"/>
                        </a:rPr>
                        <a:t>  </a:t>
                      </a:r>
                      <a:r>
                        <a:rPr kumimoji="0" lang="fi-FI" sz="1400" b="0" i="0" u="none" strike="noStrike" cap="none" normalizeH="0" baseline="0" dirty="0" smtClean="0">
                          <a:ln>
                            <a:noFill/>
                          </a:ln>
                          <a:solidFill>
                            <a:schemeClr val="tx1"/>
                          </a:solidFill>
                          <a:effectLst/>
                          <a:latin typeface="Times New Roman"/>
                          <a:cs typeface="Times New Roman"/>
                        </a:rPr>
                        <a:t>~</a:t>
                      </a:r>
                      <a:r>
                        <a:rPr kumimoji="0" lang="fi-FI" sz="1400" b="0" i="0" u="none" strike="noStrike" cap="none" normalizeH="0" baseline="0" dirty="0" smtClean="0">
                          <a:ln>
                            <a:noFill/>
                          </a:ln>
                          <a:solidFill>
                            <a:schemeClr val="tx1"/>
                          </a:solidFill>
                          <a:effectLst/>
                          <a:latin typeface="Verdana" pitchFamily="34" charset="0"/>
                        </a:rPr>
                        <a:t> hermosto,  </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400" b="0" i="0" u="none" strike="noStrike" cap="none" normalizeH="0" baseline="0" dirty="0" smtClean="0">
                          <a:ln>
                            <a:noFill/>
                          </a:ln>
                          <a:solidFill>
                            <a:schemeClr val="tx1"/>
                          </a:solidFill>
                          <a:effectLst/>
                          <a:latin typeface="Verdana" pitchFamily="34" charset="0"/>
                        </a:rPr>
                        <a:t>  </a:t>
                      </a:r>
                      <a:r>
                        <a:rPr kumimoji="0" lang="fi-FI" sz="1400" b="0" i="0" u="none" strike="noStrike" cap="none" normalizeH="0" baseline="0" dirty="0" smtClean="0">
                          <a:ln>
                            <a:noFill/>
                          </a:ln>
                          <a:solidFill>
                            <a:schemeClr val="tx1"/>
                          </a:solidFill>
                          <a:effectLst/>
                          <a:latin typeface="Times New Roman"/>
                          <a:cs typeface="Times New Roman"/>
                        </a:rPr>
                        <a:t>~</a:t>
                      </a:r>
                      <a:r>
                        <a:rPr kumimoji="0" lang="fi-FI" sz="1400" b="0" i="0" u="none" strike="noStrike" cap="none" normalizeH="0" baseline="0" dirty="0" smtClean="0">
                          <a:ln>
                            <a:noFill/>
                          </a:ln>
                          <a:solidFill>
                            <a:schemeClr val="tx1"/>
                          </a:solidFill>
                          <a:effectLst/>
                          <a:latin typeface="Verdana" pitchFamily="34" charset="0"/>
                        </a:rPr>
                        <a:t> verenkierto</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400" b="0" i="0" u="none" strike="noStrike" cap="none" normalizeH="0" baseline="0" dirty="0" smtClean="0">
                          <a:ln>
                            <a:noFill/>
                          </a:ln>
                          <a:solidFill>
                            <a:schemeClr val="tx1"/>
                          </a:solidFill>
                          <a:effectLst/>
                          <a:latin typeface="Verdana" pitchFamily="34" charset="0"/>
                        </a:rPr>
                        <a:t>  </a:t>
                      </a:r>
                      <a:r>
                        <a:rPr kumimoji="0" lang="fi-FI" sz="1400" b="0" i="0" u="none" strike="noStrike" cap="none" normalizeH="0" baseline="0" dirty="0" smtClean="0">
                          <a:ln>
                            <a:noFill/>
                          </a:ln>
                          <a:solidFill>
                            <a:schemeClr val="tx1"/>
                          </a:solidFill>
                          <a:effectLst/>
                          <a:latin typeface="Times New Roman"/>
                          <a:cs typeface="Times New Roman"/>
                        </a:rPr>
                        <a:t>~ </a:t>
                      </a:r>
                      <a:r>
                        <a:rPr kumimoji="0" lang="fi-FI" sz="1400" b="0" i="0" u="none" strike="noStrike" cap="none" normalizeH="0" baseline="0" dirty="0" smtClean="0">
                          <a:ln>
                            <a:noFill/>
                          </a:ln>
                          <a:solidFill>
                            <a:schemeClr val="tx1"/>
                          </a:solidFill>
                          <a:effectLst/>
                          <a:latin typeface="Verdana" pitchFamily="34" charset="0"/>
                        </a:rPr>
                        <a:t>ruoansulatus,</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400" b="0" i="0" u="none" strike="noStrike" cap="none" normalizeH="0" baseline="0" dirty="0" smtClean="0">
                          <a:ln>
                            <a:noFill/>
                          </a:ln>
                          <a:solidFill>
                            <a:schemeClr val="tx1"/>
                          </a:solidFill>
                          <a:effectLst/>
                          <a:latin typeface="Times New Roman"/>
                          <a:cs typeface="Times New Roman"/>
                        </a:rPr>
                        <a:t>   ~ </a:t>
                      </a:r>
                      <a:r>
                        <a:rPr kumimoji="0" lang="fi-FI" sz="1400" b="0" i="0" u="none" strike="noStrike" cap="none" normalizeH="0" baseline="0" dirty="0" smtClean="0">
                          <a:ln>
                            <a:noFill/>
                          </a:ln>
                          <a:solidFill>
                            <a:schemeClr val="tx1"/>
                          </a:solidFill>
                          <a:effectLst/>
                          <a:latin typeface="Verdana" pitchFamily="34" charset="0"/>
                        </a:rPr>
                        <a:t>hengitys </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400" b="0" i="0" u="none" strike="noStrike" cap="none" normalizeH="0" baseline="0" dirty="0" smtClean="0">
                          <a:ln>
                            <a:noFill/>
                          </a:ln>
                          <a:solidFill>
                            <a:schemeClr val="tx1"/>
                          </a:solidFill>
                          <a:effectLst/>
                          <a:latin typeface="Verdana" pitchFamily="34" charset="0"/>
                          <a:cs typeface="Times New Roman"/>
                        </a:rPr>
                        <a:t>  </a:t>
                      </a:r>
                      <a:r>
                        <a:rPr kumimoji="0" lang="fi-FI" sz="1400" b="0" i="0" u="none" strike="noStrike" cap="none" normalizeH="0" baseline="0" dirty="0" smtClean="0">
                          <a:ln>
                            <a:noFill/>
                          </a:ln>
                          <a:solidFill>
                            <a:schemeClr val="tx1"/>
                          </a:solidFill>
                          <a:effectLst/>
                          <a:latin typeface="Times New Roman"/>
                          <a:cs typeface="Times New Roman"/>
                        </a:rPr>
                        <a:t>~  </a:t>
                      </a:r>
                      <a:r>
                        <a:rPr kumimoji="0" lang="fi-FI" sz="1400" b="0" i="0" u="none" strike="noStrike" cap="none" normalizeH="0" baseline="0" dirty="0" smtClean="0">
                          <a:ln>
                            <a:noFill/>
                          </a:ln>
                          <a:solidFill>
                            <a:schemeClr val="tx1"/>
                          </a:solidFill>
                          <a:effectLst/>
                          <a:latin typeface="Verdana" pitchFamily="34" charset="0"/>
                        </a:rPr>
                        <a:t>lihaksisto</a:t>
                      </a:r>
                      <a:endParaRPr kumimoji="0" lang="fi-FI" sz="1400" b="0" i="0" u="none" strike="noStrike" cap="none" normalizeH="0" baseline="0" dirty="0" smtClean="0">
                        <a:ln>
                          <a:noFill/>
                        </a:ln>
                        <a:solidFill>
                          <a:schemeClr val="tx1"/>
                        </a:solidFill>
                        <a:effectLst/>
                        <a:latin typeface="Times New Roman"/>
                        <a:cs typeface="Times New Roman"/>
                      </a:endParaRP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400" b="0" i="0" u="none" strike="noStrike" cap="none" normalizeH="0" baseline="0" dirty="0" smtClean="0">
                          <a:ln>
                            <a:noFill/>
                          </a:ln>
                          <a:solidFill>
                            <a:schemeClr val="tx1"/>
                          </a:solidFill>
                          <a:effectLst/>
                          <a:latin typeface="Times New Roman"/>
                          <a:cs typeface="Times New Roman"/>
                        </a:rPr>
                        <a:t>  </a:t>
                      </a:r>
                      <a:r>
                        <a:rPr kumimoji="0" lang="fi-FI" sz="1400" b="0" i="0" u="none" strike="noStrike" cap="none" normalizeH="0" baseline="0" dirty="0" smtClean="0">
                          <a:ln>
                            <a:noFill/>
                          </a:ln>
                          <a:solidFill>
                            <a:schemeClr val="tx1"/>
                          </a:solidFill>
                          <a:effectLst/>
                          <a:latin typeface="Verdana" pitchFamily="34" charset="0"/>
                        </a:rPr>
                        <a:t>  </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endParaRPr kumimoji="0" lang="fi-FI" sz="14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endParaRPr kumimoji="0" lang="fi-FI" sz="14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400" b="1" i="0" u="none" strike="noStrike" cap="none" normalizeH="0" baseline="0" dirty="0" smtClean="0">
                          <a:ln>
                            <a:noFill/>
                          </a:ln>
                          <a:solidFill>
                            <a:schemeClr val="tx1"/>
                          </a:solidFill>
                          <a:effectLst/>
                          <a:latin typeface="Verdana" pitchFamily="34" charset="0"/>
                        </a:rPr>
                        <a:t>SOSIAALINEN TERVEYS</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400" b="0" i="0" u="none" strike="noStrike" cap="none" normalizeH="0" baseline="0" dirty="0" smtClean="0">
                          <a:ln>
                            <a:noFill/>
                          </a:ln>
                          <a:solidFill>
                            <a:schemeClr val="tx1"/>
                          </a:solidFill>
                          <a:effectLst/>
                          <a:latin typeface="Times New Roman"/>
                          <a:cs typeface="Times New Roman"/>
                        </a:rPr>
                        <a:t>~</a:t>
                      </a:r>
                      <a:r>
                        <a:rPr kumimoji="0" lang="fi-FI" sz="1400" b="0" i="0" u="none" strike="noStrike" cap="none" normalizeH="0" baseline="0" dirty="0" smtClean="0">
                          <a:ln>
                            <a:noFill/>
                          </a:ln>
                          <a:solidFill>
                            <a:schemeClr val="tx1"/>
                          </a:solidFill>
                          <a:effectLst/>
                          <a:latin typeface="Verdana" pitchFamily="34" charset="0"/>
                        </a:rPr>
                        <a:t> kyky luoda ystävyyssuhteita</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400" b="0" i="0" u="none" strike="noStrike" cap="none" normalizeH="0" baseline="0" dirty="0" smtClean="0">
                          <a:ln>
                            <a:noFill/>
                          </a:ln>
                          <a:solidFill>
                            <a:schemeClr val="tx1"/>
                          </a:solidFill>
                          <a:effectLst/>
                          <a:latin typeface="Times New Roman"/>
                          <a:cs typeface="Times New Roman"/>
                        </a:rPr>
                        <a:t>~</a:t>
                      </a:r>
                      <a:r>
                        <a:rPr kumimoji="0" lang="fi-FI" sz="1400" b="0" i="0" u="none" strike="noStrike" cap="none" normalizeH="0" baseline="0" dirty="0" smtClean="0">
                          <a:ln>
                            <a:noFill/>
                          </a:ln>
                          <a:solidFill>
                            <a:schemeClr val="tx1"/>
                          </a:solidFill>
                          <a:effectLst/>
                          <a:latin typeface="Verdana" pitchFamily="34" charset="0"/>
                        </a:rPr>
                        <a:t> sosiaalinen tuki</a:t>
                      </a:r>
                    </a:p>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fi-FI" sz="1400" b="0" i="0" u="none" strike="noStrike" cap="none" normalizeH="0" baseline="0" dirty="0" smtClean="0">
                          <a:ln>
                            <a:noFill/>
                          </a:ln>
                          <a:solidFill>
                            <a:schemeClr val="tx1"/>
                          </a:solidFill>
                          <a:effectLst/>
                          <a:latin typeface="Times New Roman"/>
                          <a:cs typeface="Times New Roman"/>
                        </a:rPr>
                        <a:t>~</a:t>
                      </a:r>
                      <a:r>
                        <a:rPr kumimoji="0" lang="fi-FI" sz="1400" b="0" i="0" u="none" strike="noStrike" cap="none" normalizeH="0" baseline="0" dirty="0" smtClean="0">
                          <a:ln>
                            <a:noFill/>
                          </a:ln>
                          <a:solidFill>
                            <a:schemeClr val="tx1"/>
                          </a:solidFill>
                          <a:effectLst/>
                          <a:latin typeface="Verdana" pitchFamily="34" charset="0"/>
                        </a:rPr>
                        <a:t> sosioemotionaaliset  taidot</a:t>
                      </a:r>
                    </a:p>
                  </a:txBody>
                  <a:tcPr marT="45722" marB="45722" horzOverflow="overflow">
                    <a:lnL>
                      <a:noFill/>
                    </a:lnL>
                    <a:lnR cap="flat">
                      <a:noFill/>
                    </a:lnR>
                    <a:lnT cap="flat">
                      <a:noFill/>
                    </a:lnT>
                    <a:lnB cap="flat">
                      <a:noFill/>
                    </a:lnB>
                    <a:lnTlToBr>
                      <a:noFill/>
                    </a:lnTlToBr>
                    <a:lnBlToTr>
                      <a:noFill/>
                    </a:lnBlToTr>
                    <a:noFill/>
                  </a:tcPr>
                </a:tc>
              </a:tr>
            </a:tbl>
          </a:graphicData>
        </a:graphic>
      </p:graphicFrame>
      <p:sp>
        <p:nvSpPr>
          <p:cNvPr id="104471" name="Rectangle 23"/>
          <p:cNvSpPr>
            <a:spLocks noGrp="1" noChangeArrowheads="1"/>
          </p:cNvSpPr>
          <p:nvPr>
            <p:ph type="title"/>
          </p:nvPr>
        </p:nvSpPr>
        <p:spPr>
          <a:xfrm>
            <a:off x="467544" y="-171400"/>
            <a:ext cx="8229600" cy="792113"/>
          </a:xfrm>
        </p:spPr>
        <p:txBody>
          <a:bodyPr/>
          <a:lstStyle/>
          <a:p>
            <a:pPr eaLnBrk="1" fontAlgn="auto" hangingPunct="1">
              <a:spcAft>
                <a:spcPts val="0"/>
              </a:spcAft>
              <a:defRPr/>
            </a:pPr>
            <a:r>
              <a:rPr lang="fi-FI" sz="2800" dirty="0"/>
              <a:t>TERVEYDEN </a:t>
            </a:r>
            <a:r>
              <a:rPr lang="fi-FI" sz="2800" dirty="0" smtClean="0"/>
              <a:t>ULOTTUVUUDET</a:t>
            </a:r>
            <a:endParaRPr lang="en-US" sz="2800" dirty="0">
              <a:cs typeface="Arial" charset="0"/>
            </a:endParaRPr>
          </a:p>
        </p:txBody>
      </p:sp>
      <p:pic>
        <p:nvPicPr>
          <p:cNvPr id="49159" name="Picture 44"/>
          <p:cNvPicPr>
            <a:picLocks noChangeAspect="1" noChangeArrowheads="1"/>
          </p:cNvPicPr>
          <p:nvPr/>
        </p:nvPicPr>
        <p:blipFill>
          <a:blip r:embed="rId3" cstate="print"/>
          <a:srcRect/>
          <a:stretch>
            <a:fillRect/>
          </a:stretch>
        </p:blipFill>
        <p:spPr bwMode="auto">
          <a:xfrm>
            <a:off x="2123728" y="764704"/>
            <a:ext cx="3816350" cy="4392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4471"/>
                                        </p:tgtEl>
                                        <p:attrNameLst>
                                          <p:attrName>style.visibility</p:attrName>
                                        </p:attrNameLst>
                                      </p:cBhvr>
                                      <p:to>
                                        <p:strVal val="visible"/>
                                      </p:to>
                                    </p:set>
                                    <p:animEffect transition="in" filter="fade">
                                      <p:cBhvr>
                                        <p:cTn id="7" dur="2000"/>
                                        <p:tgtEl>
                                          <p:spTgt spid="104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3400" y="0"/>
            <a:ext cx="8229600" cy="634082"/>
          </a:xfrm>
        </p:spPr>
        <p:txBody>
          <a:bodyPr>
            <a:normAutofit/>
          </a:bodyPr>
          <a:lstStyle/>
          <a:p>
            <a:r>
              <a:rPr lang="fi-FI" sz="2800" b="1" dirty="0" smtClean="0"/>
              <a:t>Unen vaiheet</a:t>
            </a:r>
            <a:endParaRPr lang="fi-FI" sz="2800" b="1" dirty="0"/>
          </a:p>
        </p:txBody>
      </p:sp>
      <p:sp>
        <p:nvSpPr>
          <p:cNvPr id="4" name="Sisällön paikkamerkki 3"/>
          <p:cNvSpPr>
            <a:spLocks noGrp="1"/>
          </p:cNvSpPr>
          <p:nvPr>
            <p:ph sz="half" idx="1"/>
          </p:nvPr>
        </p:nvSpPr>
        <p:spPr>
          <a:xfrm>
            <a:off x="0" y="764704"/>
            <a:ext cx="4648200" cy="6264696"/>
          </a:xfrm>
        </p:spPr>
        <p:txBody>
          <a:bodyPr>
            <a:normAutofit fontScale="55000" lnSpcReduction="20000"/>
          </a:bodyPr>
          <a:lstStyle/>
          <a:p>
            <a:pPr marL="0" indent="0">
              <a:lnSpc>
                <a:spcPct val="80000"/>
              </a:lnSpc>
              <a:spcBef>
                <a:spcPts val="600"/>
              </a:spcBef>
              <a:buNone/>
              <a:defRPr/>
            </a:pPr>
            <a:r>
              <a:rPr lang="fi-FI" altLang="fi-FI" b="1" dirty="0">
                <a:latin typeface="Arial" panose="020B0604020202020204" pitchFamily="34" charset="0"/>
              </a:rPr>
              <a:t>NREM – vaihe (50</a:t>
            </a:r>
            <a:r>
              <a:rPr lang="fi-FI" altLang="fi-FI" b="1" dirty="0" smtClean="0">
                <a:latin typeface="Arial" panose="020B0604020202020204" pitchFamily="34" charset="0"/>
              </a:rPr>
              <a:t>%)</a:t>
            </a:r>
          </a:p>
          <a:p>
            <a:pPr marL="0" indent="0">
              <a:lnSpc>
                <a:spcPct val="80000"/>
              </a:lnSpc>
              <a:spcBef>
                <a:spcPts val="600"/>
              </a:spcBef>
              <a:buNone/>
              <a:defRPr/>
            </a:pPr>
            <a:endParaRPr lang="fi-FI" altLang="fi-FI" b="1" dirty="0">
              <a:latin typeface="Arial" panose="020B0604020202020204" pitchFamily="34" charset="0"/>
            </a:endParaRPr>
          </a:p>
          <a:p>
            <a:pPr marL="0" indent="0">
              <a:lnSpc>
                <a:spcPct val="80000"/>
              </a:lnSpc>
              <a:spcBef>
                <a:spcPts val="600"/>
              </a:spcBef>
              <a:buNone/>
              <a:defRPr/>
            </a:pPr>
            <a:r>
              <a:rPr lang="fi-FI" altLang="fi-FI" b="1" dirty="0">
                <a:latin typeface="Arial" panose="020B0604020202020204" pitchFamily="34" charset="0"/>
              </a:rPr>
              <a:t>Kevyt uni</a:t>
            </a:r>
            <a:endParaRPr lang="fi-FI" altLang="fi-FI" dirty="0">
              <a:latin typeface="Arial" panose="020B0604020202020204" pitchFamily="34" charset="0"/>
            </a:endParaRPr>
          </a:p>
          <a:p>
            <a:pPr marL="0" indent="0">
              <a:lnSpc>
                <a:spcPct val="80000"/>
              </a:lnSpc>
              <a:spcBef>
                <a:spcPts val="600"/>
              </a:spcBef>
              <a:buNone/>
              <a:defRPr/>
            </a:pPr>
            <a:r>
              <a:rPr lang="fi-FI" altLang="fi-FI" b="1" dirty="0" smtClean="0">
                <a:latin typeface="Arial" panose="020B0604020202020204" pitchFamily="34" charset="0"/>
              </a:rPr>
              <a:t>1</a:t>
            </a:r>
            <a:r>
              <a:rPr lang="fi-FI" altLang="fi-FI" b="1" dirty="0">
                <a:latin typeface="Arial" panose="020B0604020202020204" pitchFamily="34" charset="0"/>
              </a:rPr>
              <a:t>.</a:t>
            </a:r>
            <a:r>
              <a:rPr lang="fi-FI" altLang="fi-FI" dirty="0" smtClean="0">
                <a:latin typeface="Arial" panose="020B0604020202020204" pitchFamily="34" charset="0"/>
              </a:rPr>
              <a:t>♦</a:t>
            </a:r>
            <a:r>
              <a:rPr lang="fi-FI" altLang="fi-FI" b="1" dirty="0" smtClean="0">
                <a:latin typeface="Arial" panose="020B0604020202020204" pitchFamily="34" charset="0"/>
              </a:rPr>
              <a:t> </a:t>
            </a:r>
            <a:r>
              <a:rPr lang="fi-FI" altLang="fi-FI" dirty="0">
                <a:latin typeface="Arial" panose="020B0604020202020204" pitchFamily="34" charset="0"/>
              </a:rPr>
              <a:t>helposti herätettävissä</a:t>
            </a:r>
          </a:p>
          <a:p>
            <a:pPr marL="0" indent="0">
              <a:lnSpc>
                <a:spcPct val="80000"/>
              </a:lnSpc>
              <a:spcBef>
                <a:spcPts val="600"/>
              </a:spcBef>
              <a:buNone/>
              <a:defRPr/>
            </a:pPr>
            <a:r>
              <a:rPr lang="fi-FI" altLang="fi-FI" dirty="0" smtClean="0">
                <a:latin typeface="Arial" panose="020B0604020202020204" pitchFamily="34" charset="0"/>
              </a:rPr>
              <a:t>   ♦ </a:t>
            </a:r>
            <a:r>
              <a:rPr lang="fi-FI" altLang="fi-FI" dirty="0">
                <a:latin typeface="Arial" panose="020B0604020202020204" pitchFamily="34" charset="0"/>
              </a:rPr>
              <a:t>lihakset rentoutuvat, voivat nykiä </a:t>
            </a:r>
            <a:endParaRPr lang="fi-FI" altLang="fi-FI" dirty="0" smtClean="0">
              <a:latin typeface="Arial" panose="020B0604020202020204" pitchFamily="34" charset="0"/>
            </a:endParaRPr>
          </a:p>
          <a:p>
            <a:pPr marL="0" indent="0">
              <a:lnSpc>
                <a:spcPct val="80000"/>
              </a:lnSpc>
              <a:spcBef>
                <a:spcPts val="600"/>
              </a:spcBef>
              <a:buNone/>
              <a:defRPr/>
            </a:pPr>
            <a:r>
              <a:rPr lang="fi-FI" altLang="fi-FI" dirty="0" smtClean="0">
                <a:latin typeface="Arial" panose="020B0604020202020204" pitchFamily="34" charset="0"/>
              </a:rPr>
              <a:t>   ♦ </a:t>
            </a:r>
            <a:r>
              <a:rPr lang="fi-FI" altLang="fi-FI" dirty="0">
                <a:latin typeface="Arial" panose="020B0604020202020204" pitchFamily="34" charset="0"/>
              </a:rPr>
              <a:t>silmät liikkuvat hitaasti</a:t>
            </a:r>
          </a:p>
          <a:p>
            <a:pPr marL="0" indent="0">
              <a:lnSpc>
                <a:spcPct val="80000"/>
              </a:lnSpc>
              <a:spcBef>
                <a:spcPts val="600"/>
              </a:spcBef>
              <a:buNone/>
              <a:defRPr/>
            </a:pPr>
            <a:r>
              <a:rPr lang="fi-FI" altLang="fi-FI" b="1" dirty="0">
                <a:latin typeface="Arial" panose="020B0604020202020204" pitchFamily="34" charset="0"/>
              </a:rPr>
              <a:t>2</a:t>
            </a:r>
            <a:r>
              <a:rPr lang="fi-FI" altLang="fi-FI" b="1" dirty="0" smtClean="0">
                <a:latin typeface="Arial" panose="020B0604020202020204" pitchFamily="34" charset="0"/>
              </a:rPr>
              <a:t>.</a:t>
            </a:r>
            <a:r>
              <a:rPr lang="fi-FI" altLang="fi-FI" dirty="0" smtClean="0">
                <a:latin typeface="Arial" panose="020B0604020202020204" pitchFamily="34" charset="0"/>
              </a:rPr>
              <a:t>♦ </a:t>
            </a:r>
            <a:r>
              <a:rPr lang="fi-FI" altLang="fi-FI" dirty="0">
                <a:latin typeface="Arial" panose="020B0604020202020204" pitchFamily="34" charset="0"/>
              </a:rPr>
              <a:t>hengitys ja syke hidastuu</a:t>
            </a:r>
          </a:p>
          <a:p>
            <a:pPr marL="0" indent="0">
              <a:lnSpc>
                <a:spcPct val="80000"/>
              </a:lnSpc>
              <a:spcBef>
                <a:spcPts val="600"/>
              </a:spcBef>
              <a:buNone/>
              <a:defRPr/>
            </a:pPr>
            <a:r>
              <a:rPr lang="fi-FI" altLang="fi-FI" dirty="0" smtClean="0">
                <a:latin typeface="Arial" panose="020B0604020202020204" pitchFamily="34" charset="0"/>
              </a:rPr>
              <a:t>   ♦ </a:t>
            </a:r>
            <a:r>
              <a:rPr lang="fi-FI" altLang="fi-FI" dirty="0">
                <a:latin typeface="Arial" panose="020B0604020202020204" pitchFamily="34" charset="0"/>
              </a:rPr>
              <a:t>kehon lämpötila laskee </a:t>
            </a:r>
          </a:p>
          <a:p>
            <a:pPr marL="0" indent="0">
              <a:lnSpc>
                <a:spcPct val="80000"/>
              </a:lnSpc>
              <a:spcBef>
                <a:spcPts val="600"/>
              </a:spcBef>
              <a:buNone/>
              <a:defRPr/>
            </a:pPr>
            <a:r>
              <a:rPr lang="fi-FI" altLang="fi-FI" dirty="0" smtClean="0">
                <a:latin typeface="Arial" panose="020B0604020202020204" pitchFamily="34" charset="0"/>
              </a:rPr>
              <a:t>   ♦ </a:t>
            </a:r>
            <a:r>
              <a:rPr lang="fi-FI" altLang="fi-FI" dirty="0">
                <a:latin typeface="Arial" panose="020B0604020202020204" pitchFamily="34" charset="0"/>
              </a:rPr>
              <a:t>paikantaju </a:t>
            </a:r>
            <a:r>
              <a:rPr lang="fi-FI" altLang="fi-FI" dirty="0" smtClean="0">
                <a:latin typeface="Arial" panose="020B0604020202020204" pitchFamily="34" charset="0"/>
              </a:rPr>
              <a:t>katoaa</a:t>
            </a:r>
          </a:p>
          <a:p>
            <a:pPr marL="0" indent="0">
              <a:lnSpc>
                <a:spcPct val="80000"/>
              </a:lnSpc>
              <a:spcBef>
                <a:spcPts val="600"/>
              </a:spcBef>
              <a:buNone/>
              <a:defRPr/>
            </a:pPr>
            <a:r>
              <a:rPr lang="fi-FI" altLang="fi-FI" dirty="0" smtClean="0">
                <a:latin typeface="Arial" panose="020B0604020202020204" pitchFamily="34" charset="0"/>
              </a:rPr>
              <a:t>   ♦ </a:t>
            </a:r>
            <a:r>
              <a:rPr lang="fi-FI" altLang="fi-FI" dirty="0">
                <a:latin typeface="Arial" panose="020B0604020202020204" pitchFamily="34" charset="0"/>
              </a:rPr>
              <a:t>aivojen sähkötoiminta hidastuu </a:t>
            </a:r>
            <a:endParaRPr lang="fi-FI" altLang="fi-FI" dirty="0" smtClean="0">
              <a:latin typeface="Arial" panose="020B0604020202020204" pitchFamily="34" charset="0"/>
            </a:endParaRPr>
          </a:p>
          <a:p>
            <a:pPr marL="0" indent="0">
              <a:lnSpc>
                <a:spcPct val="80000"/>
              </a:lnSpc>
              <a:spcBef>
                <a:spcPts val="600"/>
              </a:spcBef>
              <a:buNone/>
              <a:defRPr/>
            </a:pPr>
            <a:r>
              <a:rPr lang="fi-FI" altLang="fi-FI" dirty="0" smtClean="0">
                <a:latin typeface="Arial" panose="020B0604020202020204" pitchFamily="34" charset="0"/>
              </a:rPr>
              <a:t>   ♦ </a:t>
            </a:r>
            <a:r>
              <a:rPr lang="fi-FI" altLang="fi-FI" dirty="0">
                <a:latin typeface="Arial" panose="020B0604020202020204" pitchFamily="34" charset="0"/>
              </a:rPr>
              <a:t>silmän liikkeet lakkaavat</a:t>
            </a:r>
          </a:p>
          <a:p>
            <a:pPr>
              <a:lnSpc>
                <a:spcPct val="80000"/>
              </a:lnSpc>
              <a:spcBef>
                <a:spcPts val="600"/>
              </a:spcBef>
              <a:defRPr/>
            </a:pPr>
            <a:endParaRPr lang="fi-FI" altLang="fi-FI" b="1" dirty="0">
              <a:latin typeface="Arial" panose="020B0604020202020204" pitchFamily="34" charset="0"/>
            </a:endParaRPr>
          </a:p>
          <a:p>
            <a:pPr marL="0" indent="0">
              <a:lnSpc>
                <a:spcPct val="80000"/>
              </a:lnSpc>
              <a:spcBef>
                <a:spcPts val="600"/>
              </a:spcBef>
              <a:buNone/>
              <a:defRPr/>
            </a:pPr>
            <a:r>
              <a:rPr lang="fi-FI" altLang="fi-FI" b="1" dirty="0">
                <a:latin typeface="Arial" panose="020B0604020202020204" pitchFamily="34" charset="0"/>
              </a:rPr>
              <a:t>Syvä uni (25%)</a:t>
            </a:r>
          </a:p>
          <a:p>
            <a:pPr marL="0" indent="0">
              <a:lnSpc>
                <a:spcPct val="80000"/>
              </a:lnSpc>
              <a:spcBef>
                <a:spcPts val="600"/>
              </a:spcBef>
              <a:buNone/>
              <a:defRPr/>
            </a:pPr>
            <a:r>
              <a:rPr lang="fi-FI" altLang="fi-FI" b="1" dirty="0">
                <a:latin typeface="Arial" panose="020B0604020202020204" pitchFamily="34" charset="0"/>
              </a:rPr>
              <a:t>3. </a:t>
            </a:r>
            <a:r>
              <a:rPr lang="fi-FI" altLang="fi-FI" dirty="0">
                <a:latin typeface="Arial" panose="020B0604020202020204" pitchFamily="34" charset="0"/>
              </a:rPr>
              <a:t>♦ täydellinen rentoutuminen, </a:t>
            </a:r>
            <a:endParaRPr lang="fi-FI" altLang="fi-FI" dirty="0" smtClean="0">
              <a:latin typeface="Arial" panose="020B0604020202020204" pitchFamily="34" charset="0"/>
            </a:endParaRPr>
          </a:p>
          <a:p>
            <a:pPr marL="0" indent="0">
              <a:lnSpc>
                <a:spcPct val="80000"/>
              </a:lnSpc>
              <a:spcBef>
                <a:spcPts val="600"/>
              </a:spcBef>
              <a:buNone/>
              <a:defRPr/>
            </a:pPr>
            <a:r>
              <a:rPr lang="fi-FI" altLang="fi-FI" dirty="0" smtClean="0">
                <a:latin typeface="Arial" panose="020B0604020202020204" pitchFamily="34" charset="0"/>
              </a:rPr>
              <a:t>    </a:t>
            </a:r>
            <a:r>
              <a:rPr lang="fi-FI" altLang="fi-FI" dirty="0">
                <a:latin typeface="Arial" panose="020B0604020202020204" pitchFamily="34" charset="0"/>
              </a:rPr>
              <a:t>♦  syvä hengitys, matala syke, </a:t>
            </a:r>
            <a:endParaRPr lang="fi-FI" altLang="fi-FI" dirty="0" smtClean="0">
              <a:latin typeface="Arial" panose="020B0604020202020204" pitchFamily="34" charset="0"/>
            </a:endParaRPr>
          </a:p>
          <a:p>
            <a:pPr marL="0" indent="0">
              <a:lnSpc>
                <a:spcPct val="80000"/>
              </a:lnSpc>
              <a:spcBef>
                <a:spcPts val="600"/>
              </a:spcBef>
              <a:buNone/>
              <a:defRPr/>
            </a:pPr>
            <a:r>
              <a:rPr lang="fi-FI" altLang="fi-FI" dirty="0">
                <a:latin typeface="Arial" panose="020B0604020202020204" pitchFamily="34" charset="0"/>
              </a:rPr>
              <a:t> </a:t>
            </a:r>
            <a:r>
              <a:rPr lang="fi-FI" altLang="fi-FI" dirty="0" smtClean="0">
                <a:latin typeface="Arial" panose="020B0604020202020204" pitchFamily="34" charset="0"/>
              </a:rPr>
              <a:t>     verenpaine </a:t>
            </a:r>
            <a:r>
              <a:rPr lang="fi-FI" altLang="fi-FI" dirty="0">
                <a:latin typeface="Arial" panose="020B0604020202020204" pitchFamily="34" charset="0"/>
              </a:rPr>
              <a:t>sekä ruumin </a:t>
            </a:r>
            <a:r>
              <a:rPr lang="fi-FI" altLang="fi-FI" dirty="0" smtClean="0">
                <a:latin typeface="Arial" panose="020B0604020202020204" pitchFamily="34" charset="0"/>
              </a:rPr>
              <a:t>lämpö  laskee</a:t>
            </a:r>
            <a:endParaRPr lang="fi-FI" altLang="fi-FI" dirty="0">
              <a:latin typeface="Arial" panose="020B0604020202020204" pitchFamily="34" charset="0"/>
            </a:endParaRPr>
          </a:p>
          <a:p>
            <a:pPr marL="0" indent="0">
              <a:lnSpc>
                <a:spcPct val="80000"/>
              </a:lnSpc>
              <a:spcBef>
                <a:spcPts val="600"/>
              </a:spcBef>
              <a:buNone/>
              <a:defRPr/>
            </a:pPr>
            <a:r>
              <a:rPr lang="fi-FI" altLang="fi-FI" dirty="0" smtClean="0">
                <a:latin typeface="Arial" panose="020B0604020202020204" pitchFamily="34" charset="0"/>
              </a:rPr>
              <a:t>    </a:t>
            </a:r>
            <a:r>
              <a:rPr lang="fi-FI" altLang="fi-FI" dirty="0">
                <a:latin typeface="Arial" panose="020B0604020202020204" pitchFamily="34" charset="0"/>
              </a:rPr>
              <a:t>♦ </a:t>
            </a:r>
            <a:r>
              <a:rPr lang="fi-FI" altLang="fi-FI" dirty="0">
                <a:latin typeface="Arial" panose="020B0604020202020204" pitchFamily="34" charset="0"/>
                <a:cs typeface="Arial" panose="020B0604020202020204" pitchFamily="34" charset="0"/>
              </a:rPr>
              <a:t>aivojen energiavarastot täyttyvät ja </a:t>
            </a:r>
            <a:endParaRPr lang="fi-FI" altLang="fi-FI" dirty="0" smtClean="0">
              <a:latin typeface="Arial" panose="020B0604020202020204" pitchFamily="34" charset="0"/>
              <a:cs typeface="Arial" panose="020B0604020202020204" pitchFamily="34" charset="0"/>
            </a:endParaRPr>
          </a:p>
          <a:p>
            <a:pPr marL="0" indent="0">
              <a:lnSpc>
                <a:spcPct val="80000"/>
              </a:lnSpc>
              <a:spcBef>
                <a:spcPts val="600"/>
              </a:spcBef>
              <a:buNone/>
              <a:defRPr/>
            </a:pPr>
            <a:r>
              <a:rPr lang="fi-FI" altLang="fi-FI" dirty="0">
                <a:latin typeface="Arial" panose="020B0604020202020204" pitchFamily="34" charset="0"/>
                <a:cs typeface="Arial" panose="020B0604020202020204" pitchFamily="34" charset="0"/>
              </a:rPr>
              <a:t> </a:t>
            </a:r>
            <a:r>
              <a:rPr lang="fi-FI" altLang="fi-FI" dirty="0" smtClean="0">
                <a:latin typeface="Arial" panose="020B0604020202020204" pitchFamily="34" charset="0"/>
                <a:cs typeface="Arial" panose="020B0604020202020204" pitchFamily="34" charset="0"/>
              </a:rPr>
              <a:t>      keskushermosto </a:t>
            </a:r>
            <a:r>
              <a:rPr lang="fi-FI" altLang="fi-FI" dirty="0">
                <a:latin typeface="Arial" panose="020B0604020202020204" pitchFamily="34" charset="0"/>
                <a:cs typeface="Arial" panose="020B0604020202020204" pitchFamily="34" charset="0"/>
              </a:rPr>
              <a:t>palautuu</a:t>
            </a:r>
          </a:p>
          <a:p>
            <a:pPr marL="0" indent="0">
              <a:lnSpc>
                <a:spcPct val="80000"/>
              </a:lnSpc>
              <a:spcBef>
                <a:spcPts val="600"/>
              </a:spcBef>
              <a:buNone/>
              <a:defRPr/>
            </a:pPr>
            <a:r>
              <a:rPr lang="fi-FI" altLang="fi-FI" dirty="0">
                <a:latin typeface="Arial" panose="020B0604020202020204" pitchFamily="34" charset="0"/>
                <a:cs typeface="Arial" panose="020B0604020202020204" pitchFamily="34" charset="0"/>
              </a:rPr>
              <a:t>4. </a:t>
            </a:r>
            <a:r>
              <a:rPr lang="fi-FI" altLang="fi-FI" dirty="0">
                <a:latin typeface="Arial" panose="020B0604020202020204" pitchFamily="34" charset="0"/>
              </a:rPr>
              <a:t>♦ kudokset korjaantuvat ja kasvavat </a:t>
            </a:r>
            <a:r>
              <a:rPr lang="fi-FI" altLang="fi-FI" dirty="0" smtClean="0">
                <a:latin typeface="Arial" panose="020B0604020202020204" pitchFamily="34" charset="0"/>
              </a:rPr>
              <a:t> </a:t>
            </a:r>
          </a:p>
          <a:p>
            <a:pPr marL="0" indent="0">
              <a:lnSpc>
                <a:spcPct val="80000"/>
              </a:lnSpc>
              <a:spcBef>
                <a:spcPts val="600"/>
              </a:spcBef>
              <a:buNone/>
              <a:defRPr/>
            </a:pPr>
            <a:r>
              <a:rPr lang="fi-FI" altLang="fi-FI" i="1" dirty="0">
                <a:latin typeface="Arial" panose="020B0604020202020204" pitchFamily="34" charset="0"/>
              </a:rPr>
              <a:t> </a:t>
            </a:r>
            <a:r>
              <a:rPr lang="fi-FI" altLang="fi-FI" i="1" dirty="0" smtClean="0">
                <a:latin typeface="Arial" panose="020B0604020202020204" pitchFamily="34" charset="0"/>
              </a:rPr>
              <a:t>      (</a:t>
            </a:r>
            <a:r>
              <a:rPr lang="fi-FI" altLang="fi-FI" i="1" dirty="0">
                <a:latin typeface="Arial" panose="020B0604020202020204" pitchFamily="34" charset="0"/>
              </a:rPr>
              <a:t>kasvuhormonit) </a:t>
            </a:r>
          </a:p>
          <a:p>
            <a:pPr marL="0" indent="0">
              <a:lnSpc>
                <a:spcPct val="80000"/>
              </a:lnSpc>
              <a:spcBef>
                <a:spcPts val="600"/>
              </a:spcBef>
              <a:buNone/>
              <a:defRPr/>
            </a:pPr>
            <a:r>
              <a:rPr lang="fi-FI" altLang="fi-FI" dirty="0" smtClean="0">
                <a:latin typeface="Arial" panose="020B0604020202020204" pitchFamily="34" charset="0"/>
              </a:rPr>
              <a:t>    </a:t>
            </a:r>
            <a:r>
              <a:rPr lang="fi-FI" altLang="fi-FI" dirty="0">
                <a:latin typeface="Arial" panose="020B0604020202020204" pitchFamily="34" charset="0"/>
              </a:rPr>
              <a:t>♦ </a:t>
            </a:r>
            <a:r>
              <a:rPr lang="fi-FI" altLang="fi-FI" dirty="0">
                <a:latin typeface="Arial" panose="020B0604020202020204" pitchFamily="34" charset="0"/>
                <a:cs typeface="Arial" panose="020B0604020202020204" pitchFamily="34" charset="0"/>
              </a:rPr>
              <a:t>aivojen ainevaihdunta on vilkasta, </a:t>
            </a:r>
            <a:endParaRPr lang="fi-FI" altLang="fi-FI" dirty="0" smtClean="0">
              <a:latin typeface="Arial" panose="020B0604020202020204" pitchFamily="34" charset="0"/>
              <a:cs typeface="Arial" panose="020B0604020202020204" pitchFamily="34" charset="0"/>
            </a:endParaRPr>
          </a:p>
          <a:p>
            <a:pPr marL="0" indent="0">
              <a:lnSpc>
                <a:spcPct val="80000"/>
              </a:lnSpc>
              <a:spcBef>
                <a:spcPts val="600"/>
              </a:spcBef>
              <a:buNone/>
              <a:defRPr/>
            </a:pPr>
            <a:r>
              <a:rPr lang="fi-FI" altLang="fi-FI" dirty="0">
                <a:latin typeface="Arial" panose="020B0604020202020204" pitchFamily="34" charset="0"/>
                <a:cs typeface="Arial" panose="020B0604020202020204" pitchFamily="34" charset="0"/>
              </a:rPr>
              <a:t> </a:t>
            </a:r>
            <a:r>
              <a:rPr lang="fi-FI" altLang="fi-FI" dirty="0" smtClean="0">
                <a:latin typeface="Arial" panose="020B0604020202020204" pitchFamily="34" charset="0"/>
                <a:cs typeface="Arial" panose="020B0604020202020204" pitchFamily="34" charset="0"/>
              </a:rPr>
              <a:t>      palauttavaa</a:t>
            </a:r>
            <a:r>
              <a:rPr lang="fi-FI" altLang="fi-FI" dirty="0">
                <a:latin typeface="Arial" panose="020B0604020202020204" pitchFamily="34" charset="0"/>
                <a:cs typeface="Arial" panose="020B0604020202020204" pitchFamily="34" charset="0"/>
              </a:rPr>
              <a:t>,</a:t>
            </a:r>
          </a:p>
          <a:p>
            <a:pPr marL="0" indent="0">
              <a:lnSpc>
                <a:spcPct val="80000"/>
              </a:lnSpc>
              <a:spcBef>
                <a:spcPts val="600"/>
              </a:spcBef>
              <a:buNone/>
              <a:defRPr/>
            </a:pPr>
            <a:r>
              <a:rPr lang="fi-FI" altLang="fi-FI" dirty="0" smtClean="0">
                <a:latin typeface="Arial" panose="020B0604020202020204" pitchFamily="34" charset="0"/>
              </a:rPr>
              <a:t>    ♦</a:t>
            </a:r>
            <a:r>
              <a:rPr lang="fi-FI" altLang="fi-FI" dirty="0" smtClean="0">
                <a:latin typeface="Arial" panose="020B0604020202020204" pitchFamily="34" charset="0"/>
                <a:cs typeface="Arial" panose="020B0604020202020204" pitchFamily="34" charset="0"/>
              </a:rPr>
              <a:t> </a:t>
            </a:r>
            <a:r>
              <a:rPr lang="fi-FI" altLang="fi-FI" dirty="0">
                <a:latin typeface="Arial" panose="020B0604020202020204" pitchFamily="34" charset="0"/>
                <a:cs typeface="Arial" panose="020B0604020202020204" pitchFamily="34" charset="0"/>
              </a:rPr>
              <a:t>aivojen energiavarastot täydentyvät, </a:t>
            </a:r>
          </a:p>
          <a:p>
            <a:pPr marL="0" indent="0">
              <a:lnSpc>
                <a:spcPct val="80000"/>
              </a:lnSpc>
              <a:spcBef>
                <a:spcPts val="600"/>
              </a:spcBef>
              <a:buNone/>
              <a:defRPr/>
            </a:pPr>
            <a:r>
              <a:rPr lang="fi-FI" altLang="fi-FI" dirty="0" smtClean="0">
                <a:latin typeface="Arial" panose="020B0604020202020204" pitchFamily="34" charset="0"/>
              </a:rPr>
              <a:t>    ♦</a:t>
            </a:r>
            <a:r>
              <a:rPr lang="fi-FI" altLang="fi-FI" dirty="0" smtClean="0">
                <a:latin typeface="Arial" panose="020B0604020202020204" pitchFamily="34" charset="0"/>
                <a:cs typeface="Arial" panose="020B0604020202020204" pitchFamily="34" charset="0"/>
              </a:rPr>
              <a:t> </a:t>
            </a:r>
            <a:r>
              <a:rPr lang="fi-FI" altLang="fi-FI" dirty="0">
                <a:latin typeface="Arial" panose="020B0604020202020204" pitchFamily="34" charset="0"/>
                <a:cs typeface="Arial" panose="020B0604020202020204" pitchFamily="34" charset="0"/>
              </a:rPr>
              <a:t>muistijälkien syntyminen</a:t>
            </a:r>
          </a:p>
          <a:p>
            <a:pPr marL="0" indent="0">
              <a:lnSpc>
                <a:spcPct val="80000"/>
              </a:lnSpc>
              <a:spcBef>
                <a:spcPts val="600"/>
              </a:spcBef>
              <a:buNone/>
              <a:defRPr/>
            </a:pPr>
            <a:r>
              <a:rPr lang="fi-FI" altLang="fi-FI" dirty="0" smtClean="0">
                <a:latin typeface="Arial" panose="020B0604020202020204" pitchFamily="34" charset="0"/>
                <a:cs typeface="Arial" panose="020B0604020202020204" pitchFamily="34" charset="0"/>
              </a:rPr>
              <a:t>    </a:t>
            </a:r>
            <a:r>
              <a:rPr lang="fi-FI" altLang="fi-FI" dirty="0" smtClean="0">
                <a:latin typeface="Arial" panose="020B0604020202020204" pitchFamily="34" charset="0"/>
              </a:rPr>
              <a:t>♦</a:t>
            </a:r>
            <a:r>
              <a:rPr lang="fi-FI" altLang="fi-FI" dirty="0" smtClean="0">
                <a:latin typeface="Arial" panose="020B0604020202020204" pitchFamily="34" charset="0"/>
                <a:cs typeface="Arial" panose="020B0604020202020204" pitchFamily="34" charset="0"/>
              </a:rPr>
              <a:t> </a:t>
            </a:r>
            <a:r>
              <a:rPr lang="fi-FI" altLang="fi-FI" dirty="0">
                <a:latin typeface="Arial" panose="020B0604020202020204" pitchFamily="34" charset="0"/>
              </a:rPr>
              <a:t>tapahtuu unissa puhuminen ja </a:t>
            </a:r>
            <a:r>
              <a:rPr lang="fi-FI" altLang="fi-FI" dirty="0" smtClean="0">
                <a:latin typeface="Arial" panose="020B0604020202020204" pitchFamily="34" charset="0"/>
              </a:rPr>
              <a:t> </a:t>
            </a:r>
          </a:p>
          <a:p>
            <a:pPr marL="0" indent="0">
              <a:lnSpc>
                <a:spcPct val="80000"/>
              </a:lnSpc>
              <a:spcBef>
                <a:spcPts val="600"/>
              </a:spcBef>
              <a:buNone/>
              <a:defRPr/>
            </a:pPr>
            <a:r>
              <a:rPr lang="fi-FI" altLang="fi-FI" dirty="0">
                <a:latin typeface="Arial" panose="020B0604020202020204" pitchFamily="34" charset="0"/>
              </a:rPr>
              <a:t> </a:t>
            </a:r>
            <a:r>
              <a:rPr lang="fi-FI" altLang="fi-FI" dirty="0" smtClean="0">
                <a:latin typeface="Arial" panose="020B0604020202020204" pitchFamily="34" charset="0"/>
              </a:rPr>
              <a:t>      käveleminen </a:t>
            </a:r>
            <a:r>
              <a:rPr lang="fi-FI" altLang="fi-FI" dirty="0">
                <a:latin typeface="Arial" panose="020B0604020202020204" pitchFamily="34" charset="0"/>
              </a:rPr>
              <a:t>sekä painajaisten </a:t>
            </a:r>
            <a:r>
              <a:rPr lang="fi-FI" altLang="fi-FI" dirty="0" smtClean="0">
                <a:latin typeface="Arial" panose="020B0604020202020204" pitchFamily="34" charset="0"/>
              </a:rPr>
              <a:t>     </a:t>
            </a:r>
          </a:p>
          <a:p>
            <a:pPr marL="0" indent="0">
              <a:lnSpc>
                <a:spcPct val="80000"/>
              </a:lnSpc>
              <a:spcBef>
                <a:spcPts val="600"/>
              </a:spcBef>
              <a:buNone/>
              <a:defRPr/>
            </a:pPr>
            <a:r>
              <a:rPr lang="fi-FI" altLang="fi-FI" dirty="0">
                <a:latin typeface="Arial" panose="020B0604020202020204" pitchFamily="34" charset="0"/>
              </a:rPr>
              <a:t> </a:t>
            </a:r>
            <a:r>
              <a:rPr lang="fi-FI" altLang="fi-FI" dirty="0" smtClean="0">
                <a:latin typeface="Arial" panose="020B0604020202020204" pitchFamily="34" charset="0"/>
              </a:rPr>
              <a:t>      näkeminen</a:t>
            </a:r>
            <a:endParaRPr lang="fi-FI" altLang="fi-FI" dirty="0">
              <a:latin typeface="Arial" panose="020B0604020202020204" pitchFamily="34" charset="0"/>
            </a:endParaRPr>
          </a:p>
          <a:p>
            <a:pPr marL="0" indent="0">
              <a:lnSpc>
                <a:spcPct val="80000"/>
              </a:lnSpc>
              <a:spcBef>
                <a:spcPts val="600"/>
              </a:spcBef>
              <a:buNone/>
              <a:defRPr/>
            </a:pPr>
            <a:endParaRPr lang="fi-FI" altLang="fi-FI" b="1" dirty="0">
              <a:latin typeface="Arial" panose="020B0604020202020204" pitchFamily="34" charset="0"/>
            </a:endParaRPr>
          </a:p>
          <a:p>
            <a:pPr>
              <a:spcBef>
                <a:spcPts val="600"/>
              </a:spcBef>
            </a:pPr>
            <a:endParaRPr lang="fi-FI" dirty="0"/>
          </a:p>
        </p:txBody>
      </p:sp>
      <p:sp>
        <p:nvSpPr>
          <p:cNvPr id="5" name="Sisällön paikkamerkki 4"/>
          <p:cNvSpPr>
            <a:spLocks noGrp="1"/>
          </p:cNvSpPr>
          <p:nvPr>
            <p:ph sz="half" idx="2"/>
          </p:nvPr>
        </p:nvSpPr>
        <p:spPr>
          <a:xfrm>
            <a:off x="4648200" y="764704"/>
            <a:ext cx="4495800" cy="6093296"/>
          </a:xfrm>
        </p:spPr>
        <p:txBody>
          <a:bodyPr>
            <a:normAutofit fontScale="55000" lnSpcReduction="20000"/>
          </a:bodyPr>
          <a:lstStyle/>
          <a:p>
            <a:pPr marL="0" indent="0">
              <a:lnSpc>
                <a:spcPct val="80000"/>
              </a:lnSpc>
              <a:spcBef>
                <a:spcPts val="600"/>
              </a:spcBef>
              <a:buNone/>
              <a:defRPr/>
            </a:pPr>
            <a:r>
              <a:rPr lang="fi-FI" altLang="fi-FI" sz="2900" b="1" dirty="0" err="1" smtClean="0">
                <a:latin typeface="Arial" panose="020B0604020202020204" pitchFamily="34" charset="0"/>
              </a:rPr>
              <a:t>REM-uni</a:t>
            </a:r>
            <a:r>
              <a:rPr lang="fi-FI" altLang="fi-FI" sz="2900" b="1" dirty="0" smtClean="0">
                <a:latin typeface="Arial" panose="020B0604020202020204" pitchFamily="34" charset="0"/>
              </a:rPr>
              <a:t> </a:t>
            </a:r>
            <a:r>
              <a:rPr lang="fi-FI" altLang="fi-FI" sz="2900" b="1" dirty="0">
                <a:latin typeface="Arial" panose="020B0604020202020204" pitchFamily="34" charset="0"/>
              </a:rPr>
              <a:t>(aktiiviuni) </a:t>
            </a:r>
          </a:p>
          <a:p>
            <a:pPr marL="0" indent="0">
              <a:lnSpc>
                <a:spcPct val="120000"/>
              </a:lnSpc>
              <a:spcBef>
                <a:spcPts val="0"/>
              </a:spcBef>
              <a:buNone/>
              <a:defRPr/>
            </a:pPr>
            <a:r>
              <a:rPr lang="fi-FI" altLang="fi-FI" sz="2900" dirty="0">
                <a:latin typeface="Arial" panose="020B0604020202020204" pitchFamily="34" charset="0"/>
              </a:rPr>
              <a:t>♦ </a:t>
            </a:r>
            <a:r>
              <a:rPr lang="fi-FI" altLang="fi-FI" sz="2900" dirty="0" smtClean="0">
                <a:latin typeface="Arial" panose="020B0604020202020204" pitchFamily="34" charset="0"/>
              </a:rPr>
              <a:t>Tämä </a:t>
            </a:r>
            <a:r>
              <a:rPr lang="fi-FI" altLang="fi-FI" sz="2900" dirty="0">
                <a:latin typeface="Arial" panose="020B0604020202020204" pitchFamily="34" charset="0"/>
              </a:rPr>
              <a:t>vaihe sisältää sekä kevyttä että </a:t>
            </a:r>
            <a:r>
              <a:rPr lang="fi-FI" altLang="fi-FI" sz="2900" dirty="0" smtClean="0">
                <a:latin typeface="Arial" panose="020B0604020202020204" pitchFamily="34" charset="0"/>
              </a:rPr>
              <a:t> </a:t>
            </a:r>
          </a:p>
          <a:p>
            <a:pPr marL="0" indent="0">
              <a:lnSpc>
                <a:spcPct val="120000"/>
              </a:lnSpc>
              <a:spcBef>
                <a:spcPts val="0"/>
              </a:spcBef>
              <a:buNone/>
              <a:defRPr/>
            </a:pPr>
            <a:r>
              <a:rPr lang="fi-FI" altLang="fi-FI" sz="2900" dirty="0" smtClean="0">
                <a:latin typeface="Arial" panose="020B0604020202020204" pitchFamily="34" charset="0"/>
              </a:rPr>
              <a:t>   syvää </a:t>
            </a:r>
            <a:r>
              <a:rPr lang="fi-FI" altLang="fi-FI" sz="2900" dirty="0">
                <a:latin typeface="Arial" panose="020B0604020202020204" pitchFamily="34" charset="0"/>
              </a:rPr>
              <a:t>unta (25%)</a:t>
            </a:r>
            <a:endParaRPr lang="fi-FI" altLang="fi-FI" sz="2900" b="1" dirty="0">
              <a:latin typeface="Arial" panose="020B0604020202020204" pitchFamily="34" charset="0"/>
            </a:endParaRPr>
          </a:p>
          <a:p>
            <a:pPr marL="0" indent="0">
              <a:lnSpc>
                <a:spcPct val="120000"/>
              </a:lnSpc>
              <a:spcBef>
                <a:spcPts val="0"/>
              </a:spcBef>
              <a:buNone/>
              <a:defRPr/>
            </a:pPr>
            <a:endParaRPr lang="fi-FI" altLang="fi-FI" sz="2900" b="1" dirty="0" smtClean="0">
              <a:latin typeface="Arial" panose="020B0604020202020204" pitchFamily="34" charset="0"/>
            </a:endParaRPr>
          </a:p>
          <a:p>
            <a:pPr marL="0" indent="0">
              <a:lnSpc>
                <a:spcPct val="120000"/>
              </a:lnSpc>
              <a:spcBef>
                <a:spcPts val="0"/>
              </a:spcBef>
              <a:buNone/>
              <a:defRPr/>
            </a:pPr>
            <a:r>
              <a:rPr lang="fi-FI" altLang="fi-FI" sz="2900" b="1" dirty="0" smtClean="0">
                <a:latin typeface="Arial" panose="020B0604020202020204" pitchFamily="34" charset="0"/>
              </a:rPr>
              <a:t>5</a:t>
            </a:r>
            <a:r>
              <a:rPr lang="fi-FI" altLang="fi-FI" sz="2900" b="1" dirty="0">
                <a:latin typeface="Arial" panose="020B0604020202020204" pitchFamily="34" charset="0"/>
              </a:rPr>
              <a:t>. </a:t>
            </a:r>
            <a:r>
              <a:rPr lang="fi-FI" altLang="fi-FI" sz="2900" dirty="0">
                <a:latin typeface="Arial" panose="020B0604020202020204" pitchFamily="34" charset="0"/>
              </a:rPr>
              <a:t>♦ kevyen unen aikana herääminen on </a:t>
            </a:r>
            <a:r>
              <a:rPr lang="fi-FI" altLang="fi-FI" sz="2900" dirty="0" smtClean="0">
                <a:latin typeface="Arial" panose="020B0604020202020204" pitchFamily="34" charset="0"/>
              </a:rPr>
              <a:t> </a:t>
            </a:r>
          </a:p>
          <a:p>
            <a:pPr marL="0" indent="0">
              <a:lnSpc>
                <a:spcPct val="120000"/>
              </a:lnSpc>
              <a:spcBef>
                <a:spcPts val="0"/>
              </a:spcBef>
              <a:buNone/>
              <a:defRPr/>
            </a:pPr>
            <a:r>
              <a:rPr lang="fi-FI" altLang="fi-FI" sz="2900" dirty="0" smtClean="0">
                <a:latin typeface="Arial" panose="020B0604020202020204" pitchFamily="34" charset="0"/>
              </a:rPr>
              <a:t>       helppo</a:t>
            </a:r>
            <a:r>
              <a:rPr lang="fi-FI" altLang="fi-FI" sz="2900" dirty="0">
                <a:latin typeface="Arial" panose="020B0604020202020204" pitchFamily="34" charset="0"/>
              </a:rPr>
              <a:t>, syvän unen aikana näkee unia</a:t>
            </a:r>
          </a:p>
          <a:p>
            <a:pPr marL="0" indent="0">
              <a:lnSpc>
                <a:spcPct val="120000"/>
              </a:lnSpc>
              <a:spcBef>
                <a:spcPts val="0"/>
              </a:spcBef>
              <a:buNone/>
              <a:defRPr/>
            </a:pPr>
            <a:r>
              <a:rPr lang="fi-FI" altLang="fi-FI" sz="2900" dirty="0">
                <a:latin typeface="Arial" panose="020B0604020202020204" pitchFamily="34" charset="0"/>
              </a:rPr>
              <a:t>    ♦  äkillisiä silmänliikkeitä (</a:t>
            </a:r>
            <a:r>
              <a:rPr lang="fi-FI" altLang="fi-FI" sz="2900" dirty="0" err="1">
                <a:latin typeface="Arial" panose="020B0604020202020204" pitchFamily="34" charset="0"/>
              </a:rPr>
              <a:t>Rapid</a:t>
            </a:r>
            <a:r>
              <a:rPr lang="fi-FI" altLang="fi-FI" sz="2900" dirty="0">
                <a:latin typeface="Arial" panose="020B0604020202020204" pitchFamily="34" charset="0"/>
              </a:rPr>
              <a:t> </a:t>
            </a:r>
            <a:r>
              <a:rPr lang="fi-FI" altLang="fi-FI" sz="2900" dirty="0" err="1">
                <a:latin typeface="Arial" panose="020B0604020202020204" pitchFamily="34" charset="0"/>
              </a:rPr>
              <a:t>Eye</a:t>
            </a:r>
            <a:r>
              <a:rPr lang="fi-FI" altLang="fi-FI" sz="2900" dirty="0">
                <a:latin typeface="Arial" panose="020B0604020202020204" pitchFamily="34" charset="0"/>
              </a:rPr>
              <a:t>  </a:t>
            </a:r>
            <a:r>
              <a:rPr lang="fi-FI" altLang="fi-FI" sz="2900" dirty="0" smtClean="0">
                <a:latin typeface="Arial" panose="020B0604020202020204" pitchFamily="34" charset="0"/>
              </a:rPr>
              <a:t>  </a:t>
            </a:r>
          </a:p>
          <a:p>
            <a:pPr marL="0" indent="0">
              <a:lnSpc>
                <a:spcPct val="120000"/>
              </a:lnSpc>
              <a:spcBef>
                <a:spcPts val="0"/>
              </a:spcBef>
              <a:buNone/>
              <a:defRPr/>
            </a:pPr>
            <a:r>
              <a:rPr lang="fi-FI" altLang="fi-FI" sz="2900" dirty="0" smtClean="0">
                <a:latin typeface="Arial" panose="020B0604020202020204" pitchFamily="34" charset="0"/>
              </a:rPr>
              <a:t>        </a:t>
            </a:r>
            <a:r>
              <a:rPr lang="fi-FI" altLang="fi-FI" sz="2900" dirty="0" err="1" smtClean="0">
                <a:latin typeface="Arial" panose="020B0604020202020204" pitchFamily="34" charset="0"/>
              </a:rPr>
              <a:t>Movement</a:t>
            </a:r>
            <a:r>
              <a:rPr lang="fi-FI" altLang="fi-FI" sz="2900" dirty="0">
                <a:latin typeface="Arial" panose="020B0604020202020204" pitchFamily="34" charset="0"/>
              </a:rPr>
              <a:t>)</a:t>
            </a:r>
          </a:p>
          <a:p>
            <a:pPr marL="0" indent="0">
              <a:lnSpc>
                <a:spcPct val="120000"/>
              </a:lnSpc>
              <a:spcBef>
                <a:spcPts val="0"/>
              </a:spcBef>
              <a:buNone/>
              <a:defRPr/>
            </a:pPr>
            <a:r>
              <a:rPr lang="fi-FI" altLang="fi-FI" sz="2900" dirty="0">
                <a:latin typeface="Arial" panose="020B0604020202020204" pitchFamily="34" charset="0"/>
              </a:rPr>
              <a:t>    ♦ lihakset lamaantuvat, hengitys </a:t>
            </a:r>
            <a:r>
              <a:rPr lang="fi-FI" altLang="fi-FI" sz="2900" dirty="0" smtClean="0">
                <a:latin typeface="Arial" panose="020B0604020202020204" pitchFamily="34" charset="0"/>
              </a:rPr>
              <a:t> </a:t>
            </a:r>
          </a:p>
          <a:p>
            <a:pPr marL="0" indent="0">
              <a:lnSpc>
                <a:spcPct val="120000"/>
              </a:lnSpc>
              <a:spcBef>
                <a:spcPts val="0"/>
              </a:spcBef>
              <a:buNone/>
              <a:defRPr/>
            </a:pPr>
            <a:r>
              <a:rPr lang="fi-FI" altLang="fi-FI" sz="2900" dirty="0" smtClean="0">
                <a:latin typeface="Arial" panose="020B0604020202020204" pitchFamily="34" charset="0"/>
              </a:rPr>
              <a:t>       epäsäännöllistä </a:t>
            </a:r>
            <a:r>
              <a:rPr lang="fi-FI" altLang="fi-FI" sz="2900" dirty="0">
                <a:latin typeface="Arial" panose="020B0604020202020204" pitchFamily="34" charset="0"/>
              </a:rPr>
              <a:t>ja syke hidastunut</a:t>
            </a:r>
          </a:p>
          <a:p>
            <a:pPr marL="0" indent="0">
              <a:lnSpc>
                <a:spcPct val="120000"/>
              </a:lnSpc>
              <a:spcBef>
                <a:spcPts val="0"/>
              </a:spcBef>
              <a:buNone/>
              <a:defRPr/>
            </a:pPr>
            <a:r>
              <a:rPr lang="fi-FI" altLang="fi-FI" sz="2900" dirty="0">
                <a:latin typeface="Arial" panose="020B0604020202020204" pitchFamily="34" charset="0"/>
              </a:rPr>
              <a:t>    ♦ tärkeä oppimisen ja muistamisen kannalta</a:t>
            </a:r>
          </a:p>
          <a:p>
            <a:pPr marL="0" indent="0">
              <a:lnSpc>
                <a:spcPct val="120000"/>
              </a:lnSpc>
              <a:spcBef>
                <a:spcPts val="0"/>
              </a:spcBef>
              <a:buNone/>
              <a:defRPr/>
            </a:pPr>
            <a:r>
              <a:rPr lang="fi-FI" altLang="fi-FI" sz="2900" dirty="0" smtClean="0">
                <a:latin typeface="Arial" panose="020B0604020202020204" pitchFamily="34" charset="0"/>
              </a:rPr>
              <a:t>    </a:t>
            </a:r>
            <a:r>
              <a:rPr lang="fi-FI" altLang="fi-FI" sz="2900" dirty="0">
                <a:latin typeface="Arial" panose="020B0604020202020204" pitchFamily="34" charset="0"/>
              </a:rPr>
              <a:t>♦ nämä 5 vaihetta toistuvat syklisesti (90min) </a:t>
            </a:r>
            <a:r>
              <a:rPr lang="fi-FI" altLang="fi-FI" sz="2900" dirty="0" smtClean="0">
                <a:latin typeface="Arial" panose="020B0604020202020204" pitchFamily="34" charset="0"/>
              </a:rPr>
              <a:t> </a:t>
            </a:r>
          </a:p>
          <a:p>
            <a:pPr marL="0" indent="0">
              <a:lnSpc>
                <a:spcPct val="120000"/>
              </a:lnSpc>
              <a:spcBef>
                <a:spcPts val="0"/>
              </a:spcBef>
              <a:buNone/>
              <a:defRPr/>
            </a:pPr>
            <a:r>
              <a:rPr lang="fi-FI" altLang="fi-FI" sz="2900" dirty="0" smtClean="0">
                <a:latin typeface="Arial" panose="020B0604020202020204" pitchFamily="34" charset="0"/>
              </a:rPr>
              <a:t>      4-6 </a:t>
            </a:r>
            <a:r>
              <a:rPr lang="fi-FI" altLang="fi-FI" sz="2900" dirty="0">
                <a:latin typeface="Arial" panose="020B0604020202020204" pitchFamily="34" charset="0"/>
              </a:rPr>
              <a:t>kertaa yön aikana</a:t>
            </a:r>
          </a:p>
          <a:p>
            <a:pPr marL="0" indent="0">
              <a:lnSpc>
                <a:spcPct val="120000"/>
              </a:lnSpc>
              <a:spcBef>
                <a:spcPts val="0"/>
              </a:spcBef>
              <a:buNone/>
              <a:defRPr/>
            </a:pPr>
            <a:r>
              <a:rPr lang="fi-FI" altLang="fi-FI" sz="2900" dirty="0" smtClean="0">
                <a:latin typeface="Arial" panose="020B0604020202020204" pitchFamily="34" charset="0"/>
              </a:rPr>
              <a:t>    </a:t>
            </a:r>
            <a:r>
              <a:rPr lang="fi-FI" altLang="fi-FI" sz="2900" dirty="0">
                <a:latin typeface="Arial" panose="020B0604020202020204" pitchFamily="34" charset="0"/>
              </a:rPr>
              <a:t>♦ </a:t>
            </a:r>
            <a:r>
              <a:rPr lang="fi-FI" altLang="fi-FI" sz="2900" dirty="0" smtClean="0">
                <a:latin typeface="Arial" panose="020B0604020202020204" pitchFamily="34" charset="0"/>
              </a:rPr>
              <a:t>ne </a:t>
            </a:r>
            <a:r>
              <a:rPr lang="fi-FI" altLang="fi-FI" sz="2900" dirty="0">
                <a:latin typeface="Arial" panose="020B0604020202020204" pitchFamily="34" charset="0"/>
              </a:rPr>
              <a:t>eivät kuitenkaan pysy koko yötä täysin </a:t>
            </a:r>
            <a:endParaRPr lang="fi-FI" altLang="fi-FI" sz="2900" dirty="0" smtClean="0">
              <a:latin typeface="Arial" panose="020B0604020202020204" pitchFamily="34" charset="0"/>
            </a:endParaRPr>
          </a:p>
          <a:p>
            <a:pPr marL="0" indent="0">
              <a:lnSpc>
                <a:spcPct val="120000"/>
              </a:lnSpc>
              <a:spcBef>
                <a:spcPts val="0"/>
              </a:spcBef>
              <a:buNone/>
              <a:defRPr/>
            </a:pPr>
            <a:r>
              <a:rPr lang="fi-FI" altLang="fi-FI" sz="2900" dirty="0" smtClean="0">
                <a:latin typeface="Arial" panose="020B0604020202020204" pitchFamily="34" charset="0"/>
              </a:rPr>
              <a:t>       samanlaisina</a:t>
            </a:r>
            <a:endParaRPr lang="fi-FI" altLang="fi-FI" sz="2900" dirty="0">
              <a:latin typeface="Arial" panose="020B0604020202020204" pitchFamily="34" charset="0"/>
            </a:endParaRPr>
          </a:p>
          <a:p>
            <a:pPr marL="0" indent="0">
              <a:lnSpc>
                <a:spcPct val="120000"/>
              </a:lnSpc>
              <a:spcBef>
                <a:spcPts val="0"/>
              </a:spcBef>
              <a:buNone/>
              <a:defRPr/>
            </a:pPr>
            <a:r>
              <a:rPr lang="fi-FI" altLang="fi-FI" sz="2900" dirty="0">
                <a:latin typeface="Arial" panose="020B0604020202020204" pitchFamily="34" charset="0"/>
              </a:rPr>
              <a:t> ♦  syvää unta on eniten alkuyöstä</a:t>
            </a:r>
          </a:p>
          <a:p>
            <a:pPr marL="0" indent="0">
              <a:lnSpc>
                <a:spcPct val="120000"/>
              </a:lnSpc>
              <a:spcBef>
                <a:spcPts val="0"/>
              </a:spcBef>
              <a:buNone/>
              <a:defRPr/>
            </a:pPr>
            <a:r>
              <a:rPr lang="fi-FI" altLang="fi-FI" sz="2900" dirty="0">
                <a:latin typeface="Arial" panose="020B0604020202020204" pitchFamily="34" charset="0"/>
              </a:rPr>
              <a:t> ♦  kevyen unen ja </a:t>
            </a:r>
            <a:r>
              <a:rPr lang="fi-FI" altLang="fi-FI" sz="2900" dirty="0" err="1">
                <a:latin typeface="Arial" panose="020B0604020202020204" pitchFamily="34" charset="0"/>
              </a:rPr>
              <a:t>REM-unen</a:t>
            </a:r>
            <a:r>
              <a:rPr lang="fi-FI" altLang="fi-FI" sz="2900" dirty="0">
                <a:latin typeface="Arial" panose="020B0604020202020204" pitchFamily="34" charset="0"/>
              </a:rPr>
              <a:t> jaksot pitenevät </a:t>
            </a:r>
            <a:r>
              <a:rPr lang="fi-FI" altLang="fi-FI" sz="2900" dirty="0" smtClean="0">
                <a:latin typeface="Arial" panose="020B0604020202020204" pitchFamily="34" charset="0"/>
              </a:rPr>
              <a:t> </a:t>
            </a:r>
          </a:p>
          <a:p>
            <a:pPr marL="0" indent="0">
              <a:lnSpc>
                <a:spcPct val="120000"/>
              </a:lnSpc>
              <a:spcBef>
                <a:spcPts val="0"/>
              </a:spcBef>
              <a:buNone/>
              <a:defRPr/>
            </a:pPr>
            <a:r>
              <a:rPr lang="fi-FI" altLang="fi-FI" sz="2900" dirty="0" smtClean="0">
                <a:latin typeface="Arial" panose="020B0604020202020204" pitchFamily="34" charset="0"/>
              </a:rPr>
              <a:t>      aamuyötä </a:t>
            </a:r>
            <a:r>
              <a:rPr lang="fi-FI" altLang="fi-FI" sz="2900" dirty="0">
                <a:latin typeface="Arial" panose="020B0604020202020204" pitchFamily="34" charset="0"/>
              </a:rPr>
              <a:t>kohden</a:t>
            </a:r>
          </a:p>
          <a:p>
            <a:pPr>
              <a:lnSpc>
                <a:spcPct val="120000"/>
              </a:lnSpc>
              <a:spcBef>
                <a:spcPts val="0"/>
              </a:spcBef>
            </a:pPr>
            <a:endParaRPr lang="fi-FI" dirty="0"/>
          </a:p>
        </p:txBody>
      </p:sp>
    </p:spTree>
    <p:extLst>
      <p:ext uri="{BB962C8B-B14F-4D97-AF65-F5344CB8AC3E}">
        <p14:creationId xmlns:p14="http://schemas.microsoft.com/office/powerpoint/2010/main" val="18218278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p:cNvSpPr>
            <a:spLocks noGrp="1"/>
          </p:cNvSpPr>
          <p:nvPr>
            <p:ph type="title"/>
          </p:nvPr>
        </p:nvSpPr>
        <p:spPr>
          <a:xfrm>
            <a:off x="457200" y="4199"/>
            <a:ext cx="8229600" cy="562074"/>
          </a:xfrm>
        </p:spPr>
        <p:txBody>
          <a:bodyPr>
            <a:noAutofit/>
          </a:bodyPr>
          <a:lstStyle/>
          <a:p>
            <a:pPr eaLnBrk="1" hangingPunct="1"/>
            <a:r>
              <a:rPr lang="fi-FI" altLang="fi-FI" sz="3200" b="1" dirty="0" smtClean="0">
                <a:latin typeface="Cambria" panose="02040503050406030204" pitchFamily="18" charset="0"/>
              </a:rPr>
              <a:t>Uni-valverytmi</a:t>
            </a:r>
          </a:p>
        </p:txBody>
      </p:sp>
      <p:sp>
        <p:nvSpPr>
          <p:cNvPr id="16387" name="Sisällön paikkamerkki 2"/>
          <p:cNvSpPr>
            <a:spLocks noGrp="1"/>
          </p:cNvSpPr>
          <p:nvPr>
            <p:ph sz="half" idx="1"/>
          </p:nvPr>
        </p:nvSpPr>
        <p:spPr>
          <a:xfrm>
            <a:off x="0" y="1124744"/>
            <a:ext cx="4495800" cy="5733256"/>
          </a:xfrm>
        </p:spPr>
        <p:txBody>
          <a:bodyPr>
            <a:normAutofit/>
          </a:bodyPr>
          <a:lstStyle/>
          <a:p>
            <a:pPr eaLnBrk="1" hangingPunct="1"/>
            <a:r>
              <a:rPr lang="fi-FI" altLang="fi-FI" sz="2400" b="1" dirty="0" err="1" smtClean="0">
                <a:latin typeface="Cambria" panose="02040503050406030204" pitchFamily="18" charset="0"/>
              </a:rPr>
              <a:t>Sirkadiaaninen</a:t>
            </a:r>
            <a:r>
              <a:rPr lang="fi-FI" altLang="fi-FI" sz="2400" b="1" dirty="0" smtClean="0">
                <a:latin typeface="Cambria" panose="02040503050406030204" pitchFamily="18" charset="0"/>
              </a:rPr>
              <a:t> rytmi </a:t>
            </a:r>
            <a:r>
              <a:rPr lang="fi-FI" altLang="fi-FI" sz="2400" dirty="0" smtClean="0">
                <a:latin typeface="Cambria" panose="02040503050406030204" pitchFamily="18" charset="0"/>
              </a:rPr>
              <a:t>=</a:t>
            </a:r>
          </a:p>
          <a:p>
            <a:pPr lvl="1"/>
            <a:r>
              <a:rPr lang="fi-FI" altLang="fi-FI" sz="2000" dirty="0" smtClean="0">
                <a:latin typeface="Cambria" panose="02040503050406030204" pitchFamily="18" charset="0"/>
              </a:rPr>
              <a:t>vuorokausirytmi, niiden elintoimintojen, joiden toistuvan jakson pituus on noin 24 tuntia,</a:t>
            </a:r>
          </a:p>
          <a:p>
            <a:pPr lvl="1"/>
            <a:r>
              <a:rPr lang="fi-FI" altLang="fi-FI" sz="2000" dirty="0" smtClean="0">
                <a:latin typeface="Cambria" panose="02040503050406030204" pitchFamily="18" charset="0"/>
              </a:rPr>
              <a:t>sisäsyntyinen aivojen säätelemä rytmi; </a:t>
            </a:r>
          </a:p>
          <a:p>
            <a:pPr lvl="1"/>
            <a:r>
              <a:rPr lang="fi-FI" altLang="fi-FI" sz="2000" dirty="0" smtClean="0">
                <a:latin typeface="Cambria" panose="02040503050406030204" pitchFamily="18" charset="0"/>
              </a:rPr>
              <a:t>vaikuttaa mm. kehon lämpötilaan ja nukahtamiseen</a:t>
            </a:r>
          </a:p>
          <a:p>
            <a:pPr eaLnBrk="1" hangingPunct="1"/>
            <a:r>
              <a:rPr lang="fi-FI" altLang="fi-FI" sz="2400" b="1" dirty="0" err="1" smtClean="0">
                <a:latin typeface="Cambria" panose="02040503050406030204" pitchFamily="18" charset="0"/>
              </a:rPr>
              <a:t>Melatoniini</a:t>
            </a:r>
            <a:r>
              <a:rPr lang="fi-FI" altLang="fi-FI" sz="2400" dirty="0" smtClean="0">
                <a:latin typeface="Cambria" panose="02040503050406030204" pitchFamily="18" charset="0"/>
              </a:rPr>
              <a:t> = </a:t>
            </a:r>
          </a:p>
          <a:p>
            <a:pPr lvl="1"/>
            <a:r>
              <a:rPr lang="fi-FI" altLang="fi-FI" sz="2000" dirty="0" smtClean="0">
                <a:latin typeface="Cambria" panose="02040503050406030204" pitchFamily="18" charset="0"/>
              </a:rPr>
              <a:t>käpyrauhasen tuottama pimeähormoni, </a:t>
            </a:r>
          </a:p>
          <a:p>
            <a:pPr lvl="1"/>
            <a:r>
              <a:rPr lang="fi-FI" altLang="fi-FI" sz="2000" dirty="0" smtClean="0">
                <a:latin typeface="Cambria" panose="02040503050406030204" pitchFamily="18" charset="0"/>
              </a:rPr>
              <a:t>erittyy valon vähentyessä, </a:t>
            </a:r>
          </a:p>
          <a:p>
            <a:pPr lvl="1"/>
            <a:r>
              <a:rPr lang="fi-FI" altLang="fi-FI" sz="2000" dirty="0" smtClean="0">
                <a:latin typeface="Cambria" panose="02040503050406030204" pitchFamily="18" charset="0"/>
              </a:rPr>
              <a:t>laskee kehon lämpötilaa, </a:t>
            </a:r>
          </a:p>
          <a:p>
            <a:pPr lvl="1"/>
            <a:r>
              <a:rPr lang="fi-FI" altLang="fi-FI" sz="2000" dirty="0" smtClean="0">
                <a:latin typeface="Cambria" panose="02040503050406030204" pitchFamily="18" charset="0"/>
              </a:rPr>
              <a:t>saa aikaiseksi uneliaisuutta</a:t>
            </a:r>
          </a:p>
        </p:txBody>
      </p:sp>
      <p:sp>
        <p:nvSpPr>
          <p:cNvPr id="2" name="Sisällön paikkamerkki 1"/>
          <p:cNvSpPr>
            <a:spLocks noGrp="1"/>
          </p:cNvSpPr>
          <p:nvPr>
            <p:ph sz="half" idx="2"/>
          </p:nvPr>
        </p:nvSpPr>
        <p:spPr>
          <a:xfrm>
            <a:off x="4648200" y="1124744"/>
            <a:ext cx="4316288" cy="5596731"/>
          </a:xfrm>
        </p:spPr>
        <p:txBody>
          <a:bodyPr>
            <a:normAutofit/>
          </a:bodyPr>
          <a:lstStyle/>
          <a:p>
            <a:r>
              <a:rPr lang="fi-FI" altLang="fi-FI" sz="2400" b="1" dirty="0">
                <a:latin typeface="Cambria" panose="02040503050406030204" pitchFamily="18" charset="0"/>
              </a:rPr>
              <a:t>Homeostaattinen säätely </a:t>
            </a:r>
            <a:r>
              <a:rPr lang="fi-FI" altLang="fi-FI" sz="2400" dirty="0">
                <a:latin typeface="Cambria" panose="02040503050406030204" pitchFamily="18" charset="0"/>
              </a:rPr>
              <a:t>= </a:t>
            </a:r>
            <a:endParaRPr lang="fi-FI" altLang="fi-FI" sz="2400" dirty="0" smtClean="0">
              <a:latin typeface="Cambria" panose="02040503050406030204" pitchFamily="18" charset="0"/>
            </a:endParaRPr>
          </a:p>
          <a:p>
            <a:pPr lvl="1"/>
            <a:r>
              <a:rPr lang="fi-FI" altLang="fi-FI" dirty="0" smtClean="0">
                <a:latin typeface="Cambria" panose="02040503050406030204" pitchFamily="18" charset="0"/>
              </a:rPr>
              <a:t>unipaine</a:t>
            </a:r>
            <a:r>
              <a:rPr lang="fi-FI" altLang="fi-FI" dirty="0">
                <a:latin typeface="Cambria" panose="02040503050406030204" pitchFamily="18" charset="0"/>
              </a:rPr>
              <a:t>, </a:t>
            </a:r>
            <a:endParaRPr lang="fi-FI" altLang="fi-FI" dirty="0" smtClean="0">
              <a:latin typeface="Cambria" panose="02040503050406030204" pitchFamily="18" charset="0"/>
            </a:endParaRPr>
          </a:p>
          <a:p>
            <a:pPr lvl="1"/>
            <a:r>
              <a:rPr lang="fi-FI" altLang="fi-FI" dirty="0" smtClean="0">
                <a:latin typeface="Cambria" panose="02040503050406030204" pitchFamily="18" charset="0"/>
              </a:rPr>
              <a:t>elimistön </a:t>
            </a:r>
            <a:r>
              <a:rPr lang="fi-FI" altLang="fi-FI" dirty="0">
                <a:latin typeface="Cambria" panose="02040503050406030204" pitchFamily="18" charset="0"/>
              </a:rPr>
              <a:t>sisäiseen tasapainoon liittyvä säätely, </a:t>
            </a:r>
            <a:endParaRPr lang="fi-FI" altLang="fi-FI" dirty="0" smtClean="0">
              <a:latin typeface="Cambria" panose="02040503050406030204" pitchFamily="18" charset="0"/>
            </a:endParaRPr>
          </a:p>
          <a:p>
            <a:pPr lvl="1"/>
            <a:r>
              <a:rPr lang="fi-FI" altLang="fi-FI" dirty="0" smtClean="0">
                <a:latin typeface="Cambria" panose="02040503050406030204" pitchFamily="18" charset="0"/>
              </a:rPr>
              <a:t>säätelee </a:t>
            </a:r>
            <a:r>
              <a:rPr lang="fi-FI" altLang="fi-FI" dirty="0">
                <a:latin typeface="Cambria" panose="02040503050406030204" pitchFamily="18" charset="0"/>
              </a:rPr>
              <a:t>kehon väsymyksen tuntemuksia ja nukkumisen tarvetta</a:t>
            </a:r>
          </a:p>
          <a:p>
            <a:endParaRPr lang="fi-FI" dirty="0"/>
          </a:p>
        </p:txBody>
      </p:sp>
      <p:sp>
        <p:nvSpPr>
          <p:cNvPr id="16388" name="Dian numeron paikkamerkki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ct val="0"/>
              </a:spcAft>
            </a:pPr>
            <a:fld id="{B5679B60-B38B-4A66-8DDF-9A20F80A28E5}" type="slidenum">
              <a:rPr lang="en-US" altLang="fi-FI" sz="1400" smtClean="0">
                <a:latin typeface="Arial" panose="020B0604020202020204" pitchFamily="34" charset="0"/>
                <a:cs typeface="Times New Roman" panose="02020603050405020304" pitchFamily="18" charset="0"/>
              </a:rPr>
              <a:pPr algn="l" fontAlgn="base">
                <a:spcBef>
                  <a:spcPct val="0"/>
                </a:spcBef>
                <a:spcAft>
                  <a:spcPct val="0"/>
                </a:spcAft>
              </a:pPr>
              <a:t>91</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62003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94038" y="160338"/>
            <a:ext cx="5421312" cy="1325562"/>
          </a:xfrm>
        </p:spPr>
        <p:txBody>
          <a:bodyPr/>
          <a:lstStyle/>
          <a:p>
            <a:pPr eaLnBrk="1" hangingPunct="1"/>
            <a:r>
              <a:rPr lang="fi-FI" altLang="fi-FI" sz="4000" smtClean="0">
                <a:latin typeface="Cambria" panose="02040503050406030204" pitchFamily="18" charset="0"/>
              </a:rPr>
              <a:t>Hyvän unihygienian lähtökohdat</a:t>
            </a:r>
            <a:endParaRPr lang="en-US" altLang="fi-FI" sz="4000" smtClean="0">
              <a:latin typeface="Cambria" panose="02040503050406030204" pitchFamily="18" charset="0"/>
            </a:endParaRPr>
          </a:p>
        </p:txBody>
      </p:sp>
      <p:sp>
        <p:nvSpPr>
          <p:cNvPr id="5" name="Sisällön paikkamerkki 4"/>
          <p:cNvSpPr>
            <a:spLocks noGrp="1"/>
          </p:cNvSpPr>
          <p:nvPr>
            <p:ph idx="1"/>
          </p:nvPr>
        </p:nvSpPr>
        <p:spPr>
          <a:xfrm>
            <a:off x="436563" y="1757363"/>
            <a:ext cx="6767512" cy="4351337"/>
          </a:xfrm>
        </p:spPr>
        <p:txBody>
          <a:bodyPr rtlCol="0">
            <a:normAutofit fontScale="92500" lnSpcReduction="10000"/>
          </a:bodyPr>
          <a:lstStyle/>
          <a:p>
            <a:pPr eaLnBrk="1" hangingPunct="1">
              <a:defRPr/>
            </a:pPr>
            <a:r>
              <a:rPr lang="fi-FI" altLang="fi-FI" sz="2400" dirty="0" smtClean="0">
                <a:latin typeface="Cambria" panose="02040503050406030204" pitchFamily="18" charset="0"/>
              </a:rPr>
              <a:t>riittävästi liikuntaa</a:t>
            </a:r>
          </a:p>
          <a:p>
            <a:pPr eaLnBrk="1" hangingPunct="1">
              <a:defRPr/>
            </a:pPr>
            <a:r>
              <a:rPr lang="fi-FI" altLang="fi-FI" sz="2400" dirty="0" smtClean="0">
                <a:latin typeface="Cambria" panose="02040503050406030204" pitchFamily="18" charset="0"/>
              </a:rPr>
              <a:t>kevyt iltapala</a:t>
            </a:r>
          </a:p>
          <a:p>
            <a:pPr eaLnBrk="1" hangingPunct="1">
              <a:defRPr/>
            </a:pPr>
            <a:r>
              <a:rPr lang="fi-FI" altLang="fi-FI" sz="2400" dirty="0" smtClean="0">
                <a:latin typeface="Cambria" panose="02040503050406030204" pitchFamily="18" charset="0"/>
              </a:rPr>
              <a:t>kofeiinipitoisten juomien välttäminen</a:t>
            </a:r>
          </a:p>
          <a:p>
            <a:pPr eaLnBrk="1" hangingPunct="1">
              <a:defRPr/>
            </a:pPr>
            <a:r>
              <a:rPr lang="fi-FI" altLang="fi-FI" sz="2400" dirty="0" smtClean="0">
                <a:latin typeface="Cambria" panose="02040503050406030204" pitchFamily="18" charset="0"/>
              </a:rPr>
              <a:t>nukkumaan meno sopivaan aikaan ja vain väsyneenä</a:t>
            </a:r>
          </a:p>
          <a:p>
            <a:pPr eaLnBrk="1" hangingPunct="1">
              <a:defRPr/>
            </a:pPr>
            <a:r>
              <a:rPr lang="fi-FI" altLang="fi-FI" sz="2400" dirty="0" smtClean="0">
                <a:latin typeface="Cambria" panose="02040503050406030204" pitchFamily="18" charset="0"/>
              </a:rPr>
              <a:t>viileä, meluton ja pimeä makuuhuone</a:t>
            </a:r>
          </a:p>
          <a:p>
            <a:pPr eaLnBrk="1" hangingPunct="1">
              <a:defRPr/>
            </a:pPr>
            <a:r>
              <a:rPr lang="fi-FI" altLang="fi-FI" sz="2400" dirty="0" smtClean="0">
                <a:latin typeface="Cambria" panose="02040503050406030204" pitchFamily="18" charset="0"/>
              </a:rPr>
              <a:t>sopiva patja, peitto ja tyyny, puhtaat vuodevaatteet</a:t>
            </a:r>
          </a:p>
          <a:p>
            <a:pPr eaLnBrk="1" hangingPunct="1">
              <a:defRPr/>
            </a:pPr>
            <a:r>
              <a:rPr lang="fi-FI" altLang="fi-FI" sz="2400" dirty="0" smtClean="0">
                <a:latin typeface="Cambria" panose="02040503050406030204" pitchFamily="18" charset="0"/>
              </a:rPr>
              <a:t>tabletti, tietokone ja televisio pois makuuhuoneesta</a:t>
            </a:r>
          </a:p>
          <a:p>
            <a:pPr eaLnBrk="1" hangingPunct="1">
              <a:defRPr/>
            </a:pPr>
            <a:r>
              <a:rPr lang="fi-FI" altLang="fi-FI" sz="2400" dirty="0" smtClean="0">
                <a:latin typeface="Cambria" panose="02040503050406030204" pitchFamily="18" charset="0"/>
              </a:rPr>
              <a:t>kännykkä äänettömällä</a:t>
            </a:r>
          </a:p>
          <a:p>
            <a:pPr eaLnBrk="1" hangingPunct="1">
              <a:defRPr/>
            </a:pPr>
            <a:r>
              <a:rPr lang="fi-FI" altLang="fi-FI" sz="2400" dirty="0" smtClean="0">
                <a:latin typeface="Cambria" panose="02040503050406030204" pitchFamily="18" charset="0"/>
              </a:rPr>
              <a:t>huolista puhuminen ja riitojen sopiminen</a:t>
            </a:r>
          </a:p>
          <a:p>
            <a:pPr eaLnBrk="1" hangingPunct="1">
              <a:defRPr/>
            </a:pPr>
            <a:r>
              <a:rPr lang="fi-FI" altLang="fi-FI" sz="2400" dirty="0" smtClean="0">
                <a:latin typeface="Cambria" panose="02040503050406030204" pitchFamily="18" charset="0"/>
              </a:rPr>
              <a:t>työn ja vapaa-ajan oikea rytmittäminen</a:t>
            </a:r>
          </a:p>
        </p:txBody>
      </p:sp>
      <p:sp>
        <p:nvSpPr>
          <p:cNvPr id="13316" name="Dian numeron paikkamerkki 20"/>
          <p:cNvSpPr>
            <a:spLocks noGrp="1"/>
          </p:cNvSpPr>
          <p:nvPr>
            <p:ph type="sldNum" sz="quarter" idx="12"/>
          </p:nvPr>
        </p:nvSpPr>
        <p:spPr bwMode="auto">
          <a:xfrm>
            <a:off x="176213" y="63055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ct val="0"/>
              </a:spcAft>
            </a:pPr>
            <a:fld id="{A75CAE33-A7FB-4A92-9011-5BCC7E5502CA}" type="slidenum">
              <a:rPr lang="en-US" altLang="fi-FI" sz="1400" smtClean="0">
                <a:latin typeface="Arial" panose="020B0604020202020204" pitchFamily="34" charset="0"/>
                <a:cs typeface="Times New Roman" panose="02020603050405020304" pitchFamily="18" charset="0"/>
              </a:rPr>
              <a:pPr algn="l" fontAlgn="base">
                <a:spcBef>
                  <a:spcPct val="0"/>
                </a:spcBef>
                <a:spcAft>
                  <a:spcPct val="0"/>
                </a:spcAft>
              </a:pPr>
              <a:t>92</a:t>
            </a:fld>
            <a:endParaRPr lang="en-US" altLang="fi-FI" sz="1400" smtClean="0">
              <a:latin typeface="Arial" panose="020B0604020202020204" pitchFamily="34" charset="0"/>
              <a:cs typeface="Times New Roman" panose="02020603050405020304" pitchFamily="18" charset="0"/>
            </a:endParaRPr>
          </a:p>
        </p:txBody>
      </p:sp>
      <p:pic>
        <p:nvPicPr>
          <p:cNvPr id="13317" name="Kuva 20" descr="tyynyt.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0911">
            <a:off x="6642100" y="3140075"/>
            <a:ext cx="26225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Kuva 21" descr="leipä.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9543">
            <a:off x="5799138" y="882650"/>
            <a:ext cx="30480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031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7704" y="30583"/>
            <a:ext cx="5705475" cy="1022153"/>
          </a:xfrm>
        </p:spPr>
        <p:txBody>
          <a:bodyPr>
            <a:normAutofit/>
          </a:bodyPr>
          <a:lstStyle/>
          <a:p>
            <a:pPr eaLnBrk="1" hangingPunct="1"/>
            <a:r>
              <a:rPr lang="fi-FI" altLang="fi-FI" sz="2800" b="1" dirty="0" smtClean="0">
                <a:latin typeface="Cambria" panose="02040503050406030204" pitchFamily="18" charset="0"/>
              </a:rPr>
              <a:t>Miksi ei nukuta riittävästi?</a:t>
            </a:r>
            <a:endParaRPr lang="en-US" altLang="fi-FI" sz="2800" b="1" dirty="0" smtClean="0">
              <a:latin typeface="Cambria" panose="02040503050406030204" pitchFamily="18" charset="0"/>
            </a:endParaRPr>
          </a:p>
        </p:txBody>
      </p:sp>
      <p:sp>
        <p:nvSpPr>
          <p:cNvPr id="13315" name="Rectangle 3"/>
          <p:cNvSpPr>
            <a:spLocks noGrp="1" noChangeArrowheads="1"/>
          </p:cNvSpPr>
          <p:nvPr>
            <p:ph idx="1"/>
          </p:nvPr>
        </p:nvSpPr>
        <p:spPr>
          <a:xfrm>
            <a:off x="628650" y="1412776"/>
            <a:ext cx="7472363" cy="4764187"/>
          </a:xfrm>
        </p:spPr>
        <p:txBody>
          <a:bodyPr/>
          <a:lstStyle/>
          <a:p>
            <a:pPr eaLnBrk="1" hangingPunct="1"/>
            <a:r>
              <a:rPr lang="fi-FI" altLang="fi-FI" sz="2400" b="1" dirty="0" smtClean="0">
                <a:latin typeface="Cambria" panose="02040503050406030204" pitchFamily="18" charset="0"/>
              </a:rPr>
              <a:t>Yksilöllisiä syitä</a:t>
            </a:r>
            <a:r>
              <a:rPr lang="fi-FI" altLang="fi-FI" sz="2400" dirty="0" smtClean="0">
                <a:latin typeface="Cambria" panose="02040503050406030204" pitchFamily="18" charset="0"/>
              </a:rPr>
              <a:t>: unta halveksiva asenne, (koulu)stressi, kiireet, ruutuaika, huolet, sairaus</a:t>
            </a:r>
          </a:p>
          <a:p>
            <a:pPr eaLnBrk="1" hangingPunct="1"/>
            <a:endParaRPr lang="fi-FI" altLang="fi-FI" sz="2400" dirty="0" smtClean="0">
              <a:latin typeface="Cambria" panose="02040503050406030204" pitchFamily="18" charset="0"/>
            </a:endParaRPr>
          </a:p>
          <a:p>
            <a:pPr eaLnBrk="1" hangingPunct="1"/>
            <a:r>
              <a:rPr lang="fi-FI" altLang="fi-FI" sz="2400" b="1" dirty="0" smtClean="0">
                <a:latin typeface="Cambria" panose="02040503050406030204" pitchFamily="18" charset="0"/>
              </a:rPr>
              <a:t>Yhteiskunnallisia syitä</a:t>
            </a:r>
            <a:r>
              <a:rPr lang="fi-FI" altLang="fi-FI" sz="2400" dirty="0" smtClean="0">
                <a:latin typeface="Cambria" panose="02040503050406030204" pitchFamily="18" charset="0"/>
              </a:rPr>
              <a:t>: 24/7 rytmi, vuoro- tai yötyö (uni-valverytmi häiriintyy)</a:t>
            </a:r>
          </a:p>
          <a:p>
            <a:pPr eaLnBrk="1" hangingPunct="1"/>
            <a:endParaRPr lang="fi-FI" altLang="fi-FI" sz="2400" dirty="0" smtClean="0">
              <a:latin typeface="Cambria" panose="02040503050406030204" pitchFamily="18" charset="0"/>
            </a:endParaRPr>
          </a:p>
          <a:p>
            <a:pPr eaLnBrk="1" hangingPunct="1"/>
            <a:r>
              <a:rPr lang="fi-FI" altLang="fi-FI" sz="2400" b="1" dirty="0" smtClean="0">
                <a:latin typeface="Cambria" panose="02040503050406030204" pitchFamily="18" charset="0"/>
              </a:rPr>
              <a:t>Unihäiriöitä</a:t>
            </a:r>
            <a:r>
              <a:rPr lang="fi-FI" altLang="fi-FI" sz="2400" dirty="0" smtClean="0">
                <a:latin typeface="Cambria" panose="02040503050406030204" pitchFamily="18" charset="0"/>
              </a:rPr>
              <a:t>: unettomuus, muut unihäiriöt (mm. uniapnea, </a:t>
            </a:r>
            <a:r>
              <a:rPr lang="fi-FI" altLang="fi-FI" sz="2400" dirty="0" err="1" smtClean="0">
                <a:latin typeface="Cambria" panose="02040503050406030204" pitchFamily="18" charset="0"/>
              </a:rPr>
              <a:t>narkolepsia</a:t>
            </a:r>
            <a:r>
              <a:rPr lang="fi-FI" altLang="fi-FI" sz="2400" dirty="0" smtClean="0">
                <a:latin typeface="Cambria" panose="02040503050406030204" pitchFamily="18" charset="0"/>
              </a:rPr>
              <a:t>,)</a:t>
            </a:r>
          </a:p>
          <a:p>
            <a:pPr eaLnBrk="1" hangingPunct="1"/>
            <a:endParaRPr lang="fi-FI" altLang="fi-FI" dirty="0" smtClean="0"/>
          </a:p>
          <a:p>
            <a:pPr eaLnBrk="1" hangingPunct="1"/>
            <a:endParaRPr lang="en-US" altLang="fi-FI" dirty="0" smtClean="0"/>
          </a:p>
        </p:txBody>
      </p:sp>
      <p:sp>
        <p:nvSpPr>
          <p:cNvPr id="19460" name="Dian numeron paikkamerkki 4"/>
          <p:cNvSpPr>
            <a:spLocks noGrp="1"/>
          </p:cNvSpPr>
          <p:nvPr>
            <p:ph type="sldNum" sz="quarter" idx="12"/>
          </p:nvPr>
        </p:nvSpPr>
        <p:spPr bwMode="auto">
          <a:xfrm>
            <a:off x="150813" y="63055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ct val="0"/>
              </a:spcAft>
            </a:pPr>
            <a:fld id="{77D53C44-8C84-4E62-8A26-58871F77E17D}" type="slidenum">
              <a:rPr lang="en-US" altLang="fi-FI" sz="1400" smtClean="0">
                <a:latin typeface="Arial" panose="020B0604020202020204" pitchFamily="34" charset="0"/>
                <a:cs typeface="Times New Roman" panose="02020603050405020304" pitchFamily="18" charset="0"/>
              </a:rPr>
              <a:pPr algn="l" fontAlgn="base">
                <a:spcBef>
                  <a:spcPct val="0"/>
                </a:spcBef>
                <a:spcAft>
                  <a:spcPct val="0"/>
                </a:spcAft>
              </a:pPr>
              <a:t>93</a:t>
            </a:fld>
            <a:endParaRPr lang="en-US" altLang="fi-FI" sz="1400"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24391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txBox="1">
            <a:spLocks noGrp="1"/>
          </p:cNvSpPr>
          <p:nvPr>
            <p:ph type="title"/>
          </p:nvPr>
        </p:nvSpPr>
        <p:spPr>
          <a:xfrm>
            <a:off x="3143250" y="200025"/>
            <a:ext cx="5572125" cy="984250"/>
          </a:xfrm>
        </p:spPr>
        <p:txBody>
          <a:bodyPr/>
          <a:lstStyle/>
          <a:p>
            <a:pPr eaLnBrk="1" hangingPunct="1"/>
            <a:r>
              <a:rPr altLang="fi-FI" sz="4000" smtClean="0">
                <a:latin typeface="Cambria" panose="02040503050406030204" pitchFamily="18" charset="0"/>
              </a:rPr>
              <a:t>Opiskeluhyvinvointi</a:t>
            </a:r>
          </a:p>
        </p:txBody>
      </p:sp>
      <p:sp>
        <p:nvSpPr>
          <p:cNvPr id="11267" name="Sisällön paikkamerkki 2"/>
          <p:cNvSpPr txBox="1">
            <a:spLocks noGrp="1"/>
          </p:cNvSpPr>
          <p:nvPr>
            <p:ph idx="1"/>
          </p:nvPr>
        </p:nvSpPr>
        <p:spPr>
          <a:xfrm>
            <a:off x="984250" y="1825625"/>
            <a:ext cx="7531100" cy="4351338"/>
          </a:xfrm>
        </p:spPr>
        <p:txBody>
          <a:bodyPr/>
          <a:lstStyle/>
          <a:p>
            <a:pPr eaLnBrk="1" hangingPunct="1">
              <a:lnSpc>
                <a:spcPct val="80000"/>
              </a:lnSpc>
            </a:pPr>
            <a:r>
              <a:rPr altLang="fi-FI" sz="2400" smtClean="0">
                <a:latin typeface="Cambria" panose="02040503050406030204" pitchFamily="18" charset="0"/>
              </a:rPr>
              <a:t>Opiskelukyky – työkyky -käsitteet</a:t>
            </a:r>
          </a:p>
          <a:p>
            <a:pPr eaLnBrk="1" hangingPunct="1">
              <a:lnSpc>
                <a:spcPct val="80000"/>
              </a:lnSpc>
            </a:pPr>
            <a:r>
              <a:rPr altLang="fi-FI" sz="2400" smtClean="0">
                <a:latin typeface="Cambria" panose="02040503050406030204" pitchFamily="18" charset="0"/>
              </a:rPr>
              <a:t>Opiskeluhyvinvoinnin osatekijät</a:t>
            </a:r>
          </a:p>
          <a:p>
            <a:pPr lvl="1" eaLnBrk="1" hangingPunct="1">
              <a:lnSpc>
                <a:spcPct val="80000"/>
              </a:lnSpc>
            </a:pPr>
            <a:r>
              <a:rPr altLang="fi-FI" sz="2400" smtClean="0">
                <a:latin typeface="Cambria" panose="02040503050406030204" pitchFamily="18" charset="0"/>
              </a:rPr>
              <a:t>Omat voimavarat ja niihin vaikuttaminen</a:t>
            </a:r>
          </a:p>
          <a:p>
            <a:pPr lvl="1" eaLnBrk="1" hangingPunct="1">
              <a:lnSpc>
                <a:spcPct val="80000"/>
              </a:lnSpc>
            </a:pPr>
            <a:r>
              <a:rPr altLang="fi-FI" sz="2400" smtClean="0">
                <a:latin typeface="Cambria" panose="02040503050406030204" pitchFamily="18" charset="0"/>
              </a:rPr>
              <a:t>Opiskeluympäristöön liittyvät tekijät</a:t>
            </a:r>
          </a:p>
          <a:p>
            <a:pPr lvl="1" eaLnBrk="1" hangingPunct="1">
              <a:lnSpc>
                <a:spcPct val="80000"/>
              </a:lnSpc>
            </a:pPr>
            <a:r>
              <a:rPr altLang="fi-FI" sz="2400" smtClean="0">
                <a:latin typeface="Cambria" panose="02040503050406030204" pitchFamily="18" charset="0"/>
              </a:rPr>
              <a:t>Opetus osana opiskeluhyvinvointia</a:t>
            </a:r>
          </a:p>
          <a:p>
            <a:pPr lvl="1" eaLnBrk="1" hangingPunct="1">
              <a:lnSpc>
                <a:spcPct val="80000"/>
              </a:lnSpc>
            </a:pPr>
            <a:r>
              <a:rPr altLang="fi-FI" sz="2400" smtClean="0">
                <a:latin typeface="Cambria" panose="02040503050406030204" pitchFamily="18" charset="0"/>
              </a:rPr>
              <a:t>Opiskelutaidot ja niiden kehittäminen</a:t>
            </a:r>
          </a:p>
          <a:p>
            <a:pPr eaLnBrk="1" hangingPunct="1">
              <a:lnSpc>
                <a:spcPct val="80000"/>
              </a:lnSpc>
            </a:pPr>
            <a:r>
              <a:rPr altLang="fi-FI" sz="2400" smtClean="0">
                <a:latin typeface="Cambria" panose="02040503050406030204" pitchFamily="18" charset="0"/>
              </a:rPr>
              <a:t>Mielen hyvinvointiin vaikuttaminen</a:t>
            </a:r>
          </a:p>
          <a:p>
            <a:pPr eaLnBrk="1" hangingPunct="1">
              <a:lnSpc>
                <a:spcPct val="80000"/>
              </a:lnSpc>
            </a:pPr>
            <a:r>
              <a:rPr altLang="fi-FI" sz="2400" smtClean="0">
                <a:latin typeface="Cambria" panose="02040503050406030204" pitchFamily="18" charset="0"/>
              </a:rPr>
              <a:t>Lukiolaisen identiteetin kehitys, mukaan lukien seksuaalisuus ja seksuaaliterveys </a:t>
            </a:r>
          </a:p>
          <a:p>
            <a:pPr eaLnBrk="1" hangingPunct="1">
              <a:lnSpc>
                <a:spcPct val="80000"/>
              </a:lnSpc>
            </a:pPr>
            <a:r>
              <a:rPr altLang="fi-FI" sz="2400" smtClean="0">
                <a:latin typeface="Cambria" panose="02040503050406030204" pitchFamily="18" charset="0"/>
              </a:rPr>
              <a:t>Ihmissuhteet opiskelijan hyvinvoinnin tukena</a:t>
            </a:r>
          </a:p>
          <a:p>
            <a:pPr lvl="1" eaLnBrk="1" hangingPunct="1">
              <a:lnSpc>
                <a:spcPct val="80000"/>
              </a:lnSpc>
            </a:pPr>
            <a:endParaRPr altLang="fi-FI" smtClean="0">
              <a:latin typeface="Calibri" panose="020F0502020204030204" pitchFamily="34" charset="0"/>
            </a:endParaRPr>
          </a:p>
          <a:p>
            <a:pPr lvl="1" eaLnBrk="1" hangingPunct="1">
              <a:lnSpc>
                <a:spcPct val="80000"/>
              </a:lnSpc>
            </a:pPr>
            <a:endParaRPr altLang="fi-FI" smtClean="0">
              <a:latin typeface="Calibri" panose="020F0502020204030204" pitchFamily="34" charset="0"/>
            </a:endParaRPr>
          </a:p>
          <a:p>
            <a:pPr eaLnBrk="1" hangingPunct="1">
              <a:lnSpc>
                <a:spcPct val="80000"/>
              </a:lnSpc>
            </a:pPr>
            <a:endParaRPr altLang="fi-FI" smtClean="0">
              <a:latin typeface="Calibri" panose="020F0502020204030204" pitchFamily="34" charset="0"/>
            </a:endParaRPr>
          </a:p>
        </p:txBody>
      </p:sp>
      <p:sp>
        <p:nvSpPr>
          <p:cNvPr id="11268" name="Dian numeron paikkamerkki 3"/>
          <p:cNvSpPr txBox="1">
            <a:spLocks noChangeArrowheads="1"/>
          </p:cNvSpPr>
          <p:nvPr/>
        </p:nvSpPr>
        <p:spPr bwMode="auto">
          <a:xfrm>
            <a:off x="169863" y="629602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AA584070-A5A0-46FD-8565-C12F262282D2}" type="slidenum">
              <a:rPr lang="fi-FI" altLang="fi-FI" sz="1200">
                <a:solidFill>
                  <a:srgbClr val="898989"/>
                </a:solidFill>
              </a:rPr>
              <a:pPr eaLnBrk="1" hangingPunct="1"/>
              <a:t>94</a:t>
            </a:fld>
            <a:endParaRPr lang="fi-FI" altLang="fi-FI" sz="1200">
              <a:solidFill>
                <a:srgbClr val="898989"/>
              </a:solidFill>
            </a:endParaRPr>
          </a:p>
        </p:txBody>
      </p:sp>
      <p:pic>
        <p:nvPicPr>
          <p:cNvPr id="5"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3825" y="196850"/>
            <a:ext cx="10477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1960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n numeron paikkamerkki 3"/>
          <p:cNvSpPr txBox="1">
            <a:spLocks noChangeArrowheads="1"/>
          </p:cNvSpPr>
          <p:nvPr/>
        </p:nvSpPr>
        <p:spPr bwMode="auto">
          <a:xfrm>
            <a:off x="161925" y="63119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7EF5A93B-3839-48D4-A5B7-06077DE4BFBD}" type="slidenum">
              <a:rPr lang="fi-FI" altLang="fi-FI" sz="1200">
                <a:solidFill>
                  <a:srgbClr val="898989"/>
                </a:solidFill>
              </a:rPr>
              <a:pPr eaLnBrk="1" hangingPunct="1"/>
              <a:t>95</a:t>
            </a:fld>
            <a:endParaRPr lang="fi-FI" altLang="fi-FI" sz="1200">
              <a:solidFill>
                <a:srgbClr val="898989"/>
              </a:solidFill>
            </a:endParaRPr>
          </a:p>
        </p:txBody>
      </p:sp>
      <p:pic>
        <p:nvPicPr>
          <p:cNvPr id="10243" name="Kuva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9175" y="2508250"/>
            <a:ext cx="22383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uva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675" y="2112963"/>
            <a:ext cx="268605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9638" y="954088"/>
            <a:ext cx="288766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3875" y="2351088"/>
            <a:ext cx="28321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7375" y="3810000"/>
            <a:ext cx="289242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348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Grp="1"/>
          </p:cNvSpPr>
          <p:nvPr>
            <p:ph type="title"/>
          </p:nvPr>
        </p:nvSpPr>
        <p:spPr>
          <a:xfrm>
            <a:off x="3048000" y="190500"/>
            <a:ext cx="5467350" cy="758825"/>
          </a:xfrm>
        </p:spPr>
        <p:txBody>
          <a:bodyPr/>
          <a:lstStyle/>
          <a:p>
            <a:pPr eaLnBrk="1" hangingPunct="1"/>
            <a:r>
              <a:rPr altLang="fi-FI" sz="4000" smtClean="0">
                <a:latin typeface="Cambria" panose="02040503050406030204" pitchFamily="18" charset="0"/>
              </a:rPr>
              <a:t>Neljä tapaa palautua</a:t>
            </a:r>
            <a:endParaRPr lang="en-US" altLang="fi-FI" sz="4000" smtClean="0">
              <a:latin typeface="Cambria" panose="02040503050406030204" pitchFamily="18" charset="0"/>
            </a:endParaRPr>
          </a:p>
        </p:txBody>
      </p:sp>
      <p:sp>
        <p:nvSpPr>
          <p:cNvPr id="3" name="Rectangle 3"/>
          <p:cNvSpPr txBox="1">
            <a:spLocks noGrp="1"/>
          </p:cNvSpPr>
          <p:nvPr>
            <p:ph idx="1"/>
          </p:nvPr>
        </p:nvSpPr>
        <p:spPr>
          <a:xfrm>
            <a:off x="307975" y="1670050"/>
            <a:ext cx="5268913" cy="4014788"/>
          </a:xfrm>
        </p:spPr>
        <p:txBody>
          <a:bodyPr>
            <a:normAutofit fontScale="70000" lnSpcReduction="20000"/>
          </a:bodyPr>
          <a:lstStyle/>
          <a:p>
            <a:pPr eaLnBrk="1" hangingPunct="1"/>
            <a:r>
              <a:rPr altLang="fi-FI" smtClean="0">
                <a:latin typeface="Cambria" panose="02040503050406030204" pitchFamily="18" charset="0"/>
              </a:rPr>
              <a:t>Rentoutuminen: esimerkiksi saunominen, hieronta, löhöily</a:t>
            </a:r>
          </a:p>
          <a:p>
            <a:pPr eaLnBrk="1" hangingPunct="1"/>
            <a:r>
              <a:rPr altLang="fi-FI" smtClean="0">
                <a:latin typeface="Cambria" panose="02040503050406030204" pitchFamily="18" charset="0"/>
              </a:rPr>
              <a:t>Psykologinen irrottautuminen: ajatukset pois työstä ja koulusta, esimerkiksi liikunta, kirjan lukeminen, elokuva, siivoaminen, harrastus</a:t>
            </a:r>
          </a:p>
          <a:p>
            <a:pPr eaLnBrk="1" hangingPunct="1"/>
            <a:r>
              <a:rPr altLang="fi-FI" smtClean="0">
                <a:latin typeface="Cambria" panose="02040503050406030204" pitchFamily="18" charset="0"/>
              </a:rPr>
              <a:t>Onnistumisen kokemukset (muualla kuin koulussa): esimerkiksi onnistuminen harrastuksissa</a:t>
            </a:r>
          </a:p>
          <a:p>
            <a:pPr eaLnBrk="1" hangingPunct="1"/>
            <a:r>
              <a:rPr altLang="fi-FI" smtClean="0">
                <a:latin typeface="Cambria" panose="02040503050406030204" pitchFamily="18" charset="0"/>
              </a:rPr>
              <a:t>Ajankäytön hallinta myös vapaalla: älä rytmitä elämääsi aina muiden mukaan, varaa omaa aikaa.</a:t>
            </a:r>
            <a:endParaRPr lang="en-US" altLang="fi-FI" smtClean="0">
              <a:latin typeface="Cambria" panose="02040503050406030204" pitchFamily="18" charset="0"/>
            </a:endParaRPr>
          </a:p>
        </p:txBody>
      </p:sp>
      <p:pic>
        <p:nvPicPr>
          <p:cNvPr id="12292" name="Kuva 5" descr="shutterstock_7810224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2090738"/>
            <a:ext cx="3001963"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Dian numeron paikkamerkki 5"/>
          <p:cNvSpPr txBox="1">
            <a:spLocks noChangeArrowheads="1"/>
          </p:cNvSpPr>
          <p:nvPr/>
        </p:nvSpPr>
        <p:spPr bwMode="auto">
          <a:xfrm>
            <a:off x="222250" y="6226175"/>
            <a:ext cx="2057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BB82C32-F7E6-43DC-ABE5-88091A1BCAC2}" type="slidenum">
              <a:rPr lang="fi-FI" altLang="fi-FI" sz="1200">
                <a:solidFill>
                  <a:srgbClr val="898989"/>
                </a:solidFill>
              </a:rPr>
              <a:pPr eaLnBrk="1" hangingPunct="1"/>
              <a:t>96</a:t>
            </a:fld>
            <a:endParaRPr lang="fi-FI" altLang="fi-FI" sz="1200">
              <a:solidFill>
                <a:srgbClr val="898989"/>
              </a:solidFill>
            </a:endParaRPr>
          </a:p>
        </p:txBody>
      </p:sp>
    </p:spTree>
    <p:extLst>
      <p:ext uri="{BB962C8B-B14F-4D97-AF65-F5344CB8AC3E}">
        <p14:creationId xmlns:p14="http://schemas.microsoft.com/office/powerpoint/2010/main" val="38068321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tsikko 1"/>
          <p:cNvSpPr>
            <a:spLocks noGrp="1"/>
          </p:cNvSpPr>
          <p:nvPr>
            <p:ph type="title"/>
          </p:nvPr>
        </p:nvSpPr>
        <p:spPr>
          <a:xfrm>
            <a:off x="3203575" y="185738"/>
            <a:ext cx="5240338" cy="974725"/>
          </a:xfrm>
        </p:spPr>
        <p:txBody>
          <a:bodyPr/>
          <a:lstStyle/>
          <a:p>
            <a:r>
              <a:rPr lang="fi-FI" altLang="fi-FI" sz="4000" smtClean="0">
                <a:latin typeface="Cambria" panose="02040503050406030204" pitchFamily="18" charset="0"/>
              </a:rPr>
              <a:t>Painonhallinta</a:t>
            </a:r>
          </a:p>
        </p:txBody>
      </p:sp>
      <p:sp>
        <p:nvSpPr>
          <p:cNvPr id="32771" name="Sisällön paikkamerkki 2"/>
          <p:cNvSpPr>
            <a:spLocks noGrp="1"/>
          </p:cNvSpPr>
          <p:nvPr>
            <p:ph idx="1"/>
          </p:nvPr>
        </p:nvSpPr>
        <p:spPr>
          <a:xfrm>
            <a:off x="971550" y="1700213"/>
            <a:ext cx="7543800" cy="4476750"/>
          </a:xfrm>
        </p:spPr>
        <p:txBody>
          <a:bodyPr/>
          <a:lstStyle/>
          <a:p>
            <a:r>
              <a:rPr lang="fi-FI" altLang="fi-FI" sz="2400" dirty="0" smtClean="0">
                <a:latin typeface="Cambria" panose="02040503050406030204" pitchFamily="18" charset="0"/>
              </a:rPr>
              <a:t>Painonhallinnan perusteet</a:t>
            </a:r>
          </a:p>
          <a:p>
            <a:r>
              <a:rPr lang="fi-FI" altLang="fi-FI" sz="2400" dirty="0" smtClean="0">
                <a:latin typeface="Cambria" panose="02040503050406030204" pitchFamily="18" charset="0"/>
              </a:rPr>
              <a:t>Painon mittarit (lapset-aikuiset, naiset-miehet)</a:t>
            </a:r>
          </a:p>
          <a:p>
            <a:r>
              <a:rPr lang="fi-FI" altLang="fi-FI" sz="2400" dirty="0" smtClean="0">
                <a:latin typeface="Cambria" panose="02040503050406030204" pitchFamily="18" charset="0"/>
              </a:rPr>
              <a:t>Syömisen vaikutus painonhallinnassa</a:t>
            </a:r>
          </a:p>
          <a:p>
            <a:r>
              <a:rPr lang="fi-FI" altLang="fi-FI" sz="2400" dirty="0" smtClean="0">
                <a:latin typeface="Cambria" panose="02040503050406030204" pitchFamily="18" charset="0"/>
              </a:rPr>
              <a:t>Liikunnan ja nukkumisen merkitys painonhallinnassa</a:t>
            </a:r>
          </a:p>
          <a:p>
            <a:r>
              <a:rPr lang="fi-FI" altLang="fi-FI" sz="2400" dirty="0" smtClean="0">
                <a:latin typeface="Cambria" panose="02040503050406030204" pitchFamily="18" charset="0"/>
              </a:rPr>
              <a:t>Lihavuuden syitä </a:t>
            </a:r>
          </a:p>
          <a:p>
            <a:r>
              <a:rPr lang="fi-FI" altLang="fi-FI" sz="2400" dirty="0" smtClean="0">
                <a:latin typeface="Cambria" panose="02040503050406030204" pitchFamily="18" charset="0"/>
              </a:rPr>
              <a:t>Normaalipainon terveyshyödyt ja lihavuuden haitat</a:t>
            </a:r>
          </a:p>
          <a:p>
            <a:r>
              <a:rPr lang="fi-FI" altLang="fi-FI" sz="2400" dirty="0" smtClean="0">
                <a:latin typeface="Cambria" panose="02040503050406030204" pitchFamily="18" charset="0"/>
              </a:rPr>
              <a:t>Terveellisen laihduttamisen periaatteet</a:t>
            </a:r>
          </a:p>
          <a:p>
            <a:r>
              <a:rPr lang="fi-FI" altLang="fi-FI" sz="2400" dirty="0">
                <a:latin typeface="Cambria" panose="02040503050406030204" pitchFamily="18" charset="0"/>
              </a:rPr>
              <a:t>Ruoan </a:t>
            </a:r>
            <a:r>
              <a:rPr lang="fi-FI" altLang="fi-FI" sz="2400" dirty="0" smtClean="0">
                <a:latin typeface="Cambria" panose="02040503050406030204" pitchFamily="18" charset="0"/>
              </a:rPr>
              <a:t>energiatiheys</a:t>
            </a:r>
            <a:endParaRPr lang="fi-FI" altLang="fi-FI" sz="2400" dirty="0">
              <a:latin typeface="Cambria" panose="02040503050406030204" pitchFamily="18" charset="0"/>
            </a:endParaRPr>
          </a:p>
          <a:p>
            <a:endParaRPr lang="fi-FI" altLang="fi-FI" sz="2400" dirty="0" smtClean="0">
              <a:latin typeface="Cambria" panose="02040503050406030204" pitchFamily="18" charset="0"/>
            </a:endParaRPr>
          </a:p>
          <a:p>
            <a:endParaRPr lang="fi-FI" altLang="fi-FI" dirty="0" smtClean="0"/>
          </a:p>
        </p:txBody>
      </p:sp>
      <p:sp>
        <p:nvSpPr>
          <p:cNvPr id="4" name="Dian numeron paikkamerkki 3"/>
          <p:cNvSpPr>
            <a:spLocks noGrp="1"/>
          </p:cNvSpPr>
          <p:nvPr>
            <p:ph type="sldNum" sz="quarter" idx="12"/>
          </p:nvPr>
        </p:nvSpPr>
        <p:spPr>
          <a:xfrm>
            <a:off x="179388" y="6324600"/>
            <a:ext cx="2057400" cy="365125"/>
          </a:xfrm>
        </p:spPr>
        <p:txBody>
          <a:bodyPr/>
          <a:lstStyle/>
          <a:p>
            <a:pPr algn="l">
              <a:defRPr/>
            </a:pPr>
            <a:fld id="{DBE09BC7-9BF8-4910-A7D6-6A76E5B1D459}" type="slidenum">
              <a:rPr lang="fi-FI"/>
              <a:pPr algn="l">
                <a:defRPr/>
              </a:pPr>
              <a:t>97</a:t>
            </a:fld>
            <a:endParaRPr lang="fi-FI" dirty="0"/>
          </a:p>
        </p:txBody>
      </p:sp>
      <p:pic>
        <p:nvPicPr>
          <p:cNvPr id="5" name="Kuva 7" descr="kynä.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7988" y="188913"/>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964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Kuva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1412875"/>
            <a:ext cx="549275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Otsikko 1"/>
          <p:cNvSpPr>
            <a:spLocks noGrp="1"/>
          </p:cNvSpPr>
          <p:nvPr>
            <p:ph type="title"/>
          </p:nvPr>
        </p:nvSpPr>
        <p:spPr>
          <a:xfrm>
            <a:off x="3276600" y="274638"/>
            <a:ext cx="5410200" cy="633412"/>
          </a:xfrm>
        </p:spPr>
        <p:txBody>
          <a:bodyPr>
            <a:normAutofit fontScale="90000"/>
          </a:bodyPr>
          <a:lstStyle/>
          <a:p>
            <a:r>
              <a:rPr lang="fi-FI" altLang="fi-FI" sz="4000" smtClean="0">
                <a:latin typeface="Cambria" panose="02040503050406030204" pitchFamily="18" charset="0"/>
                <a:cs typeface="Times New Roman" panose="02020603050405020304" pitchFamily="18" charset="0"/>
              </a:rPr>
              <a:t>Terve painonhallinta</a:t>
            </a:r>
          </a:p>
        </p:txBody>
      </p:sp>
      <p:sp>
        <p:nvSpPr>
          <p:cNvPr id="10" name="Sisällön paikkamerkki 9"/>
          <p:cNvSpPr>
            <a:spLocks noGrp="1"/>
          </p:cNvSpPr>
          <p:nvPr>
            <p:ph idx="1"/>
          </p:nvPr>
        </p:nvSpPr>
        <p:spPr>
          <a:xfrm>
            <a:off x="1692275" y="1412875"/>
            <a:ext cx="4895850" cy="3744913"/>
          </a:xfrm>
        </p:spPr>
        <p:txBody>
          <a:bodyPr/>
          <a:lstStyle/>
          <a:p>
            <a:pPr marL="0" indent="0" algn="ctr">
              <a:lnSpc>
                <a:spcPct val="130000"/>
              </a:lnSpc>
              <a:spcBef>
                <a:spcPct val="0"/>
              </a:spcBef>
              <a:buFont typeface="Arial" panose="020B0604020202020204" pitchFamily="34" charset="0"/>
              <a:buNone/>
            </a:pPr>
            <a:endParaRPr lang="fi-FI" altLang="fi-FI" smtClean="0">
              <a:latin typeface="Times New Roman" panose="02020603050405020304" pitchFamily="18" charset="0"/>
              <a:cs typeface="Times New Roman" panose="02020603050405020304" pitchFamily="18" charset="0"/>
            </a:endParaRPr>
          </a:p>
          <a:p>
            <a:pPr marL="0" indent="0" algn="ctr">
              <a:lnSpc>
                <a:spcPct val="130000"/>
              </a:lnSpc>
              <a:spcBef>
                <a:spcPct val="0"/>
              </a:spcBef>
              <a:buFont typeface="Arial" panose="020B0604020202020204" pitchFamily="34" charset="0"/>
              <a:buNone/>
            </a:pPr>
            <a:r>
              <a:rPr lang="fi-FI" altLang="fi-FI" sz="2400" smtClean="0">
                <a:latin typeface="Cambria" panose="02040503050406030204" pitchFamily="18" charset="0"/>
                <a:cs typeface="Times New Roman" panose="02020603050405020304" pitchFamily="18" charset="0"/>
              </a:rPr>
              <a:t>Terveellinen ruokavalio</a:t>
            </a:r>
          </a:p>
          <a:p>
            <a:pPr marL="0" indent="0" algn="ctr">
              <a:lnSpc>
                <a:spcPct val="130000"/>
              </a:lnSpc>
              <a:spcBef>
                <a:spcPct val="0"/>
              </a:spcBef>
              <a:buFont typeface="Arial" panose="020B0604020202020204" pitchFamily="34" charset="0"/>
              <a:buNone/>
            </a:pPr>
            <a:r>
              <a:rPr lang="fi-FI" altLang="fi-FI" sz="2400" smtClean="0">
                <a:latin typeface="Cambria" panose="02040503050406030204" pitchFamily="18" charset="0"/>
                <a:cs typeface="Times New Roman" panose="02020603050405020304" pitchFamily="18" charset="0"/>
              </a:rPr>
              <a:t>Kohtuullisuus annoskoossa</a:t>
            </a:r>
          </a:p>
          <a:p>
            <a:pPr marL="0" indent="0" algn="ctr">
              <a:lnSpc>
                <a:spcPct val="130000"/>
              </a:lnSpc>
              <a:spcBef>
                <a:spcPct val="0"/>
              </a:spcBef>
              <a:buFont typeface="Arial" panose="020B0604020202020204" pitchFamily="34" charset="0"/>
              <a:buNone/>
            </a:pPr>
            <a:r>
              <a:rPr lang="fi-FI" altLang="fi-FI" sz="2400" smtClean="0">
                <a:latin typeface="Cambria" panose="02040503050406030204" pitchFamily="18" charset="0"/>
                <a:cs typeface="Times New Roman" panose="02020603050405020304" pitchFamily="18" charset="0"/>
              </a:rPr>
              <a:t>Säännöllinen ateriarytmi</a:t>
            </a:r>
          </a:p>
          <a:p>
            <a:pPr marL="0" indent="0" algn="ctr">
              <a:lnSpc>
                <a:spcPct val="130000"/>
              </a:lnSpc>
              <a:spcBef>
                <a:spcPct val="0"/>
              </a:spcBef>
              <a:buFont typeface="Arial" panose="020B0604020202020204" pitchFamily="34" charset="0"/>
              <a:buNone/>
            </a:pPr>
            <a:r>
              <a:rPr lang="fi-FI" altLang="fi-FI" sz="2400" smtClean="0">
                <a:latin typeface="Cambria" panose="02040503050406030204" pitchFamily="18" charset="0"/>
                <a:cs typeface="Times New Roman" panose="02020603050405020304" pitchFamily="18" charset="0"/>
              </a:rPr>
              <a:t>Säännöllinen liikunta </a:t>
            </a:r>
          </a:p>
          <a:p>
            <a:pPr marL="0" indent="0" algn="ctr">
              <a:lnSpc>
                <a:spcPct val="130000"/>
              </a:lnSpc>
              <a:spcBef>
                <a:spcPct val="0"/>
              </a:spcBef>
              <a:buFont typeface="Arial" panose="020B0604020202020204" pitchFamily="34" charset="0"/>
              <a:buNone/>
            </a:pPr>
            <a:r>
              <a:rPr lang="fi-FI" altLang="fi-FI" sz="2400" smtClean="0">
                <a:latin typeface="Cambria" panose="02040503050406030204" pitchFamily="18" charset="0"/>
                <a:cs typeface="Times New Roman" panose="02020603050405020304" pitchFamily="18" charset="0"/>
              </a:rPr>
              <a:t>Riittävä nukkuminen</a:t>
            </a:r>
            <a:endParaRPr lang="fi-FI" altLang="fi-FI" sz="2400" smtClean="0">
              <a:latin typeface="Cambria" panose="02040503050406030204" pitchFamily="18" charset="0"/>
            </a:endParaRPr>
          </a:p>
        </p:txBody>
      </p:sp>
      <p:sp>
        <p:nvSpPr>
          <p:cNvPr id="8" name="Dian numeron paikkamerkki 7"/>
          <p:cNvSpPr>
            <a:spLocks noGrp="1"/>
          </p:cNvSpPr>
          <p:nvPr>
            <p:ph type="sldNum" sz="quarter" idx="12"/>
          </p:nvPr>
        </p:nvSpPr>
        <p:spPr>
          <a:xfrm>
            <a:off x="179388" y="6270625"/>
            <a:ext cx="2057400" cy="365125"/>
          </a:xfrm>
        </p:spPr>
        <p:txBody>
          <a:bodyPr/>
          <a:lstStyle/>
          <a:p>
            <a:pPr algn="l">
              <a:defRPr/>
            </a:pPr>
            <a:fld id="{67DBE0D9-B772-420C-8DDE-C66FC48186EC}" type="slidenum">
              <a:rPr lang="fi-FI"/>
              <a:pPr algn="l">
                <a:defRPr/>
              </a:pPr>
              <a:t>98</a:t>
            </a:fld>
            <a:endParaRPr lang="fi-FI" dirty="0"/>
          </a:p>
        </p:txBody>
      </p:sp>
      <p:sp>
        <p:nvSpPr>
          <p:cNvPr id="17414" name="Tekstikehys 5"/>
          <p:cNvSpPr txBox="1">
            <a:spLocks noChangeArrowheads="1"/>
          </p:cNvSpPr>
          <p:nvPr/>
        </p:nvSpPr>
        <p:spPr bwMode="auto">
          <a:xfrm>
            <a:off x="7885113" y="342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i-FI" altLang="fi-FI"/>
          </a:p>
        </p:txBody>
      </p:sp>
    </p:spTree>
    <p:extLst>
      <p:ext uri="{BB962C8B-B14F-4D97-AF65-F5344CB8AC3E}">
        <p14:creationId xmlns:p14="http://schemas.microsoft.com/office/powerpoint/2010/main" val="3982812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shutterstock_5327703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1150" y="2133600"/>
            <a:ext cx="24828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Otsikko 1"/>
          <p:cNvSpPr>
            <a:spLocks noGrp="1"/>
          </p:cNvSpPr>
          <p:nvPr>
            <p:ph type="title"/>
          </p:nvPr>
        </p:nvSpPr>
        <p:spPr>
          <a:xfrm>
            <a:off x="3203575" y="188913"/>
            <a:ext cx="5494338" cy="936625"/>
          </a:xfrm>
        </p:spPr>
        <p:txBody>
          <a:bodyPr>
            <a:normAutofit fontScale="90000"/>
          </a:bodyPr>
          <a:lstStyle/>
          <a:p>
            <a:r>
              <a:rPr lang="fi-FI" altLang="fi-FI" sz="4000" smtClean="0">
                <a:latin typeface="Cambria" panose="02040503050406030204" pitchFamily="18" charset="0"/>
                <a:cs typeface="Times New Roman" panose="02020603050405020304" pitchFamily="18" charset="0"/>
              </a:rPr>
              <a:t>Vinkkejä arkiseen </a:t>
            </a:r>
            <a:br>
              <a:rPr lang="fi-FI" altLang="fi-FI" sz="4000" smtClean="0">
                <a:latin typeface="Cambria" panose="02040503050406030204" pitchFamily="18" charset="0"/>
                <a:cs typeface="Times New Roman" panose="02020603050405020304" pitchFamily="18" charset="0"/>
              </a:rPr>
            </a:br>
            <a:r>
              <a:rPr lang="fi-FI" altLang="fi-FI" sz="4000" smtClean="0">
                <a:latin typeface="Cambria" panose="02040503050406030204" pitchFamily="18" charset="0"/>
                <a:cs typeface="Times New Roman" panose="02020603050405020304" pitchFamily="18" charset="0"/>
              </a:rPr>
              <a:t>painonhallintaan</a:t>
            </a:r>
          </a:p>
        </p:txBody>
      </p:sp>
      <p:sp>
        <p:nvSpPr>
          <p:cNvPr id="3" name="Sisällön paikkamerkki 2"/>
          <p:cNvSpPr>
            <a:spLocks noGrp="1"/>
          </p:cNvSpPr>
          <p:nvPr>
            <p:ph idx="1"/>
          </p:nvPr>
        </p:nvSpPr>
        <p:spPr>
          <a:xfrm>
            <a:off x="468313" y="1720850"/>
            <a:ext cx="6696075" cy="4445000"/>
          </a:xfrm>
        </p:spPr>
        <p:txBody>
          <a:bodyPr rtlCol="0">
            <a:normAutofit fontScale="25000" lnSpcReduction="20000"/>
          </a:bodyPr>
          <a:lstStyle/>
          <a:p>
            <a:pPr fontAlgn="auto">
              <a:spcAft>
                <a:spcPts val="0"/>
              </a:spcAft>
              <a:buFont typeface="Arial" panose="020B0604020202020204" pitchFamily="34" charset="0"/>
              <a:buNone/>
              <a:defRPr/>
            </a:pPr>
            <a:r>
              <a:rPr lang="fi-FI" sz="9600" dirty="0" smtClean="0">
                <a:latin typeface="Cambria" panose="02040503050406030204" pitchFamily="18" charset="0"/>
                <a:cs typeface="Times New Roman" pitchFamily="18" charset="0"/>
              </a:rPr>
              <a:t>•	Sopiva syömisrytmi on 3–6 kertaa päivässä. Se löytyy omaa nälkää ja kylläisyyttä tarkkaillen. </a:t>
            </a:r>
            <a:endParaRPr lang="en-US" sz="9600" dirty="0" smtClean="0">
              <a:latin typeface="Cambria" panose="02040503050406030204" pitchFamily="18" charset="0"/>
              <a:cs typeface="Times New Roman" pitchFamily="18" charset="0"/>
            </a:endParaRPr>
          </a:p>
          <a:p>
            <a:pPr fontAlgn="auto">
              <a:spcAft>
                <a:spcPts val="0"/>
              </a:spcAft>
              <a:buFont typeface="Arial" panose="020B0604020202020204" pitchFamily="34" charset="0"/>
              <a:buNone/>
              <a:defRPr/>
            </a:pPr>
            <a:r>
              <a:rPr lang="fi-FI" sz="9600" dirty="0" smtClean="0">
                <a:latin typeface="Cambria" panose="02040503050406030204" pitchFamily="18" charset="0"/>
                <a:cs typeface="Times New Roman" pitchFamily="18" charset="0"/>
              </a:rPr>
              <a:t>•	Älä päästä nälkää liian suureksi, syö silloin, kun tunnistat nälän. </a:t>
            </a:r>
            <a:endParaRPr lang="en-US" sz="9600" dirty="0" smtClean="0">
              <a:latin typeface="Cambria" panose="02040503050406030204" pitchFamily="18" charset="0"/>
              <a:cs typeface="Times New Roman" pitchFamily="18" charset="0"/>
            </a:endParaRPr>
          </a:p>
          <a:p>
            <a:pPr fontAlgn="auto">
              <a:spcAft>
                <a:spcPts val="0"/>
              </a:spcAft>
              <a:buFont typeface="Arial" panose="020B0604020202020204" pitchFamily="34" charset="0"/>
              <a:buNone/>
              <a:defRPr/>
            </a:pPr>
            <a:r>
              <a:rPr lang="fi-FI" sz="9600" dirty="0" smtClean="0">
                <a:latin typeface="Cambria" panose="02040503050406030204" pitchFamily="18" charset="0"/>
                <a:cs typeface="Times New Roman" pitchFamily="18" charset="0"/>
              </a:rPr>
              <a:t>•	Syö välipaloja vain tarpeeseen, kun aterioiden välillä tulee nälkä. </a:t>
            </a:r>
            <a:endParaRPr lang="en-US" sz="9600" dirty="0" smtClean="0">
              <a:latin typeface="Cambria" panose="02040503050406030204" pitchFamily="18" charset="0"/>
              <a:cs typeface="Times New Roman" pitchFamily="18" charset="0"/>
            </a:endParaRPr>
          </a:p>
          <a:p>
            <a:pPr fontAlgn="auto">
              <a:spcAft>
                <a:spcPts val="0"/>
              </a:spcAft>
              <a:buFont typeface="Arial" panose="020B0604020202020204" pitchFamily="34" charset="0"/>
              <a:buNone/>
              <a:defRPr/>
            </a:pPr>
            <a:r>
              <a:rPr lang="fi-FI" sz="9600" dirty="0" smtClean="0">
                <a:latin typeface="Cambria" panose="02040503050406030204" pitchFamily="18" charset="0"/>
                <a:cs typeface="Times New Roman" pitchFamily="18" charset="0"/>
              </a:rPr>
              <a:t>•	Hyvä välipalan tuo mahaan tavaraa, mutta ei liikaa kaloreita (hedelmät, vähärasvainen jogurtti, voileipä) </a:t>
            </a:r>
            <a:endParaRPr lang="en-US" sz="9600" dirty="0" smtClean="0">
              <a:latin typeface="Cambria" panose="02040503050406030204" pitchFamily="18" charset="0"/>
              <a:cs typeface="Times New Roman" pitchFamily="18" charset="0"/>
            </a:endParaRPr>
          </a:p>
          <a:p>
            <a:pPr fontAlgn="auto">
              <a:spcAft>
                <a:spcPts val="0"/>
              </a:spcAft>
              <a:buFont typeface="Arial" panose="020B0604020202020204" pitchFamily="34" charset="0"/>
              <a:buNone/>
              <a:defRPr/>
            </a:pPr>
            <a:r>
              <a:rPr lang="fi-FI" sz="9600" dirty="0" smtClean="0">
                <a:latin typeface="Cambria" panose="02040503050406030204" pitchFamily="18" charset="0"/>
                <a:cs typeface="Times New Roman" pitchFamily="18" charset="0"/>
              </a:rPr>
              <a:t>•	Kunnollinen aamupala edesauttaa hallitumpaa syömistä päivän mittaan.</a:t>
            </a:r>
          </a:p>
          <a:p>
            <a:pPr fontAlgn="auto">
              <a:spcAft>
                <a:spcPts val="0"/>
              </a:spcAft>
              <a:buFont typeface="Arial" panose="020B0604020202020204" pitchFamily="34" charset="0"/>
              <a:buNone/>
              <a:defRPr/>
            </a:pPr>
            <a:r>
              <a:rPr lang="fi-FI" sz="9600" dirty="0" smtClean="0">
                <a:latin typeface="Cambria" panose="02040503050406030204" pitchFamily="18" charset="0"/>
                <a:cs typeface="Times New Roman" pitchFamily="18" charset="0"/>
              </a:rPr>
              <a:t>•	Et liho, jollet syö enemmän kuin kulutat; terveellinen ruoka on vähemmän ja oikeanlaista rasvaa ja enemmän kasviksia, marjoja ja hedelmiä. </a:t>
            </a:r>
          </a:p>
          <a:p>
            <a:pPr fontAlgn="auto">
              <a:spcAft>
                <a:spcPts val="0"/>
              </a:spcAft>
              <a:defRPr/>
            </a:pPr>
            <a:endParaRPr lang="fi-FI" dirty="0"/>
          </a:p>
        </p:txBody>
      </p:sp>
      <p:sp>
        <p:nvSpPr>
          <p:cNvPr id="5" name="Dian numeron paikkamerkki 4"/>
          <p:cNvSpPr>
            <a:spLocks noGrp="1"/>
          </p:cNvSpPr>
          <p:nvPr>
            <p:ph type="sldNum" sz="quarter" idx="12"/>
          </p:nvPr>
        </p:nvSpPr>
        <p:spPr>
          <a:xfrm>
            <a:off x="179388" y="6308725"/>
            <a:ext cx="2057400" cy="365125"/>
          </a:xfrm>
        </p:spPr>
        <p:txBody>
          <a:bodyPr/>
          <a:lstStyle/>
          <a:p>
            <a:pPr algn="l">
              <a:defRPr/>
            </a:pPr>
            <a:fld id="{9EB774EC-205A-4AA9-8D26-D14F84BA2AD1}" type="slidenum">
              <a:rPr lang="fi-FI"/>
              <a:pPr algn="l">
                <a:defRPr/>
              </a:pPr>
              <a:t>99</a:t>
            </a:fld>
            <a:endParaRPr lang="fi-FI" dirty="0"/>
          </a:p>
        </p:txBody>
      </p:sp>
    </p:spTree>
    <p:extLst>
      <p:ext uri="{BB962C8B-B14F-4D97-AF65-F5344CB8AC3E}">
        <p14:creationId xmlns:p14="http://schemas.microsoft.com/office/powerpoint/2010/main" val="256984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6615</Words>
  <Application>Microsoft Office PowerPoint</Application>
  <PresentationFormat>Näytössä katseltava diaesitys (4:3)</PresentationFormat>
  <Paragraphs>1424</Paragraphs>
  <Slides>126</Slides>
  <Notes>11</Notes>
  <HiddenSlides>0</HiddenSlides>
  <MMClips>0</MMClips>
  <ScaleCrop>false</ScaleCrop>
  <HeadingPairs>
    <vt:vector size="6" baseType="variant">
      <vt:variant>
        <vt:lpstr>Käytetyt fontit</vt:lpstr>
      </vt:variant>
      <vt:variant>
        <vt:i4>11</vt:i4>
      </vt:variant>
      <vt:variant>
        <vt:lpstr>Teema</vt:lpstr>
      </vt:variant>
      <vt:variant>
        <vt:i4>1</vt:i4>
      </vt:variant>
      <vt:variant>
        <vt:lpstr>Dian otsikot</vt:lpstr>
      </vt:variant>
      <vt:variant>
        <vt:i4>126</vt:i4>
      </vt:variant>
    </vt:vector>
  </HeadingPairs>
  <TitlesOfParts>
    <vt:vector size="138" baseType="lpstr">
      <vt:lpstr>宋体</vt:lpstr>
      <vt:lpstr>Arial</vt:lpstr>
      <vt:lpstr>Calibri</vt:lpstr>
      <vt:lpstr>Cambria</vt:lpstr>
      <vt:lpstr>Cambria Math</vt:lpstr>
      <vt:lpstr>Chaparral Pro</vt:lpstr>
      <vt:lpstr>Times New Roman</vt:lpstr>
      <vt:lpstr>Verdana</vt:lpstr>
      <vt:lpstr>Wingdings</vt:lpstr>
      <vt:lpstr>Wingdings 2</vt:lpstr>
      <vt:lpstr>Wingdings 3</vt:lpstr>
      <vt:lpstr>Office-teema</vt:lpstr>
      <vt:lpstr>Preppaus</vt:lpstr>
      <vt:lpstr>Terveys ja sairaus</vt:lpstr>
      <vt:lpstr>WHO</vt:lpstr>
      <vt:lpstr>Terveyttä määriteltäessä on kaksi todellisuutta:</vt:lpstr>
      <vt:lpstr>Positiivinen terveys </vt:lpstr>
      <vt:lpstr>PowerPoint-esitys</vt:lpstr>
      <vt:lpstr>TERVEYDENHUOLLON EETTISET PERIAATTEET </vt:lpstr>
      <vt:lpstr>Terveysosaamisen ulottuvuudet</vt:lpstr>
      <vt:lpstr>TERVEYDEN ULOTTUVUUDET</vt:lpstr>
      <vt:lpstr>Väestön terveyteen vaikuttavat tekijät</vt:lpstr>
      <vt:lpstr>Prevalenssi eli valitsevuus</vt:lpstr>
      <vt:lpstr>Valitsevuus    tapauksia tiettynä ajankohtana /väestön määrä samana ajankohtana</vt:lpstr>
      <vt:lpstr>Insidenssi eli ilmaantuvuus</vt:lpstr>
      <vt:lpstr>Ilmaantuvuus / esim. uusien tapausten määrä / väestön määrä / vuosi </vt:lpstr>
      <vt:lpstr>Alla olevasta kuviosta ilmenee Suomen väestön ikärakenne vuonna 2004 ja arvioitu ikärakenne vuonna 2040. a) Mitä kuvio kertoo väestön ikärakenteen muutoksista? b) Miten ikärakenteen muutos tulee näkymään väestön terveydentilassa? c) Pohdi ikärakenteen muutoksen vaikutuksia sosiaali- ja terveydenhuollon toimintaan.</vt:lpstr>
      <vt:lpstr>a) Mitä kuvio kertoo väestön ikärakenteen muutoksesta? </vt:lpstr>
      <vt:lpstr>b) Miten ikärakenteen muutos tulee näkymään väestön terveydentilassa? </vt:lpstr>
      <vt:lpstr>c) Pohdi ikärakenteen muutoksen vaikutuksia sosiaali- ja terveydenhuollon toimintaan. </vt:lpstr>
      <vt:lpstr>Terveyden edistäminen eli promootio</vt:lpstr>
      <vt:lpstr>PowerPoint-esitys</vt:lpstr>
      <vt:lpstr>PREVENTIO  eli sairauksien ehkäiseminen   jaetaan  kolmeen tasoon sen mukaan, mitä sairauden vaiheita ehkäistään ja mikä on ehkäisyn tavoite: </vt:lpstr>
      <vt:lpstr>Terveyden edistämisen kokonaisuus</vt:lpstr>
      <vt:lpstr>Syitä, jotka vaikeuttavat terveellisten elämäntapamuutosten tekemistä</vt:lpstr>
      <vt:lpstr>PowerPoint-esitys</vt:lpstr>
      <vt:lpstr>TERVEYSEROIHIN VAIKUTTAVIA TEKIJÖITÄ   (SUOMESSA)</vt:lpstr>
      <vt:lpstr>PowerPoint-esitys</vt:lpstr>
      <vt:lpstr>PowerPoint-esitys</vt:lpstr>
      <vt:lpstr>Kansantaudit kansanterveyden uhkana</vt:lpstr>
      <vt:lpstr>PowerPoint-esitys</vt:lpstr>
      <vt:lpstr>PowerPoint-esitys</vt:lpstr>
      <vt:lpstr>Yleistä taustaa kansantaudeista</vt:lpstr>
      <vt:lpstr>Sydän- ja verisuonitaudit </vt:lpstr>
      <vt:lpstr>PowerPoint-esitys</vt:lpstr>
      <vt:lpstr>PowerPoint-esitys</vt:lpstr>
      <vt:lpstr>PowerPoint-esitys</vt:lpstr>
      <vt:lpstr>Syöpäsairaudet</vt:lpstr>
      <vt:lpstr>RINTASYÖPÄ</vt:lpstr>
      <vt:lpstr>  YLEISTÄ</vt:lpstr>
      <vt:lpstr>RISKITEKIJÄT</vt:lpstr>
      <vt:lpstr>PowerPoint-esitys</vt:lpstr>
      <vt:lpstr>Mielenterveyden häiriöt</vt:lpstr>
      <vt:lpstr>Tuki- ja liikuntaelinten sairaudet</vt:lpstr>
      <vt:lpstr>Nivelrikko http://bit.ly/1TzVtPZ  </vt:lpstr>
      <vt:lpstr>Osteoporoosi luiden haurastuminen ja lujuuden heikkeneminen (murtumia) </vt:lpstr>
      <vt:lpstr>PowerPoint-esitys</vt:lpstr>
      <vt:lpstr>PowerPoint-esitys</vt:lpstr>
      <vt:lpstr>PowerPoint-esitys</vt:lpstr>
      <vt:lpstr>Allergia, astma ja muut hengityselinsairaudet</vt:lpstr>
      <vt:lpstr>Muistisairaudet</vt:lpstr>
      <vt:lpstr>Kertaa vielä</vt:lpstr>
      <vt:lpstr>Tartuntataudit</vt:lpstr>
      <vt:lpstr> Tartuntataudit</vt:lpstr>
      <vt:lpstr>Taudit</vt:lpstr>
      <vt:lpstr>Käsitteet</vt:lpstr>
      <vt:lpstr>Rokottaminen</vt:lpstr>
      <vt:lpstr>Rokotuksen voittokulku</vt:lpstr>
      <vt:lpstr> Terveysliikunta </vt:lpstr>
      <vt:lpstr>Terveyskunnon osa-alueita</vt:lpstr>
      <vt:lpstr>Liikkumiseen vaikuttavia tekijöitä</vt:lpstr>
      <vt:lpstr>Miten tulkitset kaaviota?</vt:lpstr>
      <vt:lpstr>Liikunnan terveyshyödyt sekä haitat</vt:lpstr>
      <vt:lpstr>PowerPoint-esitys</vt:lpstr>
      <vt:lpstr>Lasten ja nuorten liikuntasuositus</vt:lpstr>
      <vt:lpstr>Aikuisten liikuntasuositus</vt:lpstr>
      <vt:lpstr>Ikääntyneiden liikuntasuositus</vt:lpstr>
      <vt:lpstr>Kunnon kehittämisen periaatteet</vt:lpstr>
      <vt:lpstr>Kunnon kehittämisen periaatteita</vt:lpstr>
      <vt:lpstr>Fyysinen suorituskyky</vt:lpstr>
      <vt:lpstr>Kestävyysharjoittelun tasoja</vt:lpstr>
      <vt:lpstr>Energiantuottotavat</vt:lpstr>
      <vt:lpstr>Energiantuottotavat</vt:lpstr>
      <vt:lpstr>Liikkujan ravitsemus</vt:lpstr>
      <vt:lpstr>Ravinnosta terveyttä</vt:lpstr>
      <vt:lpstr>RUOKA</vt:lpstr>
      <vt:lpstr>UUDET RAVITSEMUSSUOSITUKSET</vt:lpstr>
      <vt:lpstr>Ravitsemussuositukset</vt:lpstr>
      <vt:lpstr>Ravitsemussuositukset</vt:lpstr>
      <vt:lpstr>Ravitsemussuositukset</vt:lpstr>
      <vt:lpstr>Järkevät juomavalinnat</vt:lpstr>
      <vt:lpstr>Käsitteet</vt:lpstr>
      <vt:lpstr>Vähemmän voita leivälle Suomalaisten ruokatottumusten muutoksia vuosina 1979–2007</vt:lpstr>
      <vt:lpstr>Syöminen on valintoja</vt:lpstr>
      <vt:lpstr>Elintavat = valintakysymys</vt:lpstr>
      <vt:lpstr>Käsitteet</vt:lpstr>
      <vt:lpstr>RUOAN RAJOITUKSET  Erityisruokavaliot</vt:lpstr>
      <vt:lpstr>Ruokakulttuuri</vt:lpstr>
      <vt:lpstr>Syömishäiriöt</vt:lpstr>
      <vt:lpstr>Uni ja lepo</vt:lpstr>
      <vt:lpstr>Unen merkitys</vt:lpstr>
      <vt:lpstr>Unen vaiheet</vt:lpstr>
      <vt:lpstr>Uni-valverytmi</vt:lpstr>
      <vt:lpstr>Hyvän unihygienian lähtökohdat</vt:lpstr>
      <vt:lpstr>Miksi ei nukuta riittävästi?</vt:lpstr>
      <vt:lpstr>Opiskeluhyvinvointi</vt:lpstr>
      <vt:lpstr>PowerPoint-esitys</vt:lpstr>
      <vt:lpstr>Neljä tapaa palautua</vt:lpstr>
      <vt:lpstr>Painonhallinta</vt:lpstr>
      <vt:lpstr>Terve painonhallinta</vt:lpstr>
      <vt:lpstr>Vinkkejä arkiseen  painonhallintaan</vt:lpstr>
      <vt:lpstr>Painon arkisia mittareita</vt:lpstr>
      <vt:lpstr>Painoindeksi</vt:lpstr>
      <vt:lpstr>ERILAISIA SYITÄ YLIPAINOON</vt:lpstr>
      <vt:lpstr>PowerPoint-esitys</vt:lpstr>
      <vt:lpstr>PowerPoint-esitys</vt:lpstr>
      <vt:lpstr>            Ruoan energiatiheys /ruoan energiamäärä </vt:lpstr>
      <vt:lpstr> Netti ja peliriippuvuuden tarkastelunäkökulmia     </vt:lpstr>
      <vt:lpstr> Internetin käytön myönteisiä vaikutuksia  </vt:lpstr>
      <vt:lpstr>Internetin käytön kielteisiä vaikutuksia</vt:lpstr>
      <vt:lpstr>Terveystaitoja </vt:lpstr>
      <vt:lpstr>PowerPoint-esitys</vt:lpstr>
      <vt:lpstr>Ennaltaehkäisevä itsehoito</vt:lpstr>
      <vt:lpstr>Itsehoito ja omahoito</vt:lpstr>
      <vt:lpstr>PowerPoint-esitys</vt:lpstr>
      <vt:lpstr>Auttamisen ketju</vt:lpstr>
      <vt:lpstr>Toiminta  onnettomuustilanteessa</vt:lpstr>
      <vt:lpstr>Hätäensiapu</vt:lpstr>
      <vt:lpstr>Ensiapu – hengenpelastava taito</vt:lpstr>
      <vt:lpstr>Henkinen ensiapu</vt:lpstr>
      <vt:lpstr>Kylkiasentoon kääntäminen</vt:lpstr>
      <vt:lpstr>Aikuisen peruselvytys</vt:lpstr>
      <vt:lpstr>Aikuisen puhalluselvytys</vt:lpstr>
      <vt:lpstr>Aikuisen puhalluselvytys</vt:lpstr>
      <vt:lpstr>Lapsen elvytys</vt:lpstr>
      <vt:lpstr>Defibrillointi</vt:lpstr>
      <vt:lpstr>Sokki</vt:lpstr>
      <vt:lpstr>Vierasesine hengitysteissä</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Preppaus</dc:title>
  <dc:creator>opettaja</dc:creator>
  <cp:lastModifiedBy>oppilas lukio</cp:lastModifiedBy>
  <cp:revision>80</cp:revision>
  <dcterms:created xsi:type="dcterms:W3CDTF">2017-02-09T18:48:30Z</dcterms:created>
  <dcterms:modified xsi:type="dcterms:W3CDTF">2017-09-06T21:34:20Z</dcterms:modified>
</cp:coreProperties>
</file>