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docenti'!$A$1:$B$4</c:f>
              <c:multiLvlStrCache>
                <c:ptCount val="4"/>
                <c:lvl>
                  <c:pt idx="0">
                    <c:v>Work with google drive</c:v>
                  </c:pt>
                  <c:pt idx="1">
                    <c:v>Use Edmodo</c:v>
                  </c:pt>
                  <c:pt idx="2">
                    <c:v>Use Facebook</c:v>
                  </c:pt>
                  <c:pt idx="3">
                    <c:v>Others</c:v>
                  </c:pt>
                </c:lvl>
                <c:lvl>
                  <c:pt idx="0">
                    <c:v>1.Which specific e-learnings have you acquired due to TN meetings or W workshops that you attended?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docenti'!$C$1:$C$4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7-4152-9F9D-91C101C0C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742496"/>
        <c:axId val="483740528"/>
      </c:barChart>
      <c:catAx>
        <c:axId val="4837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740528"/>
        <c:crosses val="autoZero"/>
        <c:auto val="1"/>
        <c:lblAlgn val="ctr"/>
        <c:lblOffset val="100"/>
        <c:noMultiLvlLbl val="0"/>
      </c:catAx>
      <c:valAx>
        <c:axId val="48374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742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docenti'!$A$53:$B$56</c:f>
              <c:multiLvlStrCache>
                <c:ptCount val="4"/>
                <c:lvl>
                  <c:pt idx="0">
                    <c:v>1 badly</c:v>
                  </c:pt>
                  <c:pt idx="1">
                    <c:v>2 average</c:v>
                  </c:pt>
                  <c:pt idx="2">
                    <c:v>3 well</c:v>
                  </c:pt>
                  <c:pt idx="3">
                    <c:v>4 very well</c:v>
                  </c:pt>
                </c:lvl>
                <c:lvl>
                  <c:pt idx="0">
                    <c:v>10.How were you welcomed by the local team, school, teachers staff, hotel </c:v>
                  </c:pt>
                </c:lvl>
              </c:multiLvlStrCache>
            </c:multiLvlStrRef>
          </c:cat>
          <c:val>
            <c:numRef>
              <c:f>'[DATI QUESTIONARIO STUDENTI E DOCENTI.xlsx]dati questionario docenti'!$C$53:$C$56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3-49EB-BE8C-BDCAFD369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2195792"/>
        <c:axId val="652190544"/>
      </c:barChart>
      <c:catAx>
        <c:axId val="65219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190544"/>
        <c:crosses val="autoZero"/>
        <c:auto val="1"/>
        <c:lblAlgn val="ctr"/>
        <c:lblOffset val="100"/>
        <c:noMultiLvlLbl val="0"/>
      </c:catAx>
      <c:valAx>
        <c:axId val="65219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1957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docenti'!$A$59:$B$62</c:f>
              <c:multiLvlStrCache>
                <c:ptCount val="4"/>
                <c:lvl>
                  <c:pt idx="0">
                    <c:v>1 not</c:v>
                  </c:pt>
                  <c:pt idx="1">
                    <c:v>2 some</c:v>
                  </c:pt>
                  <c:pt idx="2">
                    <c:v>3 quite </c:v>
                  </c:pt>
                  <c:pt idx="3">
                    <c:v>4 a lot of</c:v>
                  </c:pt>
                </c:lvl>
                <c:lvl>
                  <c:pt idx="0">
                    <c:v>11.Have you acquired any skills for working in international educational programmes after this experience ? </c:v>
                  </c:pt>
                </c:lvl>
              </c:multiLvlStrCache>
            </c:multiLvlStrRef>
          </c:cat>
          <c:val>
            <c:numRef>
              <c:f>'[DATI QUESTIONARIO STUDENTI E DOCENTI.xlsx]dati questionario docenti'!$C$59:$C$62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B-4C0F-BBB5-D369B6F39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2556200"/>
        <c:axId val="662551936"/>
      </c:barChart>
      <c:catAx>
        <c:axId val="66255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2551936"/>
        <c:crosses val="autoZero"/>
        <c:auto val="1"/>
        <c:lblAlgn val="ctr"/>
        <c:lblOffset val="100"/>
        <c:noMultiLvlLbl val="0"/>
      </c:catAx>
      <c:valAx>
        <c:axId val="66255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2556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docenti'!$A$64:$B$66</c:f>
              <c:multiLvlStrCache>
                <c:ptCount val="3"/>
                <c:lvl>
                  <c:pt idx="0">
                    <c:v>Yes</c:v>
                  </c:pt>
                  <c:pt idx="1">
                    <c:v>No</c:v>
                  </c:pt>
                  <c:pt idx="2">
                    <c:v>Maybe</c:v>
                  </c:pt>
                </c:lvl>
                <c:lvl>
                  <c:pt idx="0">
                    <c:v>12.Have you been thinking about the possibility of participating in new K1, K2 Erasmus projects?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docenti'!$C$64:$C$66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6-4B87-936F-F87B683F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5255736"/>
        <c:axId val="655256064"/>
      </c:barChart>
      <c:catAx>
        <c:axId val="65525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5256064"/>
        <c:crosses val="autoZero"/>
        <c:auto val="1"/>
        <c:lblAlgn val="ctr"/>
        <c:lblOffset val="100"/>
        <c:noMultiLvlLbl val="0"/>
      </c:catAx>
      <c:valAx>
        <c:axId val="65525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5255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docenti'!$A$69:$B$70</c:f>
              <c:multiLvlStrCache>
                <c:ptCount val="2"/>
                <c:lvl>
                  <c:pt idx="0">
                    <c:v>Yes</c:v>
                  </c:pt>
                  <c:pt idx="1">
                    <c:v>No</c:v>
                  </c:pt>
                </c:lvl>
                <c:lvl>
                  <c:pt idx="0">
                    <c:v>13.Would you recommend participating in an Erasmus project to your colleagues 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docenti'!$C$69:$C$70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2-45B8-98F6-514A29683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969304"/>
        <c:axId val="570964712"/>
      </c:barChart>
      <c:catAx>
        <c:axId val="57096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0964712"/>
        <c:crosses val="autoZero"/>
        <c:auto val="1"/>
        <c:lblAlgn val="ctr"/>
        <c:lblOffset val="100"/>
        <c:noMultiLvlLbl val="0"/>
      </c:catAx>
      <c:valAx>
        <c:axId val="57096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0969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69816272965875E-2"/>
          <c:y val="7.407407407407407E-2"/>
          <c:w val="0.9155301837270341"/>
          <c:h val="0.764367891513560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docenti'!$A$6:$B$7</c:f>
              <c:multiLvlStrCache>
                <c:ptCount val="2"/>
                <c:lvl>
                  <c:pt idx="0">
                    <c:v>Yes</c:v>
                  </c:pt>
                  <c:pt idx="1">
                    <c:v>No</c:v>
                  </c:pt>
                </c:lvl>
                <c:lvl>
                  <c:pt idx="0">
                    <c:v>2.Are you keeping in touch with any of the colleagues from the other countries/ regions?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docenti'!$C$6:$C$7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1-4EA9-9DAF-C9E31830F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72097448"/>
        <c:axId val="572093184"/>
      </c:barChart>
      <c:catAx>
        <c:axId val="57209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2093184"/>
        <c:crosses val="autoZero"/>
        <c:auto val="1"/>
        <c:lblAlgn val="ctr"/>
        <c:lblOffset val="100"/>
        <c:noMultiLvlLbl val="0"/>
      </c:catAx>
      <c:valAx>
        <c:axId val="57209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2097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docenti'!$A$10:$B$13</c:f>
              <c:multiLvlStrCache>
                <c:ptCount val="4"/>
                <c:lvl>
                  <c:pt idx="0">
                    <c:v>Germany</c:v>
                  </c:pt>
                  <c:pt idx="1">
                    <c:v>Finland</c:v>
                  </c:pt>
                  <c:pt idx="2">
                    <c:v>Galicia (Spain)</c:v>
                  </c:pt>
                  <c:pt idx="3">
                    <c:v>Catalonia (Spain)</c:v>
                  </c:pt>
                </c:lvl>
                <c:lvl>
                  <c:pt idx="0">
                    <c:v>3.If yes, from which countries?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docenti'!$C$10:$C$13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F-47EF-BD60-636286CC5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764144"/>
        <c:axId val="483758240"/>
      </c:barChart>
      <c:catAx>
        <c:axId val="4837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758240"/>
        <c:crosses val="autoZero"/>
        <c:auto val="1"/>
        <c:lblAlgn val="ctr"/>
        <c:lblOffset val="100"/>
        <c:noMultiLvlLbl val="0"/>
      </c:catAx>
      <c:valAx>
        <c:axId val="48375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764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docenti'!$A$16:$B$20</c:f>
              <c:multiLvlStrCache>
                <c:ptCount val="5"/>
                <c:lvl>
                  <c:pt idx="0">
                    <c:v>Whats app</c:v>
                  </c:pt>
                  <c:pt idx="1">
                    <c:v>E-mail</c:v>
                  </c:pt>
                  <c:pt idx="2">
                    <c:v>Facebook</c:v>
                  </c:pt>
                  <c:pt idx="3">
                    <c:v>Edmodo</c:v>
                  </c:pt>
                  <c:pt idx="4">
                    <c:v>Others</c:v>
                  </c:pt>
                </c:lvl>
                <c:lvl>
                  <c:pt idx="0">
                    <c:v>4.By which mean?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docenti'!$C$16:$C$20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E-4133-ADB7-42D0FE4DC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3514784"/>
        <c:axId val="573518064"/>
      </c:barChart>
      <c:catAx>
        <c:axId val="57351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3518064"/>
        <c:crosses val="autoZero"/>
        <c:auto val="1"/>
        <c:lblAlgn val="ctr"/>
        <c:lblOffset val="100"/>
        <c:noMultiLvlLbl val="0"/>
      </c:catAx>
      <c:valAx>
        <c:axId val="57351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35147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docenti'!$A$23:$B$26</c:f>
              <c:multiLvlStrCache>
                <c:ptCount val="4"/>
                <c:lvl>
                  <c:pt idx="0">
                    <c:v>1 low </c:v>
                  </c:pt>
                  <c:pt idx="1">
                    <c:v>2 medium</c:v>
                  </c:pt>
                  <c:pt idx="2">
                    <c:v>3 high </c:v>
                  </c:pt>
                  <c:pt idx="3">
                    <c:v>4 very high</c:v>
                  </c:pt>
                </c:lvl>
                <c:lvl>
                  <c:pt idx="0">
                    <c:v>5.Rate the project in general</c:v>
                  </c:pt>
                </c:lvl>
              </c:multiLvlStrCache>
            </c:multiLvlStrRef>
          </c:cat>
          <c:val>
            <c:numRef>
              <c:f>'[DATI QUESTIONARIO STUDENTI E DOCENTI.xlsx]dati questionario docenti'!$C$23:$C$26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E-4E1B-9931-DD4AA0C9D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2568592"/>
        <c:axId val="652568920"/>
      </c:barChart>
      <c:catAx>
        <c:axId val="65256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568920"/>
        <c:crosses val="autoZero"/>
        <c:auto val="1"/>
        <c:lblAlgn val="ctr"/>
        <c:lblOffset val="100"/>
        <c:noMultiLvlLbl val="0"/>
      </c:catAx>
      <c:valAx>
        <c:axId val="65256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568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docenti'!$A$29:$B$32</c:f>
              <c:multiLvlStrCache>
                <c:ptCount val="4"/>
                <c:lvl>
                  <c:pt idx="0">
                    <c:v>1 low </c:v>
                  </c:pt>
                  <c:pt idx="1">
                    <c:v>2 medium </c:v>
                  </c:pt>
                  <c:pt idx="2">
                    <c:v>3 high </c:v>
                  </c:pt>
                  <c:pt idx="3">
                    <c:v>4 very high</c:v>
                  </c:pt>
                </c:lvl>
                <c:lvl>
                  <c:pt idx="0">
                    <c:v>6.Grade your English level improvement</c:v>
                  </c:pt>
                </c:lvl>
              </c:multiLvlStrCache>
            </c:multiLvlStrRef>
          </c:cat>
          <c:val>
            <c:numRef>
              <c:f>'[DATI QUESTIONARIO STUDENTI E DOCENTI.xlsx]dati questionario docenti'!$C$29:$C$32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D-42C7-84D8-920F2E4B2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283328"/>
        <c:axId val="579290216"/>
      </c:barChart>
      <c:catAx>
        <c:axId val="5792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9290216"/>
        <c:crosses val="autoZero"/>
        <c:auto val="1"/>
        <c:lblAlgn val="ctr"/>
        <c:lblOffset val="100"/>
        <c:noMultiLvlLbl val="0"/>
      </c:catAx>
      <c:valAx>
        <c:axId val="57929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9283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docenti'!$A$35:$B$38</c:f>
              <c:multiLvlStrCache>
                <c:ptCount val="4"/>
                <c:lvl>
                  <c:pt idx="0">
                    <c:v>1 equal</c:v>
                  </c:pt>
                  <c:pt idx="1">
                    <c:v>2 a bit</c:v>
                  </c:pt>
                  <c:pt idx="2">
                    <c:v>3 quite</c:v>
                  </c:pt>
                  <c:pt idx="3">
                    <c:v>4 very</c:v>
                  </c:pt>
                </c:lvl>
                <c:lvl>
                  <c:pt idx="0">
                    <c:v>7.After this experience, do you feel closer to European countries ? </c:v>
                  </c:pt>
                </c:lvl>
              </c:multiLvlStrCache>
            </c:multiLvlStrRef>
          </c:cat>
          <c:val>
            <c:numRef>
              <c:f>'[DATI QUESTIONARIO STUDENTI E DOCENTI.xlsx]dati questionario docenti'!$C$35:$C$38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E-4163-98DF-AF4DFCCA6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3972440"/>
        <c:axId val="573973424"/>
      </c:barChart>
      <c:catAx>
        <c:axId val="57397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3973424"/>
        <c:crosses val="autoZero"/>
        <c:auto val="1"/>
        <c:lblAlgn val="ctr"/>
        <c:lblOffset val="100"/>
        <c:noMultiLvlLbl val="0"/>
      </c:catAx>
      <c:valAx>
        <c:axId val="57397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39724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docenti'!$A$41:$B$44</c:f>
              <c:multiLvlStrCache>
                <c:ptCount val="4"/>
                <c:lvl>
                  <c:pt idx="0">
                    <c:v>1 low</c:v>
                  </c:pt>
                  <c:pt idx="1">
                    <c:v>2 medium</c:v>
                  </c:pt>
                  <c:pt idx="2">
                    <c:v>3 good</c:v>
                  </c:pt>
                  <c:pt idx="3">
                    <c:v>4 very good</c:v>
                  </c:pt>
                </c:lvl>
                <c:lvl>
                  <c:pt idx="0">
                    <c:v>8.How useful for your classes are the workshops you attended ?</c:v>
                  </c:pt>
                </c:lvl>
              </c:multiLvlStrCache>
            </c:multiLvlStrRef>
          </c:cat>
          <c:val>
            <c:numRef>
              <c:f>'[DATI QUESTIONARIO STUDENTI E DOCENTI.xlsx]dati questionario docenti'!$C$41:$C$44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1-4D35-A803-6A0EA863D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2169224"/>
        <c:axId val="652175128"/>
      </c:barChart>
      <c:catAx>
        <c:axId val="65216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175128"/>
        <c:crosses val="autoZero"/>
        <c:auto val="1"/>
        <c:lblAlgn val="ctr"/>
        <c:lblOffset val="100"/>
        <c:noMultiLvlLbl val="0"/>
      </c:catAx>
      <c:valAx>
        <c:axId val="65217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2169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'[DATI QUESTIONARIO STUDENTI E DOCENTI.xlsx]dati questionario docenti'!$A$47:$B$50</c:f>
              <c:multiLvlStrCache>
                <c:ptCount val="4"/>
                <c:lvl>
                  <c:pt idx="0">
                    <c:v>1 not at all</c:v>
                  </c:pt>
                  <c:pt idx="1">
                    <c:v>2 enough</c:v>
                  </c:pt>
                  <c:pt idx="2">
                    <c:v>3 quite</c:v>
                  </c:pt>
                  <c:pt idx="3">
                    <c:v>4 very</c:v>
                  </c:pt>
                </c:lvl>
                <c:lvl>
                  <c:pt idx="0">
                    <c:v>9.Evaluate the utility of the teacher’s seminars had for your job in general</c:v>
                  </c:pt>
                </c:lvl>
              </c:multiLvlStrCache>
            </c:multiLvlStrRef>
          </c:cat>
          <c:val>
            <c:numRef>
              <c:f>'[DATI QUESTIONARIO STUDENTI E DOCENTI.xlsx]dati questionario docenti'!$C$47:$C$50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8-42A3-AB9C-3CF5C5ACE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2095152"/>
        <c:axId val="572095480"/>
      </c:barChart>
      <c:catAx>
        <c:axId val="57209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2095480"/>
        <c:crosses val="autoZero"/>
        <c:auto val="1"/>
        <c:lblAlgn val="ctr"/>
        <c:lblOffset val="100"/>
        <c:noMultiLvlLbl val="0"/>
      </c:catAx>
      <c:valAx>
        <c:axId val="572095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2095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9B306-A7A6-44F5-BB6D-B3588515AE84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AC80-8A57-4CC6-A7EB-E118AEF2D7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8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9252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751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98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541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9589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44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6452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954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3414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1598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73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169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771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630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B5E1C-DCB4-4CBA-A7C0-806679A97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C70FA5-A3FD-4FF2-862C-1A47C07D7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C5E66A-0019-4963-94F3-B018AEA03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9194CA-9DF3-4720-931B-AC9E7D13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8C3F65-589D-41E5-A7F7-F22EE347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0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5E0B5A-CFBB-4475-AFF1-D8A968DF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7C4A96-082F-4916-B640-5B8EE9777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D9810D-379C-4D8D-82E0-287EB6FE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810723-3C76-46FF-9E06-825863FA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6B3E49-D7C6-4908-A166-08681767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4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093AE5-70A3-4144-AF6F-A81D022FC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CF3D66-94E8-4DB3-ABD9-03429B819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CBB820-0262-46F6-A427-4391B389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34B501-53AE-4ABA-8822-7C081AB9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E1F385-2DB9-4A1B-9444-9480FE38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02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a titolo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o 42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uppo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uppo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ttangolo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6" name="Rettangolo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7" name="Rettangolo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1" name="Gruppo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ttangolo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6" name="Rettangolo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4" name="Rettangolo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3" name="Gruppo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ttangolo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79" name="Rettangolo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1" name="Rettangolo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sp>
            <p:nvSpPr>
              <p:cNvPr id="75" name="Rettangolo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6" name="Rettangolo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7" name="Rettangolo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</p:grpSp>
        <p:sp>
          <p:nvSpPr>
            <p:cNvPr id="45" name="Figura a mano libera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8" name="Figura a mano libera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9" name="Figura a mano libera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1" name="Figura a mano libera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2" name="Figura a mano libera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3" name="Esagono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4" name="Esagono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5" name="Esagono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6" name="Esagono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7" name="Esagono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8" name="Figura a mano libera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9" name="Esagono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0" name="Esagono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1" name="Esagono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2" name="Esagono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3" name="Esagono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4" name="Esagono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5" name="Esagono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6" name="Esagono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7" name="Esagono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8" name="Figura a mano libera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9" name="Figura a mano libera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</p:grpSp>
      <p:sp>
        <p:nvSpPr>
          <p:cNvPr id="46" name="Rettangolo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50" name="Rettangolo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89" name="Rettangolo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47" name="Rettangolo 46"/>
          <p:cNvSpPr/>
          <p:nvPr/>
        </p:nvSpPr>
        <p:spPr bwMode="ltGray"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11154" y="2517191"/>
            <a:ext cx="4417807" cy="2275691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8" name="Segnaposto immagine 7" descr="Segnaposto vuoto per aggiungere un'immagine. Fare clic sul segnaposto e selezionare l'immagine che si vuole aggiungere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 rtlCol="0"/>
          <a:lstStyle>
            <a:lvl1pPr marL="68580" indent="0">
              <a:buNone/>
              <a:defRPr/>
            </a:lvl1pPr>
          </a:lstStyle>
          <a:p>
            <a:pPr rtl="0"/>
            <a:r>
              <a:rPr lang="it-IT" dirty="0"/>
              <a:t>Inserire qui la foto del prodotto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11154" y="4802408"/>
            <a:ext cx="4413071" cy="87930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fld id="{6FCD2AD8-475F-42B9-9C99-2902F95A345F}" type="datetime1">
              <a:rPr lang="it-IT" smtClean="0"/>
              <a:pPr/>
              <a:t>27/02/2018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339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A8251-487E-4535-9806-D798EB86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6BC2C8-5898-45D9-B66D-4B2202784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AD808C-96CD-4F3D-8586-CAD9B7F9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35276-000B-4786-97B3-B6605845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2F5327-8EFD-4152-ADF8-5649276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2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AA1A96-EE16-4E4B-9171-93B1B3812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E5353B-439E-406A-8FFB-A121305C9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946221-2C99-4A21-A508-EAFAA41C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6287A7-4894-4E3F-AEA0-F8E5CBEB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0D9CE4-0229-4937-A463-6D699132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1D15A-71F1-485C-8D18-7E12F52D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C57EA2-7040-4C54-A4BC-EFE0171B3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3225DD-8863-4676-92CA-A0831297D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C559B3-4884-4438-BB96-43782E88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2DB6D8-B8A3-46FB-93D0-6A1F8B14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FD4280-E930-4784-AC0A-47258EE8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6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8942E-6BFA-43C5-A85A-A530D41B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B69674-BD26-41A1-A9DC-FA8E545D5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3C98D3-2365-4DA7-8620-D451C865E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53480E2-CE99-463B-9308-9F1B92EB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709233-8032-40E5-9702-6B1001CC6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29FE273-CBFC-453C-8E51-E0906827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1A05265-D133-48CD-ACDE-4C63CED3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BC84FC-ACD6-482C-9B52-6C87A3F2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75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31C65-0ADC-4DAF-8D81-7A4CE342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AC55035-D97D-494A-BE66-1F340ADE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6C24FC-EEBD-4ED0-8E0D-71B75CB3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B78588-BE82-491F-BAC1-1FC0946F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3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2E2C70-C5D8-4505-89BF-FA2A51D4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B0695CC-9DEB-435D-B4B9-67B32B01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FFED3A-71AA-4D31-BE7F-4EF0A4ED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3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C7BC95-24E4-4393-8671-77453C53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4A2B26-1BF8-47BC-9219-E03F67238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61279D-957B-4530-82F5-9D763BF25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6F8A85-E488-4BAF-9998-4E837E82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C24059-2050-4840-8248-12089D3B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F88A3F-1274-4FB8-9FFE-7DDD5E69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80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624B8-1826-4989-BFB1-FCE1444E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295941-2850-47CA-B8D6-37B2EED72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5B4DE4-9CFB-40E5-8508-31B0A365B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06B8F5-07F1-4E8C-B9E4-0D7CE4B1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7590BB-8E75-4AE8-A6EE-90029208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EBE59E-74CF-40AA-B6C9-9DDD755B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63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ABC42C-F43E-4F14-B81A-09FE9C8E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DA6EBE-1352-44D9-ADE9-8CA7FB6E9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229010-D2D4-47C7-8E69-A9572D9BE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239A-DF87-49CD-9E4F-ABE5276D6D2A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97A300-0A6B-4D79-8A56-D69FCF5CA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073670-28D2-4BA1-8C95-F7DA91179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FCDD6-6CF8-491B-BFBF-69C9F5B32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9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/>
              <a:t>Nome prodotto</a:t>
            </a:r>
          </a:p>
        </p:txBody>
      </p:sp>
      <p:pic>
        <p:nvPicPr>
          <p:cNvPr id="10" name="Segnaposto immagine 9">
            <a:extLst>
              <a:ext uri="{FF2B5EF4-FFF2-40B4-BE49-F238E27FC236}">
                <a16:creationId xmlns:a16="http://schemas.microsoft.com/office/drawing/2014/main" id="{9F09EF97-F2CB-4B71-AF6F-9F102D901A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5226" r="15226"/>
          <a:stretch>
            <a:fillRect/>
          </a:stretch>
        </p:blipFill>
        <p:spPr>
          <a:xfrm>
            <a:off x="764139" y="2619435"/>
            <a:ext cx="4414838" cy="3551578"/>
          </a:xfr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34" y="378709"/>
            <a:ext cx="2629677" cy="1447799"/>
          </a:xfrm>
          <a:prstGeom prst="rect">
            <a:avLst/>
          </a:prstGeom>
        </p:spPr>
      </p:pic>
      <p:pic>
        <p:nvPicPr>
          <p:cNvPr id="6" name="grafiikka1">
            <a:extLst>
              <a:ext uri="{FF2B5EF4-FFF2-40B4-BE49-F238E27FC236}">
                <a16:creationId xmlns:a16="http://schemas.microsoft.com/office/drawing/2014/main" id="{5A3BE8A7-50EE-405B-B9B1-838B47131612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56089" y="378708"/>
            <a:ext cx="4160411" cy="144779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grafiikka2">
            <a:extLst>
              <a:ext uri="{FF2B5EF4-FFF2-40B4-BE49-F238E27FC236}">
                <a16:creationId xmlns:a16="http://schemas.microsoft.com/office/drawing/2014/main" id="{38215C7D-CF67-4FB5-ABB8-EB39706B7484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210300" y="2296380"/>
            <a:ext cx="4622800" cy="377422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7F843302-F18D-4B8B-B738-C18DB6B1A7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2222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01F2E29-E57B-439C-844D-22DECF9A20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774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B13BB7F8-9065-4E30-837A-E96947669E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651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F557A72-192A-4E9D-952C-A45BBC320E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296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B8B6FA0-1914-49DC-B141-2F963E29CC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1893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883E6841-1E29-449F-9495-307D58B95F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A1811A2-8BE3-4D6A-B115-95F352D1D7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396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E6437063-8E69-42E7-805C-1EFF6CFEAA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7536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944CD598-EAE0-476A-B947-C80DD203E2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2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ECF00709-06AB-476C-BE3C-3A0BAB41A7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1446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9C20A80A-A739-451B-80B9-7FC0DC37D4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4937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2695C816-352D-4E9A-AE0A-76664BEA5F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299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                                          Data</a:t>
            </a:r>
            <a:r>
              <a:rPr lang="it-IT" sz="4400" b="1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Questionnaire</a:t>
            </a:r>
            <a:r>
              <a:rPr lang="it-IT" sz="2000" b="1" dirty="0">
                <a:solidFill>
                  <a:srgbClr val="002060"/>
                </a:solidFill>
              </a:rPr>
              <a:t> for Civitavecchia Teachers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grafiikka2">
            <a:extLst>
              <a:ext uri="{FF2B5EF4-FFF2-40B4-BE49-F238E27FC236}">
                <a16:creationId xmlns:a16="http://schemas.microsoft.com/office/drawing/2014/main" id="{BF1679DA-4095-49A6-9986-CDCAB9E7F53F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738" y="547462"/>
            <a:ext cx="1575545" cy="114529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grafiikka1">
            <a:extLst>
              <a:ext uri="{FF2B5EF4-FFF2-40B4-BE49-F238E27FC236}">
                <a16:creationId xmlns:a16="http://schemas.microsoft.com/office/drawing/2014/main" id="{D364330C-B121-46EF-8977-E92D26BF0811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9807" y="454025"/>
            <a:ext cx="2157693" cy="1143000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8D95BCF-15C9-4639-979A-36DB4A9E3E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075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Widescreen</PresentationFormat>
  <Paragraphs>28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Nome prodotto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  <vt:lpstr>                                          Data  Questionnaire for Civitavecchia Teachers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prodotto</dc:title>
  <dc:creator>donato colucci</dc:creator>
  <cp:lastModifiedBy>donato colucci</cp:lastModifiedBy>
  <cp:revision>2</cp:revision>
  <dcterms:created xsi:type="dcterms:W3CDTF">2018-02-27T17:53:07Z</dcterms:created>
  <dcterms:modified xsi:type="dcterms:W3CDTF">2018-02-27T18:02:29Z</dcterms:modified>
</cp:coreProperties>
</file>