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24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27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85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47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57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48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82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21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7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21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9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28E8-5D16-4F86-8729-BB2BDDF8A7C7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205E-C0BF-4445-AF81-854528760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99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othenburg" TargetMode="External"/><Relationship Id="rId13" Type="http://schemas.openxmlformats.org/officeDocument/2006/relationships/hyperlink" Target="https://en.wikipedia.org/wiki/Uppsala_County" TargetMode="External"/><Relationship Id="rId18" Type="http://schemas.openxmlformats.org/officeDocument/2006/relationships/hyperlink" Target="https://en.wikipedia.org/wiki/Link%C3%B6ping" TargetMode="External"/><Relationship Id="rId3" Type="http://schemas.openxmlformats.org/officeDocument/2006/relationships/hyperlink" Target="https://en.wikipedia.org/wiki/List_of_cities_in_Sweden_by_population" TargetMode="External"/><Relationship Id="rId21" Type="http://schemas.openxmlformats.org/officeDocument/2006/relationships/hyperlink" Target="https://en.wikipedia.org/wiki/J%C3%B6nk%C3%B6ping" TargetMode="External"/><Relationship Id="rId7" Type="http://schemas.openxmlformats.org/officeDocument/2006/relationships/hyperlink" Target="https://en.wikipedia.org/wiki/Stockholm_County" TargetMode="External"/><Relationship Id="rId12" Type="http://schemas.openxmlformats.org/officeDocument/2006/relationships/hyperlink" Target="https://en.wikipedia.org/wiki/Uppsala" TargetMode="External"/><Relationship Id="rId17" Type="http://schemas.openxmlformats.org/officeDocument/2006/relationships/hyperlink" Target="https://en.wikipedia.org/wiki/%C3%96rebro_County" TargetMode="External"/><Relationship Id="rId2" Type="http://schemas.openxmlformats.org/officeDocument/2006/relationships/image" Target="../media/image17.gif"/><Relationship Id="rId16" Type="http://schemas.openxmlformats.org/officeDocument/2006/relationships/hyperlink" Target="https://en.wikipedia.org/wiki/%C3%96rebro" TargetMode="External"/><Relationship Id="rId20" Type="http://schemas.openxmlformats.org/officeDocument/2006/relationships/hyperlink" Target="https://en.wikipedia.org/wiki/Helsingb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tockholm" TargetMode="External"/><Relationship Id="rId11" Type="http://schemas.openxmlformats.org/officeDocument/2006/relationships/hyperlink" Target="https://en.wikipedia.org/wiki/Sk%C3%A5ne_County" TargetMode="External"/><Relationship Id="rId5" Type="http://schemas.openxmlformats.org/officeDocument/2006/relationships/hyperlink" Target="https://en.wikipedia.org/wiki/Counties_of_Sweden" TargetMode="External"/><Relationship Id="rId15" Type="http://schemas.openxmlformats.org/officeDocument/2006/relationships/hyperlink" Target="https://en.wikipedia.org/wiki/V%C3%A4stmanland_County" TargetMode="External"/><Relationship Id="rId23" Type="http://schemas.openxmlformats.org/officeDocument/2006/relationships/hyperlink" Target="https://en.wikipedia.org/wiki/Norrk%C3%B6ping" TargetMode="External"/><Relationship Id="rId10" Type="http://schemas.openxmlformats.org/officeDocument/2006/relationships/hyperlink" Target="https://en.wikipedia.org/wiki/Malm%C3%B6" TargetMode="External"/><Relationship Id="rId19" Type="http://schemas.openxmlformats.org/officeDocument/2006/relationships/hyperlink" Target="https://en.wikipedia.org/wiki/%C3%96sterg%C3%B6tland_County" TargetMode="External"/><Relationship Id="rId4" Type="http://schemas.openxmlformats.org/officeDocument/2006/relationships/hyperlink" Target="https://en.wikipedia.org/wiki/List_of_cities_in_Sweden" TargetMode="External"/><Relationship Id="rId9" Type="http://schemas.openxmlformats.org/officeDocument/2006/relationships/hyperlink" Target="https://en.wikipedia.org/wiki/V%C3%A4stra_G%C3%B6taland_County" TargetMode="External"/><Relationship Id="rId14" Type="http://schemas.openxmlformats.org/officeDocument/2006/relationships/hyperlink" Target="https://en.wikipedia.org/wiki/V%C3%A4ster%C3%A5s" TargetMode="External"/><Relationship Id="rId22" Type="http://schemas.openxmlformats.org/officeDocument/2006/relationships/hyperlink" Target="https://en.wikipedia.org/wiki/J%C3%B6nk%C3%B6ping_Count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Héctor\Documents\Asignaturas\4º carrera\Segundo cuarimestre\Own lessons\Geography\Sweden\Sweden regi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74" y="70604"/>
            <a:ext cx="3124509" cy="686080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524000" y="764704"/>
            <a:ext cx="9144000" cy="194421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SWEDEN</a:t>
            </a:r>
          </a:p>
        </p:txBody>
      </p:sp>
      <p:sp>
        <p:nvSpPr>
          <p:cNvPr id="5" name="4 Elipse"/>
          <p:cNvSpPr/>
          <p:nvPr/>
        </p:nvSpPr>
        <p:spPr>
          <a:xfrm rot="2263744">
            <a:off x="5502616" y="710649"/>
            <a:ext cx="1638197" cy="2556383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29192"/>
              </p:ext>
            </p:extLst>
          </p:nvPr>
        </p:nvGraphicFramePr>
        <p:xfrm>
          <a:off x="2999656" y="3331042"/>
          <a:ext cx="7776864" cy="342766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020809"/>
                <a:gridCol w="4756055"/>
              </a:tblGrid>
              <a:tr h="3206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 FACTS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Official</a:t>
                      </a:r>
                      <a:r>
                        <a:rPr lang="es-E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Konungariket</a:t>
                      </a:r>
                      <a:r>
                        <a:rPr lang="es-ES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Sverige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(Kingdom of 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Sweden)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 of government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Unitary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Parliamentary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Constitutional</a:t>
                      </a: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Mocharchy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King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Carl</a:t>
                      </a:r>
                      <a:r>
                        <a:rPr lang="es-E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XVI </a:t>
                      </a:r>
                      <a:r>
                        <a:rPr lang="es-ES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Gustaf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Head of government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Prime 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Minister: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Stefan </a:t>
                      </a:r>
                      <a:r>
                        <a:rPr lang="en-US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Löfven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Capital city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Stockholm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Official language</a:t>
                      </a:r>
                      <a:endParaRPr lang="es-E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Swedish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Monetary unit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Swedish Krona (SKE)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Population</a:t>
                      </a:r>
                      <a:endParaRPr lang="es-E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 </a:t>
                      </a:r>
                      <a:r>
                        <a:rPr lang="en-US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9.858.794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  <a:tr h="312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Surface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450.295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km2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CE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2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724149" y="92987"/>
            <a:ext cx="6531429" cy="6688813"/>
            <a:chOff x="2724149" y="92987"/>
            <a:chExt cx="6531429" cy="6688813"/>
          </a:xfrm>
        </p:grpSpPr>
        <p:pic>
          <p:nvPicPr>
            <p:cNvPr id="5122" name="Picture 2" descr="http://www.destination360.com/maps/sweden-ma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49" y="92987"/>
              <a:ext cx="6531429" cy="66888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ipse 3"/>
            <p:cNvSpPr/>
            <p:nvPr/>
          </p:nvSpPr>
          <p:spPr>
            <a:xfrm>
              <a:off x="6751863" y="4477489"/>
              <a:ext cx="582387" cy="5158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294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0"/>
            <a:ext cx="13458825" cy="6857999"/>
            <a:chOff x="0" y="0"/>
            <a:chExt cx="13458825" cy="6857999"/>
          </a:xfrm>
        </p:grpSpPr>
        <p:pic>
          <p:nvPicPr>
            <p:cNvPr id="5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5036456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9989912" y="5029200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396342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9989912" y="3389086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58056" y="1589313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47968" y="1582057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7256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9989912" y="0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ángulo 14"/>
          <p:cNvSpPr/>
          <p:nvPr/>
        </p:nvSpPr>
        <p:spPr>
          <a:xfrm>
            <a:off x="1708785" y="449580"/>
            <a:ext cx="10073640" cy="60096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528243"/>
              </p:ext>
            </p:extLst>
          </p:nvPr>
        </p:nvGraphicFramePr>
        <p:xfrm>
          <a:off x="2736046" y="692484"/>
          <a:ext cx="8408204" cy="543674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02051"/>
                <a:gridCol w="2102051"/>
                <a:gridCol w="2102051"/>
                <a:gridCol w="2102051"/>
              </a:tblGrid>
              <a:tr h="81116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Largest cities or towns in Sweden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(est. 2010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</a:txBody>
                  <a:tcPr marL="7252" marR="7252" marT="7252" marB="7252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2369">
                <a:tc>
                  <a:txBody>
                    <a:bodyPr/>
                    <a:lstStyle/>
                    <a:p>
                      <a:r>
                        <a:rPr lang="es-ES" sz="1400" u="none" strike="noStrike">
                          <a:effectLst/>
                          <a:hlinkClick r:id="rId3" tooltip="List of cities in Sweden by population"/>
                        </a:rPr>
                        <a:t>Rank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r>
                        <a:rPr lang="es-ES" sz="1400" u="none" strike="noStrike">
                          <a:effectLst/>
                          <a:hlinkClick r:id="rId4" tooltip="List of cities in Sweden"/>
                        </a:rPr>
                        <a:t>Name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r>
                        <a:rPr lang="es-ES" sz="1400" u="none" strike="noStrike">
                          <a:effectLst/>
                          <a:hlinkClick r:id="rId5" tooltip="Counties of Sweden"/>
                        </a:rPr>
                        <a:t>County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r>
                        <a:rPr lang="es-ES" sz="1400" u="none" strike="noStrike" dirty="0" err="1" smtClean="0">
                          <a:effectLst/>
                          <a:hlinkClick r:id="rId3" tooltip="List of cities in Sweden by population"/>
                        </a:rPr>
                        <a:t>Pouation</a:t>
                      </a:r>
                      <a:r>
                        <a:rPr lang="es-ES" sz="1400" u="none" strike="noStrike" dirty="0" smtClean="0">
                          <a:effectLst/>
                          <a:hlinkClick r:id="rId3" tooltip="List of cities in Sweden by population"/>
                        </a:rPr>
                        <a:t>.</a:t>
                      </a:r>
                      <a:endParaRPr lang="es-ES" sz="1400" dirty="0">
                        <a:effectLst/>
                      </a:endParaRPr>
                    </a:p>
                  </a:txBody>
                  <a:tcPr marL="7252" marR="7252" marT="7252" marB="7252" anchor="ctr"/>
                </a:tc>
              </a:tr>
              <a:tr h="28236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6" tooltip="Stockholm"/>
                        </a:rPr>
                        <a:t>Stockholm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7" tooltip="Stockholm County"/>
                        </a:rPr>
                        <a:t>Stockholm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1,372,565</a:t>
                      </a:r>
                    </a:p>
                  </a:txBody>
                  <a:tcPr marL="7252" marR="7252" marT="7252" marB="7252" anchor="ctr"/>
                </a:tc>
              </a:tr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effectLst/>
                        </a:rPr>
                        <a:t>2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8" tooltip="Gothenburg"/>
                        </a:rPr>
                        <a:t>Gothenburg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9" tooltip="Västra Götaland County"/>
                        </a:rPr>
                        <a:t>Västra Götaland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549,893</a:t>
                      </a:r>
                    </a:p>
                  </a:txBody>
                  <a:tcPr marL="7252" marR="7252" marT="7252" marB="7252" anchor="ctr"/>
                </a:tc>
              </a:tr>
              <a:tr h="28236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3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0" tooltip="Malmö"/>
                        </a:rPr>
                        <a:t>Malmö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1" tooltip="Skåne County"/>
                        </a:rPr>
                        <a:t>Skåne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280,415</a:t>
                      </a:r>
                    </a:p>
                  </a:txBody>
                  <a:tcPr marL="7252" marR="7252" marT="7252" marB="7252" anchor="ctr"/>
                </a:tc>
              </a:tr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4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2" tooltip="Uppsala"/>
                        </a:rPr>
                        <a:t>Uppsala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3" tooltip="Uppsala County"/>
                        </a:rPr>
                        <a:t>Uppsala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effectLst/>
                        </a:rPr>
                        <a:t>140,454</a:t>
                      </a:r>
                    </a:p>
                  </a:txBody>
                  <a:tcPr marL="7252" marR="7252" marT="7252" marB="7252" anchor="ctr"/>
                </a:tc>
              </a:tr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5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4" tooltip="Västerås"/>
                        </a:rPr>
                        <a:t>Västerås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5" tooltip="Västmanland County"/>
                        </a:rPr>
                        <a:t>Västmanland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110,877</a:t>
                      </a:r>
                    </a:p>
                  </a:txBody>
                  <a:tcPr marL="7252" marR="7252" marT="7252" marB="7252" anchor="ctr"/>
                </a:tc>
              </a:tr>
              <a:tr h="28236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6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6" tooltip="Örebro"/>
                        </a:rPr>
                        <a:t>Örebro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7" tooltip="Örebro County"/>
                        </a:rPr>
                        <a:t>Örebro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107,038</a:t>
                      </a:r>
                    </a:p>
                  </a:txBody>
                  <a:tcPr marL="7252" marR="7252" marT="7252" marB="7252" anchor="ctr"/>
                </a:tc>
              </a:tr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7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8" tooltip="Linköping"/>
                        </a:rPr>
                        <a:t>Linköping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9" tooltip="Östergötland County"/>
                        </a:rPr>
                        <a:t>Östergötland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104,232</a:t>
                      </a:r>
                    </a:p>
                  </a:txBody>
                  <a:tcPr marL="7252" marR="7252" marT="7252" marB="7252" anchor="ctr"/>
                </a:tc>
              </a:tr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8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20" tooltip="Helsingborg"/>
                        </a:rPr>
                        <a:t>Helsingborg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1" tooltip="Skåne County"/>
                        </a:rPr>
                        <a:t>Skåne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97,122</a:t>
                      </a:r>
                    </a:p>
                  </a:txBody>
                  <a:tcPr marL="7252" marR="7252" marT="7252" marB="7252" anchor="ctr"/>
                </a:tc>
              </a:tr>
              <a:tr h="282369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9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21" tooltip="Jönköping"/>
                        </a:rPr>
                        <a:t>Jönköping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22" tooltip="Jönköping County"/>
                        </a:rPr>
                        <a:t>Jönköping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>
                          <a:effectLst/>
                        </a:rPr>
                        <a:t>89,396</a:t>
                      </a:r>
                    </a:p>
                  </a:txBody>
                  <a:tcPr marL="7252" marR="7252" marT="7252" marB="7252" anchor="ctr"/>
                </a:tc>
              </a:tr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s-ES" sz="1400">
                          <a:effectLst/>
                        </a:rPr>
                        <a:t>10</a:t>
                      </a: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23" tooltip="Norrköping"/>
                        </a:rPr>
                        <a:t>Norrköping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u="none" strike="noStrike">
                          <a:effectLst/>
                          <a:hlinkClick r:id="rId19" tooltip="Östergötland County"/>
                        </a:rPr>
                        <a:t>Östergötland</a:t>
                      </a:r>
                      <a:endParaRPr lang="es-ES" sz="1400">
                        <a:effectLst/>
                      </a:endParaRPr>
                    </a:p>
                  </a:txBody>
                  <a:tcPr marL="7252" marR="7252" marT="7252" marB="725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effectLst/>
                        </a:rPr>
                        <a:t>87,247</a:t>
                      </a:r>
                    </a:p>
                  </a:txBody>
                  <a:tcPr marL="7252" marR="7252" marT="7252" marB="7252" anchor="ctr"/>
                </a:tc>
              </a:tr>
            </a:tbl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35175" y="646910"/>
            <a:ext cx="65" cy="272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5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7335" r="38824"/>
          <a:stretch/>
        </p:blipFill>
        <p:spPr bwMode="auto">
          <a:xfrm>
            <a:off x="7297688" y="106293"/>
            <a:ext cx="5440679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-152400" y="1735055"/>
            <a:ext cx="13429797" cy="1938476"/>
            <a:chOff x="0" y="3569071"/>
            <a:chExt cx="13429797" cy="1938476"/>
          </a:xfrm>
        </p:grpSpPr>
        <p:pic>
          <p:nvPicPr>
            <p:cNvPr id="19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-152400" y="3378500"/>
            <a:ext cx="13429797" cy="1938476"/>
            <a:chOff x="0" y="3569071"/>
            <a:chExt cx="13429797" cy="1938476"/>
          </a:xfrm>
        </p:grpSpPr>
        <p:pic>
          <p:nvPicPr>
            <p:cNvPr id="15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ítulo 1"/>
          <p:cNvSpPr txBox="1">
            <a:spLocks/>
          </p:cNvSpPr>
          <p:nvPr/>
        </p:nvSpPr>
        <p:spPr>
          <a:xfrm>
            <a:off x="751568" y="-11700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POPULATION:</a:t>
            </a:r>
            <a:endParaRPr lang="es-ES" sz="96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3401" y="1656686"/>
            <a:ext cx="11362554" cy="421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07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/>
          <a:stretch/>
        </p:blipFill>
        <p:spPr bwMode="auto">
          <a:xfrm>
            <a:off x="0" y="5036456"/>
            <a:ext cx="10047968" cy="18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182006" y="2043084"/>
            <a:ext cx="1015451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Sweden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9,845,155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722503" y="2990175"/>
            <a:ext cx="4861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 average  age is 31.4 years</a:t>
            </a:r>
            <a:r>
              <a:rPr lang="en-US" sz="2400" dirty="0" smtClean="0"/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94821" y="4063873"/>
            <a:ext cx="837101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Swedish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expectancy rate is about 81 years old.</a:t>
            </a:r>
          </a:p>
        </p:txBody>
      </p:sp>
      <p:pic>
        <p:nvPicPr>
          <p:cNvPr id="2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66856"/>
          <a:stretch/>
        </p:blipFill>
        <p:spPr bwMode="auto">
          <a:xfrm>
            <a:off x="-60959" y="34917"/>
            <a:ext cx="594360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38825"/>
          <a:stretch/>
        </p:blipFill>
        <p:spPr bwMode="auto">
          <a:xfrm>
            <a:off x="9989912" y="5029200"/>
            <a:ext cx="3410857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7335" r="38824"/>
          <a:stretch/>
        </p:blipFill>
        <p:spPr bwMode="auto">
          <a:xfrm>
            <a:off x="6920319" y="106293"/>
            <a:ext cx="5440679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-152400" y="1735055"/>
            <a:ext cx="13429797" cy="1938476"/>
            <a:chOff x="0" y="3569071"/>
            <a:chExt cx="13429797" cy="1938476"/>
          </a:xfrm>
        </p:grpSpPr>
        <p:pic>
          <p:nvPicPr>
            <p:cNvPr id="19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-152400" y="3378500"/>
            <a:ext cx="13429797" cy="1938476"/>
            <a:chOff x="0" y="3569071"/>
            <a:chExt cx="13429797" cy="1938476"/>
          </a:xfrm>
        </p:grpSpPr>
        <p:pic>
          <p:nvPicPr>
            <p:cNvPr id="15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uadroTexto 16"/>
          <p:cNvSpPr txBox="1"/>
          <p:nvPr/>
        </p:nvSpPr>
        <p:spPr>
          <a:xfrm>
            <a:off x="533401" y="1656686"/>
            <a:ext cx="11362554" cy="421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0" name="Picture 2" descr="http://previews.123rf.com/images/chudtsankov/chudtsankov1207/chudtsankov120700032/14510456-El-agua-del-grifo-con-agua-Car-cter-sonriente-de-dibujos-animados-de-ca-da-Foto-de-arch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2968">
            <a:off x="2566784" y="3227981"/>
            <a:ext cx="1528708" cy="21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/>
          <a:stretch/>
        </p:blipFill>
        <p:spPr bwMode="auto">
          <a:xfrm>
            <a:off x="0" y="5036456"/>
            <a:ext cx="10047968" cy="18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66856"/>
          <a:stretch/>
        </p:blipFill>
        <p:spPr bwMode="auto">
          <a:xfrm>
            <a:off x="-60959" y="34917"/>
            <a:ext cx="594360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38825"/>
          <a:stretch/>
        </p:blipFill>
        <p:spPr bwMode="auto">
          <a:xfrm>
            <a:off x="9989912" y="5029200"/>
            <a:ext cx="3410857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752401" y="2226214"/>
            <a:ext cx="10257431" cy="258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Sweden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mortality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 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expectancy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drinking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7335" r="38824"/>
          <a:stretch/>
        </p:blipFill>
        <p:spPr bwMode="auto">
          <a:xfrm>
            <a:off x="624842" y="34074"/>
            <a:ext cx="5440679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64216"/>
          <a:stretch/>
        </p:blipFill>
        <p:spPr bwMode="auto">
          <a:xfrm>
            <a:off x="6059258" y="92542"/>
            <a:ext cx="859701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i212.photobucket.com/albums/cc72/ClubUniversidadNacional/caritas/sonriente-cari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878">
            <a:off x="9249111" y="3367984"/>
            <a:ext cx="2000895" cy="21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i212.photobucket.com/albums/cc72/ClubUniversidadNacional/caritas/sonriente-cari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878">
            <a:off x="8067088" y="3366423"/>
            <a:ext cx="1184345" cy="12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i212.photobucket.com/albums/cc72/ClubUniversidadNacional/caritas/sonriente-cari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232">
            <a:off x="7125273" y="4165318"/>
            <a:ext cx="970393" cy="10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2521347" y="-71401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expectancy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81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29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7335" r="38824"/>
          <a:stretch/>
        </p:blipFill>
        <p:spPr bwMode="auto">
          <a:xfrm>
            <a:off x="624842" y="34074"/>
            <a:ext cx="5440679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64216"/>
          <a:stretch/>
        </p:blipFill>
        <p:spPr bwMode="auto">
          <a:xfrm>
            <a:off x="6059258" y="92542"/>
            <a:ext cx="859701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7335" r="38824"/>
          <a:stretch/>
        </p:blipFill>
        <p:spPr bwMode="auto">
          <a:xfrm>
            <a:off x="6920319" y="106293"/>
            <a:ext cx="5440679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-152400" y="1735055"/>
            <a:ext cx="13429797" cy="1938476"/>
            <a:chOff x="0" y="3569071"/>
            <a:chExt cx="13429797" cy="1938476"/>
          </a:xfrm>
        </p:grpSpPr>
        <p:pic>
          <p:nvPicPr>
            <p:cNvPr id="19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-152400" y="3378500"/>
            <a:ext cx="13429797" cy="1938476"/>
            <a:chOff x="0" y="3569071"/>
            <a:chExt cx="13429797" cy="1938476"/>
          </a:xfrm>
        </p:grpSpPr>
        <p:pic>
          <p:nvPicPr>
            <p:cNvPr id="15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4"/>
            <a:stretch/>
          </p:blipFill>
          <p:spPr bwMode="auto">
            <a:xfrm>
              <a:off x="0" y="3686004"/>
              <a:ext cx="10047968" cy="182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ined.fr/thumb/?q=90&amp;w=1024&amp;h=768&amp;src=/fichier/s_rubrique/150/persos.alignes.gif&amp;f=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7335" r="38825"/>
            <a:stretch/>
          </p:blipFill>
          <p:spPr bwMode="auto">
            <a:xfrm>
              <a:off x="10018940" y="3569071"/>
              <a:ext cx="3410857" cy="18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uadroTexto 16"/>
          <p:cNvSpPr txBox="1"/>
          <p:nvPr/>
        </p:nvSpPr>
        <p:spPr>
          <a:xfrm>
            <a:off x="533401" y="1656686"/>
            <a:ext cx="11362554" cy="421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07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/>
          <a:stretch/>
        </p:blipFill>
        <p:spPr bwMode="auto">
          <a:xfrm>
            <a:off x="0" y="5036456"/>
            <a:ext cx="10047968" cy="18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66856"/>
          <a:stretch/>
        </p:blipFill>
        <p:spPr bwMode="auto">
          <a:xfrm>
            <a:off x="-60959" y="34917"/>
            <a:ext cx="594360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ned.fr/thumb/?q=90&amp;w=1024&amp;h=768&amp;src=/fichier/s_rubrique/150/persos.alignes.gif&amp;f=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7335" r="38825"/>
          <a:stretch/>
        </p:blipFill>
        <p:spPr bwMode="auto">
          <a:xfrm>
            <a:off x="9989912" y="5029200"/>
            <a:ext cx="3410857" cy="1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912371" y="1730327"/>
            <a:ext cx="10983584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no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ethnicity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20.1%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inhabitants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Sweden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 2012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(2.38%),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former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Yugoslavia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successing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(2.06%), Iraq (1.74%), </a:t>
            </a:r>
            <a:r>
              <a:rPr lang="es-E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Poland</a:t>
            </a:r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(0.91%)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3579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isitsweden.com/ImageVault/Images/id_323/conversionFormat_13/scope_0/conversionFormatType_Jpeg/ImageVaultHandl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3"/>
            <a:ext cx="12192000" cy="69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914860" y="49640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dirty="0" smtClean="0">
                <a:solidFill>
                  <a:schemeClr val="bg1"/>
                </a:solidFill>
                <a:latin typeface="Impact" panose="020B0806030902050204" pitchFamily="34" charset="0"/>
              </a:rPr>
              <a:t>ECONOMY:</a:t>
            </a:r>
            <a:endParaRPr lang="es-E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38200" y="152400"/>
            <a:ext cx="10776386" cy="507492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116276" y="695372"/>
            <a:ext cx="10498310" cy="214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Swedish Economy is focused mainly on </a:t>
            </a:r>
            <a:r>
              <a:rPr lang="en-US" sz="2800" dirty="0" smtClean="0"/>
              <a:t>Importations </a:t>
            </a:r>
            <a:r>
              <a:rPr lang="en-US" sz="2800" dirty="0"/>
              <a:t>and Exportations and on International Trade. </a:t>
            </a:r>
            <a:endParaRPr lang="es-ES" sz="2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us.123rf.com/450wm/stuartphoto/stuartphoto1403/stuartphoto140300784/26960922-europa-asia-importacion-y-exportacion-cajas-significado-de-comercio-internac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76" y="1928493"/>
            <a:ext cx="292989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881247" y="1877939"/>
            <a:ext cx="7411593" cy="306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Wood</a:t>
            </a:r>
            <a:r>
              <a:rPr lang="es-ES" sz="2800" dirty="0"/>
              <a:t>, </a:t>
            </a:r>
            <a:r>
              <a:rPr lang="es-ES" sz="2800" dirty="0" err="1"/>
              <a:t>hydraulic</a:t>
            </a:r>
            <a:r>
              <a:rPr lang="es-ES" sz="2800" dirty="0"/>
              <a:t> </a:t>
            </a:r>
            <a:r>
              <a:rPr lang="es-ES" sz="2800" dirty="0" err="1"/>
              <a:t>energy</a:t>
            </a:r>
            <a:r>
              <a:rPr lang="es-ES" sz="2800" dirty="0"/>
              <a:t> and </a:t>
            </a:r>
            <a:r>
              <a:rPr lang="es-ES" sz="2800" dirty="0" err="1"/>
              <a:t>iron</a:t>
            </a:r>
            <a:r>
              <a:rPr lang="es-ES" sz="2800" dirty="0"/>
              <a:t> </a:t>
            </a:r>
            <a:r>
              <a:rPr lang="es-ES" sz="2800" dirty="0" err="1"/>
              <a:t>constitutes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base of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country´s</a:t>
            </a:r>
            <a:r>
              <a:rPr lang="es-ES" sz="2800" dirty="0"/>
              <a:t> </a:t>
            </a:r>
            <a:r>
              <a:rPr lang="es-ES" sz="2800" dirty="0" err="1"/>
              <a:t>economy</a:t>
            </a:r>
            <a:r>
              <a:rPr lang="es-ES" sz="2800" dirty="0"/>
              <a:t>. </a:t>
            </a:r>
            <a:r>
              <a:rPr lang="es-ES" sz="2800" dirty="0" err="1"/>
              <a:t>Moreover</a:t>
            </a:r>
            <a:r>
              <a:rPr lang="es-ES" sz="2800" dirty="0"/>
              <a:t>,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engineering</a:t>
            </a:r>
            <a:r>
              <a:rPr lang="es-ES" sz="2800" dirty="0"/>
              <a:t> sector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involved</a:t>
            </a:r>
            <a:r>
              <a:rPr lang="es-ES" sz="2800" dirty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50% os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exports</a:t>
            </a:r>
            <a:r>
              <a:rPr lang="es-ES" sz="2800" dirty="0"/>
              <a:t> and </a:t>
            </a:r>
            <a:r>
              <a:rPr lang="es-ES" sz="2800" dirty="0" err="1"/>
              <a:t>production</a:t>
            </a:r>
            <a:r>
              <a:rPr lang="es-ES" sz="2800" dirty="0"/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isitsweden.com/ImageVault/Images/id_323/conversionFormat_13/scope_0/conversionFormatType_Jpeg/ImageVaultHandl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3"/>
            <a:ext cx="12192000" cy="69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914860" y="49640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53142" y="42239"/>
            <a:ext cx="11193672" cy="6582229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186467" y="477975"/>
            <a:ext cx="10498310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 err="1"/>
              <a:t>Telecommunications</a:t>
            </a:r>
            <a:r>
              <a:rPr lang="es-ES" sz="2800" dirty="0"/>
              <a:t> and </a:t>
            </a:r>
            <a:r>
              <a:rPr lang="es-ES" sz="2800" dirty="0" err="1" smtClean="0"/>
              <a:t>Automotive</a:t>
            </a:r>
            <a:r>
              <a:rPr lang="es-ES" sz="2800" dirty="0" smtClean="0"/>
              <a:t> </a:t>
            </a:r>
            <a:r>
              <a:rPr lang="es-ES" sz="2800" dirty="0"/>
              <a:t>and </a:t>
            </a:r>
            <a:r>
              <a:rPr lang="es-ES" sz="2800" dirty="0" err="1" smtClean="0"/>
              <a:t>Pharmaceutical</a:t>
            </a:r>
            <a:r>
              <a:rPr lang="es-ES" sz="2800" dirty="0" smtClean="0"/>
              <a:t> </a:t>
            </a:r>
            <a:r>
              <a:rPr lang="es-ES" sz="2800" dirty="0"/>
              <a:t>industries are </a:t>
            </a:r>
            <a:r>
              <a:rPr lang="es-ES" sz="2800" dirty="0" err="1"/>
              <a:t>also</a:t>
            </a:r>
            <a:r>
              <a:rPr lang="es-ES" sz="2800" dirty="0"/>
              <a:t> of </a:t>
            </a:r>
            <a:r>
              <a:rPr lang="es-ES" sz="2800" dirty="0" err="1"/>
              <a:t>great</a:t>
            </a:r>
            <a:r>
              <a:rPr lang="es-ES" sz="2800" dirty="0"/>
              <a:t> </a:t>
            </a:r>
            <a:r>
              <a:rPr lang="es-ES" sz="2800" dirty="0" err="1"/>
              <a:t>importance</a:t>
            </a:r>
            <a:r>
              <a:rPr lang="es-ES" sz="2800" dirty="0"/>
              <a:t>.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81247" y="1877939"/>
            <a:ext cx="7411593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thumbs.dreamstime.com/z/handy-mann-einsparung-geld-4906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-1077" r="9272" b="1077"/>
          <a:stretch/>
        </p:blipFill>
        <p:spPr bwMode="auto">
          <a:xfrm>
            <a:off x="1186467" y="2144390"/>
            <a:ext cx="2349594" cy="34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analgif.net/Gifs-animados/Vehiculos-terrestres/Coches-descapotables/Imagen-animada-Coche-descapotable-0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43" y="841039"/>
            <a:ext cx="325809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545139" y="2436767"/>
            <a:ext cx="7987466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country  invests a lot of  money in researching </a:t>
            </a:r>
            <a:r>
              <a:rPr lang="en-US" sz="2800" dirty="0" smtClean="0"/>
              <a:t>new </a:t>
            </a:r>
            <a:r>
              <a:rPr lang="en-US" sz="2800" dirty="0"/>
              <a:t>forms of renewable energy, for not being dependent to the fossil fuels. </a:t>
            </a:r>
            <a:endParaRPr lang="es-ES" sz="2800" dirty="0"/>
          </a:p>
        </p:txBody>
      </p:sp>
      <p:pic>
        <p:nvPicPr>
          <p:cNvPr id="12294" name="Picture 6" descr="http://image.slidesharecdn.com/soniareyesbueno10839assignsubmissionfilelascentraleshidrulicas-140401032835-phpapp01/95/funcionamiento-de-una-central-hidroelctrica-4-638.jpg?cb=139632477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0"/>
          <a:stretch/>
        </p:blipFill>
        <p:spPr bwMode="auto">
          <a:xfrm>
            <a:off x="4987145" y="3879087"/>
            <a:ext cx="6092190" cy="29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39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isitsweden.com/ImageVault/Images/id_323/conversionFormat_13/scope_0/conversionFormatType_Jpeg/ImageVaultHandl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3"/>
            <a:ext cx="12192000" cy="69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472440" y="42239"/>
            <a:ext cx="11450574" cy="6587161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53243" y="563364"/>
            <a:ext cx="107397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/>
              <a:t>Agriculture</a:t>
            </a:r>
            <a:r>
              <a:rPr lang="es-ES" sz="2800" dirty="0"/>
              <a:t> </a:t>
            </a:r>
            <a:r>
              <a:rPr lang="es-ES" sz="2800" dirty="0" err="1"/>
              <a:t>accounts</a:t>
            </a:r>
            <a:r>
              <a:rPr lang="es-ES" sz="2800" dirty="0"/>
              <a:t> </a:t>
            </a:r>
            <a:r>
              <a:rPr lang="es-ES" sz="2800" dirty="0" err="1"/>
              <a:t>for</a:t>
            </a:r>
            <a:r>
              <a:rPr lang="es-ES" sz="2800" dirty="0"/>
              <a:t> </a:t>
            </a:r>
            <a:r>
              <a:rPr lang="es-ES" sz="2800" dirty="0" err="1"/>
              <a:t>only</a:t>
            </a:r>
            <a:r>
              <a:rPr lang="es-ES" sz="2800" dirty="0"/>
              <a:t> 2% of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workforce</a:t>
            </a:r>
            <a:r>
              <a:rPr lang="es-ES" sz="2800" dirty="0"/>
              <a:t>. </a:t>
            </a:r>
          </a:p>
          <a:p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/>
              <a:t>south</a:t>
            </a:r>
            <a:r>
              <a:rPr lang="es-ES" sz="2800" dirty="0"/>
              <a:t> of </a:t>
            </a:r>
            <a:r>
              <a:rPr lang="es-ES" sz="2800" dirty="0" err="1"/>
              <a:t>Sweden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predominantly</a:t>
            </a:r>
            <a:r>
              <a:rPr lang="es-ES" sz="2800" dirty="0"/>
              <a:t> </a:t>
            </a:r>
            <a:r>
              <a:rPr lang="es-ES" sz="2800" dirty="0" err="1"/>
              <a:t>agricultural</a:t>
            </a:r>
            <a:r>
              <a:rPr lang="es-ES" sz="2800" dirty="0"/>
              <a:t> </a:t>
            </a:r>
            <a:r>
              <a:rPr lang="es-ES" sz="2800" dirty="0" err="1" smtClean="0"/>
              <a:t>while</a:t>
            </a:r>
            <a:r>
              <a:rPr lang="es-ES" sz="2800" dirty="0" smtClean="0"/>
              <a:t> in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north</a:t>
            </a:r>
            <a:r>
              <a:rPr lang="es-ES" sz="2800" dirty="0"/>
              <a:t> </a:t>
            </a:r>
            <a:endParaRPr lang="es-ES" sz="2800" dirty="0" smtClean="0"/>
          </a:p>
          <a:p>
            <a:r>
              <a:rPr lang="es-ES" sz="2800" dirty="0" smtClean="0"/>
              <a:t> </a:t>
            </a:r>
            <a:r>
              <a:rPr lang="es-ES" sz="2800" dirty="0" err="1"/>
              <a:t>the</a:t>
            </a:r>
            <a:r>
              <a:rPr lang="es-ES" sz="2800" dirty="0"/>
              <a:t> forestal </a:t>
            </a:r>
            <a:r>
              <a:rPr lang="es-ES" sz="2800" dirty="0" err="1"/>
              <a:t>industry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most</a:t>
            </a:r>
            <a:r>
              <a:rPr lang="es-ES" sz="2800" dirty="0"/>
              <a:t> </a:t>
            </a:r>
            <a:r>
              <a:rPr lang="es-ES" sz="2800" dirty="0" err="1"/>
              <a:t>important</a:t>
            </a:r>
            <a:r>
              <a:rPr lang="es-ES" sz="2800" dirty="0"/>
              <a:t> </a:t>
            </a:r>
            <a:r>
              <a:rPr lang="es-ES" sz="2800" dirty="0" err="1"/>
              <a:t>one</a:t>
            </a:r>
            <a:r>
              <a:rPr lang="es-ES" sz="2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13314" name="Picture 2" descr="https://i.ytimg.com/vi/toKJeIVWbU4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75" y="2667000"/>
            <a:ext cx="6047670" cy="34018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isitsweden.com/ImageVault/Images/id_323/conversionFormat_13/scope_0/conversionFormatType_Jpeg/ImageVaultHandl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3"/>
            <a:ext cx="12192000" cy="69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370713" y="99857"/>
            <a:ext cx="11450574" cy="6587161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306285" y="562264"/>
            <a:ext cx="9579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of the most important Swedish companies are: 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845141" y="1253442"/>
            <a:ext cx="2194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AB</a:t>
            </a:r>
            <a:r>
              <a:rPr lang="en-US" sz="3200" dirty="0" smtClean="0"/>
              <a:t> </a:t>
            </a:r>
            <a:r>
              <a:rPr lang="en-US" sz="3200" b="1" dirty="0" smtClean="0"/>
              <a:t>Volvo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06285" y="4182817"/>
            <a:ext cx="2194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HyM</a:t>
            </a:r>
            <a:endParaRPr lang="en-US" sz="2800" b="1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6095999" y="5141812"/>
            <a:ext cx="2194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Ericcson</a:t>
            </a:r>
            <a:endParaRPr lang="en-US" sz="2800" b="1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7708909" y="1545830"/>
            <a:ext cx="2590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Electrolux</a:t>
            </a:r>
          </a:p>
        </p:txBody>
      </p:sp>
      <p:pic>
        <p:nvPicPr>
          <p:cNvPr id="14338" name="Picture 2" descr="http://dtv5axom9a2ra.cloudfront.net/sites/default/files/styles/storypage/public/news/Volvo%20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11" y="2026329"/>
            <a:ext cx="3019800" cy="167599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1.bp.blogspot.com/-vaT2mk3f2xQ/VR2C0bsdyuI/AAAAAAAAKIY/c9AbGAjbtGI/s1600/1280px-H%26M-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99" y="4475204"/>
            <a:ext cx="2912256" cy="19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siamphone.com/spec/ericsson/images/a2618s/ericsson_a2618s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851" y="4053217"/>
            <a:ext cx="1406063" cy="21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upload.wikimedia.org/wikipedia/commons/thumb/e/e9/Ericsson_logo.svg/2000px-Ericsson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62" y="4343352"/>
            <a:ext cx="2668209" cy="24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oficial-service.com/logo-electrolu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99" y="2208675"/>
            <a:ext cx="4655000" cy="14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921" y="195107"/>
            <a:ext cx="61529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STOCKHOLM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4963" y="1511028"/>
            <a:ext cx="1147286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dirty="0" err="1"/>
              <a:t>Is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capital </a:t>
            </a:r>
            <a:r>
              <a:rPr lang="es-ES" sz="2600" b="1" dirty="0" err="1" smtClean="0"/>
              <a:t>city</a:t>
            </a:r>
            <a:r>
              <a:rPr lang="es-ES" sz="2600" b="1" dirty="0" smtClean="0"/>
              <a:t> of </a:t>
            </a:r>
            <a:r>
              <a:rPr lang="es-ES" sz="2600" b="1" dirty="0" err="1"/>
              <a:t>Sweden</a:t>
            </a:r>
            <a:r>
              <a:rPr lang="es-ES" sz="2600" b="1" dirty="0"/>
              <a:t> and </a:t>
            </a:r>
            <a:r>
              <a:rPr lang="es-ES" sz="2600" b="1" dirty="0" err="1"/>
              <a:t>the</a:t>
            </a:r>
            <a:r>
              <a:rPr lang="es-ES" sz="2600" b="1" dirty="0"/>
              <a:t> </a:t>
            </a:r>
            <a:r>
              <a:rPr lang="es-ES" sz="2600" b="1" dirty="0" err="1"/>
              <a:t>most</a:t>
            </a:r>
            <a:r>
              <a:rPr lang="es-ES" sz="2600" b="1" dirty="0"/>
              <a:t> </a:t>
            </a:r>
            <a:r>
              <a:rPr lang="es-ES" sz="2600" b="1" dirty="0" err="1"/>
              <a:t>populous</a:t>
            </a:r>
            <a:r>
              <a:rPr lang="es-ES" sz="2600" b="1" dirty="0"/>
              <a:t> </a:t>
            </a:r>
            <a:r>
              <a:rPr lang="es-ES" sz="2600" b="1" dirty="0" err="1"/>
              <a:t>city</a:t>
            </a:r>
            <a:r>
              <a:rPr lang="es-ES" sz="2600" b="1" dirty="0"/>
              <a:t> i</a:t>
            </a:r>
            <a:r>
              <a:rPr lang="es-ES" sz="2600" b="1" dirty="0" smtClean="0"/>
              <a:t>n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Nordic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region</a:t>
            </a:r>
            <a:r>
              <a:rPr lang="es-ES" sz="2600" b="1" dirty="0" smtClean="0"/>
              <a:t>.</a:t>
            </a:r>
          </a:p>
          <a:p>
            <a:pPr algn="just"/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/>
              <a:t>city</a:t>
            </a:r>
            <a:r>
              <a:rPr lang="es-ES" sz="2600" b="1" dirty="0"/>
              <a:t> </a:t>
            </a:r>
            <a:r>
              <a:rPr lang="es-ES" sz="2600" b="1" dirty="0" err="1"/>
              <a:t>is</a:t>
            </a:r>
            <a:r>
              <a:rPr lang="es-ES" sz="2600" b="1" dirty="0"/>
              <a:t> spread </a:t>
            </a:r>
            <a:r>
              <a:rPr lang="es-ES" sz="2600" b="1" dirty="0" err="1"/>
              <a:t>across</a:t>
            </a:r>
            <a:r>
              <a:rPr lang="es-ES" sz="2600" b="1" dirty="0"/>
              <a:t> </a:t>
            </a:r>
            <a:r>
              <a:rPr lang="es-ES" sz="2600" b="1" dirty="0" smtClean="0"/>
              <a:t>14 </a:t>
            </a:r>
            <a:r>
              <a:rPr lang="es-ES" sz="2600" b="1" dirty="0" err="1" smtClean="0"/>
              <a:t>islands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on</a:t>
            </a:r>
            <a:r>
              <a:rPr lang="es-ES" sz="2600" b="1" dirty="0" smtClean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</a:t>
            </a:r>
            <a:r>
              <a:rPr lang="es-ES" sz="2600" b="1" dirty="0" err="1"/>
              <a:t>coast</a:t>
            </a:r>
            <a:r>
              <a:rPr lang="es-ES" sz="2600" b="1" dirty="0"/>
              <a:t> in </a:t>
            </a:r>
            <a:r>
              <a:rPr lang="es-ES" sz="2600" b="1" dirty="0" err="1"/>
              <a:t>the</a:t>
            </a:r>
            <a:r>
              <a:rPr lang="es-ES" sz="2600" b="1" dirty="0"/>
              <a:t> </a:t>
            </a:r>
            <a:r>
              <a:rPr lang="es-ES" sz="2600" b="1" dirty="0" err="1"/>
              <a:t>southeast</a:t>
            </a:r>
            <a:r>
              <a:rPr lang="es-ES" sz="2600" b="1" dirty="0"/>
              <a:t> of </a:t>
            </a:r>
            <a:r>
              <a:rPr lang="es-ES" sz="2600" b="1" dirty="0" err="1"/>
              <a:t>Sweden</a:t>
            </a:r>
            <a:r>
              <a:rPr lang="es-ES" sz="2600" b="1" dirty="0"/>
              <a:t>.</a:t>
            </a:r>
          </a:p>
          <a:p>
            <a:pPr algn="just"/>
            <a:endParaRPr lang="es-ES" sz="2600" b="1" dirty="0" smtClean="0"/>
          </a:p>
          <a:p>
            <a:pPr algn="just"/>
            <a:r>
              <a:rPr lang="es-ES" sz="2600" b="1" dirty="0" err="1" smtClean="0"/>
              <a:t>Stockholm</a:t>
            </a:r>
            <a:r>
              <a:rPr lang="es-ES" sz="2600" b="1" dirty="0" smtClean="0"/>
              <a:t> </a:t>
            </a:r>
            <a:r>
              <a:rPr lang="es-ES" sz="2600" b="1" dirty="0" err="1"/>
              <a:t>is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cultural, media, </a:t>
            </a:r>
            <a:r>
              <a:rPr lang="es-ES" sz="2600" b="1" dirty="0" err="1"/>
              <a:t>political</a:t>
            </a:r>
            <a:r>
              <a:rPr lang="es-ES" sz="2600" b="1" dirty="0"/>
              <a:t>, and </a:t>
            </a:r>
            <a:r>
              <a:rPr lang="es-ES" sz="2600" b="1" dirty="0" err="1"/>
              <a:t>economic</a:t>
            </a:r>
            <a:r>
              <a:rPr lang="es-ES" sz="2600" b="1" dirty="0"/>
              <a:t> centre of </a:t>
            </a:r>
            <a:r>
              <a:rPr lang="es-ES" sz="2600" b="1" dirty="0" err="1"/>
              <a:t>Sweden</a:t>
            </a:r>
            <a:r>
              <a:rPr lang="es-ES" sz="2600" b="1" dirty="0"/>
              <a:t>. </a:t>
            </a:r>
            <a:r>
              <a:rPr lang="es-ES" sz="2600" b="1" dirty="0" err="1"/>
              <a:t>The</a:t>
            </a:r>
            <a:r>
              <a:rPr lang="es-ES" sz="2600" b="1" dirty="0"/>
              <a:t> </a:t>
            </a:r>
            <a:r>
              <a:rPr lang="es-ES" sz="2600" b="1" dirty="0" err="1"/>
              <a:t>city</a:t>
            </a:r>
            <a:r>
              <a:rPr lang="es-ES" sz="2600" b="1" dirty="0"/>
              <a:t> </a:t>
            </a:r>
            <a:r>
              <a:rPr lang="es-ES" sz="2600" b="1" dirty="0" err="1"/>
              <a:t>is</a:t>
            </a:r>
            <a:r>
              <a:rPr lang="es-ES" sz="2600" b="1" dirty="0"/>
              <a:t> home to </a:t>
            </a:r>
            <a:r>
              <a:rPr lang="es-ES" sz="2600" b="1" dirty="0" err="1"/>
              <a:t>some</a:t>
            </a:r>
            <a:r>
              <a:rPr lang="es-ES" sz="2600" b="1" dirty="0"/>
              <a:t> of </a:t>
            </a:r>
            <a:r>
              <a:rPr lang="es-ES" sz="2600" b="1" dirty="0" err="1"/>
              <a:t>Europe's</a:t>
            </a:r>
            <a:r>
              <a:rPr lang="es-ES" sz="2600" b="1" dirty="0"/>
              <a:t> top ranking </a:t>
            </a:r>
            <a:r>
              <a:rPr lang="es-ES" sz="2600" b="1" dirty="0" err="1"/>
              <a:t>universities</a:t>
            </a:r>
            <a:r>
              <a:rPr lang="es-ES" sz="2600" b="1" dirty="0"/>
              <a:t>, </a:t>
            </a:r>
            <a:r>
              <a:rPr lang="es-ES" sz="2600" b="1" dirty="0" err="1"/>
              <a:t>such</a:t>
            </a:r>
            <a:r>
              <a:rPr lang="es-ES" sz="2600" b="1" dirty="0"/>
              <a:t> as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Stockholm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School</a:t>
            </a:r>
            <a:r>
              <a:rPr lang="es-ES" sz="2600" b="1" dirty="0" smtClean="0"/>
              <a:t> of </a:t>
            </a:r>
            <a:r>
              <a:rPr lang="es-ES" sz="2600" b="1" dirty="0" err="1" smtClean="0"/>
              <a:t>Economics</a:t>
            </a:r>
            <a:r>
              <a:rPr lang="es-ES" sz="2600" b="1" dirty="0" smtClean="0"/>
              <a:t>.</a:t>
            </a:r>
          </a:p>
          <a:p>
            <a:pPr algn="just"/>
            <a:endParaRPr lang="es-ES" sz="2600" b="1" dirty="0" smtClean="0"/>
          </a:p>
          <a:p>
            <a:pPr algn="just"/>
            <a:r>
              <a:rPr lang="es-ES" sz="2600" b="1" dirty="0" err="1" smtClean="0"/>
              <a:t>It</a:t>
            </a:r>
            <a:r>
              <a:rPr lang="es-ES" sz="2600" b="1" dirty="0" smtClean="0"/>
              <a:t> </a:t>
            </a:r>
            <a:r>
              <a:rPr lang="es-ES" sz="2600" b="1" dirty="0"/>
              <a:t>hosts </a:t>
            </a:r>
            <a:r>
              <a:rPr lang="es-ES" sz="2600" b="1" dirty="0" err="1"/>
              <a:t>the</a:t>
            </a:r>
            <a:r>
              <a:rPr lang="es-ES" sz="2600" b="1" dirty="0"/>
              <a:t> </a:t>
            </a:r>
            <a:r>
              <a:rPr lang="es-ES" sz="2600" b="1" dirty="0" err="1"/>
              <a:t>annual</a:t>
            </a:r>
            <a:r>
              <a:rPr lang="es-ES" sz="2600" b="1" dirty="0"/>
              <a:t> </a:t>
            </a:r>
            <a:r>
              <a:rPr lang="es-ES" sz="2600" b="1" dirty="0" smtClean="0"/>
              <a:t>Nobel </a:t>
            </a:r>
            <a:r>
              <a:rPr lang="es-ES" sz="2600" b="1" dirty="0" err="1" smtClean="0"/>
              <a:t>Prize</a:t>
            </a:r>
            <a:r>
              <a:rPr lang="es-ES" sz="2600" b="1" dirty="0"/>
              <a:t> </a:t>
            </a:r>
            <a:r>
              <a:rPr lang="es-ES" sz="2600" b="1" dirty="0" err="1"/>
              <a:t>ceremonies</a:t>
            </a:r>
            <a:r>
              <a:rPr lang="es-ES" sz="2600" b="1" dirty="0"/>
              <a:t> .</a:t>
            </a:r>
          </a:p>
          <a:p>
            <a:pPr algn="just"/>
            <a:endParaRPr lang="es-ES" sz="2600" b="1" dirty="0" smtClean="0"/>
          </a:p>
          <a:p>
            <a:pPr algn="just"/>
            <a:r>
              <a:rPr lang="es-ES" sz="2600" b="1" dirty="0" err="1" smtClean="0"/>
              <a:t>One</a:t>
            </a:r>
            <a:r>
              <a:rPr lang="es-ES" sz="2600" b="1" dirty="0" smtClean="0"/>
              <a:t> </a:t>
            </a:r>
            <a:r>
              <a:rPr lang="es-ES" sz="2600" b="1" dirty="0"/>
              <a:t>of </a:t>
            </a:r>
            <a:r>
              <a:rPr lang="es-ES" sz="2600" b="1" dirty="0" err="1"/>
              <a:t>the</a:t>
            </a:r>
            <a:r>
              <a:rPr lang="es-ES" sz="2600" b="1" dirty="0"/>
              <a:t> </a:t>
            </a:r>
            <a:r>
              <a:rPr lang="es-ES" sz="2600" b="1" dirty="0" err="1"/>
              <a:t>city's</a:t>
            </a:r>
            <a:r>
              <a:rPr lang="es-ES" sz="2600" b="1" dirty="0"/>
              <a:t> </a:t>
            </a:r>
            <a:r>
              <a:rPr lang="es-ES" sz="2600" b="1" dirty="0" err="1"/>
              <a:t>most</a:t>
            </a:r>
            <a:r>
              <a:rPr lang="es-ES" sz="2600" b="1" dirty="0"/>
              <a:t> </a:t>
            </a:r>
            <a:r>
              <a:rPr lang="es-ES" sz="2600" b="1" dirty="0" err="1"/>
              <a:t>prized</a:t>
            </a:r>
            <a:r>
              <a:rPr lang="es-ES" sz="2600" b="1" dirty="0"/>
              <a:t> </a:t>
            </a:r>
            <a:r>
              <a:rPr lang="es-ES" sz="2600" b="1" dirty="0" err="1"/>
              <a:t>museums</a:t>
            </a:r>
            <a:r>
              <a:rPr lang="es-ES" sz="2600" b="1" dirty="0"/>
              <a:t>, </a:t>
            </a:r>
            <a:r>
              <a:rPr lang="es-ES" sz="2600" b="1" dirty="0" err="1"/>
              <a:t>the</a:t>
            </a:r>
            <a:r>
              <a:rPr lang="es-ES" sz="2600" b="1" dirty="0"/>
              <a:t> </a:t>
            </a:r>
            <a:r>
              <a:rPr lang="es-ES" sz="2600" b="1" dirty="0" smtClean="0"/>
              <a:t>Vasa </a:t>
            </a:r>
            <a:r>
              <a:rPr lang="es-ES" sz="2600" b="1" dirty="0" err="1" smtClean="0"/>
              <a:t>Museum</a:t>
            </a:r>
            <a:r>
              <a:rPr lang="es-ES" sz="2600" b="1" dirty="0" smtClean="0"/>
              <a:t>, </a:t>
            </a:r>
            <a:r>
              <a:rPr lang="es-ES" sz="2600" b="1" dirty="0" err="1"/>
              <a:t>is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</a:t>
            </a:r>
            <a:r>
              <a:rPr lang="es-ES" sz="2600" b="1" dirty="0" err="1"/>
              <a:t>most</a:t>
            </a:r>
            <a:r>
              <a:rPr lang="es-ES" sz="2600" b="1" dirty="0"/>
              <a:t> </a:t>
            </a:r>
            <a:r>
              <a:rPr lang="es-ES" sz="2600" b="1" dirty="0" err="1"/>
              <a:t>visited</a:t>
            </a:r>
            <a:r>
              <a:rPr lang="es-ES" sz="2600" b="1" dirty="0"/>
              <a:t> non-art </a:t>
            </a:r>
            <a:r>
              <a:rPr lang="es-ES" sz="2600" b="1" dirty="0" err="1"/>
              <a:t>museum</a:t>
            </a:r>
            <a:r>
              <a:rPr lang="es-ES" sz="2600" b="1" dirty="0"/>
              <a:t> in </a:t>
            </a:r>
            <a:r>
              <a:rPr lang="es-ES" sz="2600" b="1" dirty="0" err="1"/>
              <a:t>Scandinavia</a:t>
            </a:r>
            <a:r>
              <a:rPr lang="es-ES" sz="2600" b="1" dirty="0"/>
              <a:t>.</a:t>
            </a:r>
          </a:p>
          <a:p>
            <a:pPr algn="just"/>
            <a:r>
              <a:rPr lang="es-ES" sz="2600" b="1" dirty="0"/>
              <a:t> </a:t>
            </a:r>
            <a:r>
              <a:rPr lang="es-ES" sz="2600" b="1" dirty="0" err="1"/>
              <a:t>Stockholm</a:t>
            </a:r>
            <a:r>
              <a:rPr lang="es-ES" sz="2600" b="1" dirty="0"/>
              <a:t> </a:t>
            </a:r>
            <a:r>
              <a:rPr lang="es-ES" sz="2600" b="1" dirty="0" err="1"/>
              <a:t>is</a:t>
            </a:r>
            <a:r>
              <a:rPr lang="es-ES" sz="2600" b="1" dirty="0"/>
              <a:t> </a:t>
            </a:r>
            <a:r>
              <a:rPr lang="es-ES" sz="2600" b="1" dirty="0" err="1"/>
              <a:t>the</a:t>
            </a:r>
            <a:r>
              <a:rPr lang="es-ES" sz="2600" b="1" dirty="0"/>
              <a:t> </a:t>
            </a:r>
            <a:r>
              <a:rPr lang="es-ES" sz="2600" b="1" dirty="0" err="1"/>
              <a:t>seat</a:t>
            </a:r>
            <a:r>
              <a:rPr lang="es-ES" sz="2600" b="1" dirty="0"/>
              <a:t> of </a:t>
            </a:r>
            <a:r>
              <a:rPr lang="es-ES" sz="2600" b="1" dirty="0" err="1"/>
              <a:t>the</a:t>
            </a:r>
            <a:r>
              <a:rPr lang="es-ES" sz="2600" b="1" dirty="0"/>
              <a:t> </a:t>
            </a:r>
            <a:r>
              <a:rPr lang="es-ES" sz="2600" b="1" dirty="0" err="1" smtClean="0"/>
              <a:t>Goverment</a:t>
            </a:r>
            <a:r>
              <a:rPr lang="es-ES" sz="2600" b="1" dirty="0" smtClean="0"/>
              <a:t> of </a:t>
            </a:r>
            <a:r>
              <a:rPr lang="es-ES" sz="2600" b="1" dirty="0" err="1" smtClean="0"/>
              <a:t>Sweden</a:t>
            </a:r>
            <a:r>
              <a:rPr lang="es-ES" sz="2600" b="1" dirty="0"/>
              <a:t> a and </a:t>
            </a:r>
            <a:r>
              <a:rPr lang="es-ES" sz="2600" b="1" dirty="0" err="1"/>
              <a:t>the</a:t>
            </a:r>
            <a:r>
              <a:rPr lang="es-ES" sz="2600" b="1" dirty="0"/>
              <a:t> </a:t>
            </a:r>
            <a:r>
              <a:rPr lang="es-ES" sz="2600" b="1" dirty="0" smtClean="0"/>
              <a:t>oficial residencies</a:t>
            </a:r>
            <a:r>
              <a:rPr lang="es-ES" sz="2600" b="1" dirty="0"/>
              <a:t> of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Swedish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Monarch</a:t>
            </a:r>
            <a:r>
              <a:rPr lang="es-ES" sz="2600" b="1" dirty="0"/>
              <a:t> (</a:t>
            </a:r>
            <a:r>
              <a:rPr lang="es-ES" sz="2600" b="1" dirty="0" err="1"/>
              <a:t>Stockholm</a:t>
            </a:r>
            <a:r>
              <a:rPr lang="es-ES" sz="2600" b="1" dirty="0"/>
              <a:t> Palace) and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Prime </a:t>
            </a:r>
            <a:r>
              <a:rPr lang="es-ES" sz="2600" b="1" dirty="0" err="1" smtClean="0"/>
              <a:t>Minister</a:t>
            </a:r>
            <a:r>
              <a:rPr lang="es-ES" sz="2600" b="1" dirty="0" smtClean="0"/>
              <a:t>. </a:t>
            </a:r>
            <a:endParaRPr lang="es-ES" sz="2600" b="1" dirty="0"/>
          </a:p>
          <a:p>
            <a:endParaRPr lang="es-ES" sz="2800" dirty="0" smtClean="0"/>
          </a:p>
          <a:p>
            <a:r>
              <a:rPr lang="es-ES" sz="2800" dirty="0" smtClean="0"/>
              <a:t> </a:t>
            </a:r>
            <a:endParaRPr lang="es-ES" sz="2800" b="1" dirty="0"/>
          </a:p>
        </p:txBody>
      </p:sp>
      <p:pic>
        <p:nvPicPr>
          <p:cNvPr id="2052" name="Picture 4" descr="http://viajesalweb.es.s69-64.furanet.com/wp-content/uploads/estocolm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87" y="1420606"/>
            <a:ext cx="5514869" cy="36765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4vLQmZiqDfI/ViPZAGK7Q4I/AAAAAAAAFW4/Tbqlx6LoPKY/s1600/Museo%2BVasa%2Ben%2BEstocol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5" y="1641657"/>
            <a:ext cx="4158732" cy="2765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nciclopedia.us.es/images/f/f1/Estocol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34" y="4559765"/>
            <a:ext cx="4762500" cy="2209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743199" y="83737"/>
            <a:ext cx="6531429" cy="6688813"/>
            <a:chOff x="2743199" y="83737"/>
            <a:chExt cx="6531429" cy="6688813"/>
          </a:xfrm>
        </p:grpSpPr>
        <p:pic>
          <p:nvPicPr>
            <p:cNvPr id="8" name="Picture 2" descr="http://www.destination360.com/maps/sweden-ma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99" y="83737"/>
              <a:ext cx="6531429" cy="66888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ipse 8"/>
            <p:cNvSpPr/>
            <p:nvPr/>
          </p:nvSpPr>
          <p:spPr>
            <a:xfrm>
              <a:off x="6797047" y="4684765"/>
              <a:ext cx="598463" cy="5158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484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859781">
            <a:off x="7515222" y="674116"/>
            <a:ext cx="3148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STOCKHOLM</a:t>
            </a:r>
            <a:endParaRPr lang="es-E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89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81561" y="0"/>
            <a:ext cx="58156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Gothenburg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5128" y="901430"/>
            <a:ext cx="1147286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/>
              <a:t> Gothenburg</a:t>
            </a:r>
            <a:r>
              <a:rPr lang="en-US" sz="2600" b="1" dirty="0"/>
              <a:t> is the second-largest city in </a:t>
            </a:r>
            <a:endParaRPr lang="en-US" sz="2600" b="1" dirty="0" smtClean="0"/>
          </a:p>
          <a:p>
            <a:pPr algn="just"/>
            <a:r>
              <a:rPr lang="en-US" sz="2600" b="1" dirty="0" smtClean="0"/>
              <a:t>Sweden and </a:t>
            </a:r>
            <a:r>
              <a:rPr lang="en-US" sz="2600" b="1" dirty="0"/>
              <a:t>the fifth-largest in the </a:t>
            </a:r>
            <a:r>
              <a:rPr lang="en-US" sz="2600" b="1" dirty="0" smtClean="0"/>
              <a:t>Nordic countries. </a:t>
            </a:r>
            <a:endParaRPr lang="es-ES" sz="2600" b="1" dirty="0"/>
          </a:p>
          <a:p>
            <a:pPr algn="just"/>
            <a:endParaRPr lang="en-US" sz="2600" b="1" dirty="0" smtClean="0"/>
          </a:p>
          <a:p>
            <a:pPr algn="just"/>
            <a:r>
              <a:rPr lang="en-US" sz="2600" b="1" dirty="0" smtClean="0"/>
              <a:t> The</a:t>
            </a:r>
            <a:r>
              <a:rPr lang="en-US" sz="2600" b="1" dirty="0"/>
              <a:t> </a:t>
            </a:r>
            <a:r>
              <a:rPr lang="en-US" sz="2600" b="1" dirty="0" smtClean="0"/>
              <a:t>Port of Gothenburg</a:t>
            </a:r>
            <a:r>
              <a:rPr lang="en-US" sz="2600" b="1" dirty="0"/>
              <a:t> is the largest </a:t>
            </a:r>
            <a:endParaRPr lang="en-US" sz="2600" b="1" dirty="0" smtClean="0"/>
          </a:p>
          <a:p>
            <a:pPr algn="just"/>
            <a:r>
              <a:rPr lang="en-US" sz="2600" b="1" dirty="0" smtClean="0"/>
              <a:t>port </a:t>
            </a:r>
            <a:r>
              <a:rPr lang="en-US" sz="2600" b="1" dirty="0"/>
              <a:t>i</a:t>
            </a:r>
            <a:r>
              <a:rPr lang="en-US" sz="2600" b="1" dirty="0" smtClean="0"/>
              <a:t>n </a:t>
            </a:r>
            <a:r>
              <a:rPr lang="en-US" sz="2600" b="1" dirty="0"/>
              <a:t>the Nordic </a:t>
            </a:r>
            <a:r>
              <a:rPr lang="en-US" sz="2600" b="1" dirty="0" smtClean="0"/>
              <a:t>countries.</a:t>
            </a:r>
            <a:endParaRPr lang="es-ES" sz="2600" b="1" dirty="0"/>
          </a:p>
          <a:p>
            <a:pPr algn="just"/>
            <a:endParaRPr lang="es-ES" sz="2600" b="1" dirty="0" smtClean="0"/>
          </a:p>
          <a:p>
            <a:pPr algn="just"/>
            <a:r>
              <a:rPr lang="es-ES" sz="2600" b="1" dirty="0" smtClean="0"/>
              <a:t> </a:t>
            </a:r>
            <a:r>
              <a:rPr lang="es-ES" sz="2600" b="1" dirty="0" err="1" smtClean="0"/>
              <a:t>It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is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also</a:t>
            </a:r>
            <a:r>
              <a:rPr lang="es-ES" sz="2600" b="1" dirty="0" smtClean="0"/>
              <a:t> home </a:t>
            </a:r>
            <a:r>
              <a:rPr lang="es-ES" sz="2600" b="1" dirty="0"/>
              <a:t>to </a:t>
            </a:r>
            <a:r>
              <a:rPr lang="es-ES" sz="2600" b="1" dirty="0" err="1"/>
              <a:t>many</a:t>
            </a:r>
            <a:r>
              <a:rPr lang="es-ES" sz="2600" b="1" dirty="0"/>
              <a:t> </a:t>
            </a:r>
            <a:r>
              <a:rPr lang="es-ES" sz="2600" b="1" dirty="0" err="1"/>
              <a:t>students</a:t>
            </a:r>
            <a:r>
              <a:rPr lang="es-ES" sz="2600" b="1" dirty="0"/>
              <a:t>, as </a:t>
            </a:r>
            <a:r>
              <a:rPr lang="es-ES" sz="2600" b="1" dirty="0" err="1" smtClean="0"/>
              <a:t>it</a:t>
            </a:r>
            <a:endParaRPr lang="es-ES" sz="2600" b="1" dirty="0" smtClean="0"/>
          </a:p>
          <a:p>
            <a:pPr algn="just"/>
            <a:r>
              <a:rPr lang="es-ES" sz="2600" b="1" dirty="0" smtClean="0"/>
              <a:t>has </a:t>
            </a:r>
            <a:r>
              <a:rPr lang="es-ES" sz="2600" b="1" dirty="0" err="1" smtClean="0"/>
              <a:t>two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universities</a:t>
            </a:r>
            <a:r>
              <a:rPr lang="es-ES" sz="2600" b="1" dirty="0" smtClean="0"/>
              <a:t>. </a:t>
            </a:r>
          </a:p>
          <a:p>
            <a:pPr algn="just"/>
            <a:endParaRPr lang="es-ES" sz="2600" b="1" dirty="0" smtClean="0"/>
          </a:p>
          <a:p>
            <a:pPr algn="just"/>
            <a:r>
              <a:rPr lang="es-ES" sz="2600" b="1" dirty="0" smtClean="0"/>
              <a:t> Volvo </a:t>
            </a:r>
            <a:r>
              <a:rPr lang="es-ES" sz="2600" b="1" dirty="0" err="1" smtClean="0"/>
              <a:t>was</a:t>
            </a:r>
            <a:r>
              <a:rPr lang="es-ES" sz="2600" b="1" dirty="0" smtClean="0"/>
              <a:t> </a:t>
            </a:r>
            <a:r>
              <a:rPr lang="es-ES" sz="2600" b="1" dirty="0" err="1"/>
              <a:t>founded</a:t>
            </a:r>
            <a:r>
              <a:rPr lang="es-ES" sz="2600" b="1" dirty="0"/>
              <a:t> in </a:t>
            </a:r>
            <a:r>
              <a:rPr lang="es-ES" sz="2600" b="1" dirty="0" err="1"/>
              <a:t>Gothenburg</a:t>
            </a:r>
            <a:r>
              <a:rPr lang="es-ES" sz="2600" b="1" dirty="0"/>
              <a:t> in </a:t>
            </a:r>
            <a:endParaRPr lang="es-ES" sz="2600" b="1" dirty="0" smtClean="0"/>
          </a:p>
          <a:p>
            <a:pPr algn="just"/>
            <a:r>
              <a:rPr lang="es-ES" sz="2600" b="1" dirty="0" smtClean="0"/>
              <a:t>1927</a:t>
            </a:r>
            <a:r>
              <a:rPr lang="es-ES" sz="2600" b="1" dirty="0"/>
              <a:t>.</a:t>
            </a:r>
          </a:p>
          <a:p>
            <a:pPr algn="just"/>
            <a:endParaRPr lang="en-US" sz="2600" b="1" dirty="0" smtClean="0"/>
          </a:p>
          <a:p>
            <a:pPr algn="just"/>
            <a:r>
              <a:rPr lang="en-US" sz="2600" b="1" dirty="0" smtClean="0"/>
              <a:t> The </a:t>
            </a:r>
            <a:r>
              <a:rPr lang="en-US" sz="2600" b="1" dirty="0"/>
              <a:t>city is a major center for </a:t>
            </a:r>
            <a:r>
              <a:rPr lang="en-US" sz="2600" b="1" dirty="0" smtClean="0"/>
              <a:t>sports and it hosts </a:t>
            </a:r>
            <a:r>
              <a:rPr lang="en-US" sz="2600" b="1" dirty="0"/>
              <a:t>some of the largest annual events in </a:t>
            </a:r>
            <a:r>
              <a:rPr lang="en-US" sz="2600" b="1" dirty="0" smtClean="0"/>
              <a:t>Scandinavia like the Gothenburg </a:t>
            </a:r>
            <a:r>
              <a:rPr lang="en-US" sz="2600" b="1" dirty="0"/>
              <a:t>F</a:t>
            </a:r>
            <a:r>
              <a:rPr lang="en-US" sz="2600" b="1" dirty="0" smtClean="0"/>
              <a:t>ilm Festival,</a:t>
            </a:r>
            <a:r>
              <a:rPr lang="en-US" sz="2600" b="1" dirty="0"/>
              <a:t> </a:t>
            </a:r>
            <a:r>
              <a:rPr lang="en-US" sz="2600" b="1" dirty="0" smtClean="0"/>
              <a:t>in summer</a:t>
            </a:r>
            <a:r>
              <a:rPr lang="en-US" sz="2600" b="1" dirty="0"/>
              <a:t> </a:t>
            </a:r>
            <a:r>
              <a:rPr lang="en-US" sz="2600" b="1" dirty="0" smtClean="0"/>
              <a:t>and also </a:t>
            </a:r>
            <a:r>
              <a:rPr lang="en-US" sz="2600" b="1" dirty="0"/>
              <a:t>a wide variety of music festivals are held in the </a:t>
            </a:r>
            <a:r>
              <a:rPr lang="en-US" sz="2600" b="1" dirty="0" smtClean="0"/>
              <a:t>city.  </a:t>
            </a:r>
            <a:endParaRPr lang="es-ES" sz="2600" b="1" dirty="0"/>
          </a:p>
          <a:p>
            <a:pPr algn="just"/>
            <a:endParaRPr lang="es-ES" sz="2800" b="1" dirty="0" smtClean="0"/>
          </a:p>
          <a:p>
            <a:pPr algn="just"/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4098" name="Picture 2" descr="https://www.bradtguides.com/media/wysiwyg/destinations/europe/west-sweden/harbour_gothenburg_west_Sw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60" y="2031998"/>
            <a:ext cx="6079653" cy="32160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0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743199" y="83737"/>
            <a:ext cx="6531429" cy="6688813"/>
            <a:chOff x="2743199" y="83737"/>
            <a:chExt cx="6531429" cy="6688813"/>
          </a:xfrm>
        </p:grpSpPr>
        <p:pic>
          <p:nvPicPr>
            <p:cNvPr id="5122" name="Picture 2" descr="http://www.destination360.com/maps/sweden-ma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199" y="83737"/>
              <a:ext cx="6531429" cy="66888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ipse 3"/>
            <p:cNvSpPr/>
            <p:nvPr/>
          </p:nvSpPr>
          <p:spPr>
            <a:xfrm>
              <a:off x="5709681" y="5497565"/>
              <a:ext cx="598463" cy="5158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013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64801" y="5525750"/>
            <a:ext cx="35301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Mälmo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0986" y="216464"/>
            <a:ext cx="114728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/>
              <a:t> Malmö </a:t>
            </a:r>
            <a:r>
              <a:rPr lang="en-US" sz="2600" b="1" dirty="0"/>
              <a:t>is the third largest </a:t>
            </a:r>
            <a:r>
              <a:rPr lang="en-US" sz="2600" b="1" dirty="0" smtClean="0"/>
              <a:t>city</a:t>
            </a:r>
            <a:r>
              <a:rPr lang="en-US" sz="2600" b="1" dirty="0"/>
              <a:t> </a:t>
            </a:r>
            <a:r>
              <a:rPr lang="en-US" sz="2600" b="1" dirty="0" smtClean="0"/>
              <a:t>in Sweden</a:t>
            </a:r>
            <a:r>
              <a:rPr lang="en-US" sz="2600" b="1" dirty="0"/>
              <a:t> and the 6th largest in </a:t>
            </a:r>
            <a:r>
              <a:rPr lang="en-US" sz="2600" b="1" dirty="0" smtClean="0"/>
              <a:t>the Nordic Countries. </a:t>
            </a:r>
          </a:p>
          <a:p>
            <a:pPr algn="just"/>
            <a:endParaRPr lang="en-US" sz="2600" b="1" dirty="0" smtClean="0"/>
          </a:p>
          <a:p>
            <a:pPr algn="just"/>
            <a:r>
              <a:rPr lang="en-US" sz="2600" b="1" dirty="0" smtClean="0"/>
              <a:t> The city is  the </a:t>
            </a:r>
            <a:r>
              <a:rPr lang="en-US" sz="2600" b="1" dirty="0"/>
              <a:t>economical and cultural </a:t>
            </a:r>
            <a:r>
              <a:rPr lang="en-US" sz="2600" b="1" dirty="0" err="1" smtClean="0"/>
              <a:t>centre</a:t>
            </a:r>
            <a:r>
              <a:rPr lang="en-US" sz="2600" b="1" dirty="0" smtClean="0"/>
              <a:t> </a:t>
            </a:r>
            <a:r>
              <a:rPr lang="en-US" sz="2600" b="1" dirty="0"/>
              <a:t>of </a:t>
            </a:r>
            <a:r>
              <a:rPr lang="en-US" sz="2600" b="1" dirty="0" smtClean="0"/>
              <a:t>South Sweden. </a:t>
            </a:r>
            <a:r>
              <a:rPr lang="es-ES" sz="2600" b="1" dirty="0" err="1" smtClean="0"/>
              <a:t>It</a:t>
            </a:r>
            <a:r>
              <a:rPr lang="en-US" sz="2600" b="1" dirty="0" smtClean="0"/>
              <a:t>contains </a:t>
            </a:r>
            <a:r>
              <a:rPr lang="en-US" sz="2600" b="1" dirty="0"/>
              <a:t>many historic buildings and parks, and is also a commercial </a:t>
            </a:r>
            <a:r>
              <a:rPr lang="en-US" sz="2600" b="1" dirty="0" err="1"/>
              <a:t>centre</a:t>
            </a:r>
            <a:r>
              <a:rPr lang="en-US" sz="2600" b="1" dirty="0"/>
              <a:t> for the western part </a:t>
            </a:r>
            <a:r>
              <a:rPr lang="en-US" sz="2600" b="1" dirty="0" smtClean="0"/>
              <a:t>of Sweden.</a:t>
            </a:r>
            <a:endParaRPr lang="es-ES" sz="2600" b="1" dirty="0"/>
          </a:p>
          <a:p>
            <a:pPr algn="just"/>
            <a:endParaRPr lang="es-ES" sz="2800" b="1" dirty="0" smtClean="0"/>
          </a:p>
          <a:p>
            <a:pPr algn="just"/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6146" name="Picture 2" descr="http://www.bodaianykarin.es/wp-content/uploads/2015/08/Malm%C3%B6-princip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316" y="17998440"/>
            <a:ext cx="14302058" cy="79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bodaianykarin.es/wp-content/uploads/2015/08/Malm%C3%B6-princi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18" y="2512655"/>
            <a:ext cx="5515491" cy="30499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archive/7/70/20050517105033!St_Petri_church_in_Malm%C3%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8" y="2956668"/>
            <a:ext cx="4372492" cy="37295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8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819399" y="76200"/>
            <a:ext cx="6531429" cy="6688813"/>
            <a:chOff x="2819399" y="76200"/>
            <a:chExt cx="6531429" cy="6688813"/>
          </a:xfrm>
        </p:grpSpPr>
        <p:pic>
          <p:nvPicPr>
            <p:cNvPr id="5122" name="Picture 2" descr="http://www.destination360.com/maps/sweden-ma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399" y="76200"/>
              <a:ext cx="6531429" cy="66888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ipse 3"/>
            <p:cNvSpPr/>
            <p:nvPr/>
          </p:nvSpPr>
          <p:spPr>
            <a:xfrm>
              <a:off x="6085113" y="6249139"/>
              <a:ext cx="598463" cy="5158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184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684381" y="5525750"/>
            <a:ext cx="44909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UPPSALA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7757" y="0"/>
            <a:ext cx="114728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/>
              <a:t>  Uppsala</a:t>
            </a:r>
            <a:r>
              <a:rPr lang="en-US" sz="2600" b="1" dirty="0"/>
              <a:t>  the fourth </a:t>
            </a:r>
            <a:r>
              <a:rPr lang="en-US" sz="2600" b="1" dirty="0" smtClean="0"/>
              <a:t>largest city of Sweden, </a:t>
            </a:r>
            <a:r>
              <a:rPr lang="en-US" sz="2600" b="1" dirty="0"/>
              <a:t>after </a:t>
            </a:r>
            <a:r>
              <a:rPr lang="en-US" sz="2600" b="1" dirty="0" smtClean="0"/>
              <a:t>Stockholm, Gothenburg and Malmö. </a:t>
            </a:r>
            <a:endParaRPr lang="es-ES" sz="2600" b="1" dirty="0"/>
          </a:p>
          <a:p>
            <a:pPr algn="just"/>
            <a:endParaRPr lang="en-US" sz="2600" b="1" dirty="0" smtClean="0"/>
          </a:p>
          <a:p>
            <a:pPr algn="just"/>
            <a:r>
              <a:rPr lang="en-US" sz="2600" b="1" dirty="0" smtClean="0"/>
              <a:t> Since </a:t>
            </a:r>
            <a:r>
              <a:rPr lang="en-US" sz="2600" b="1" dirty="0"/>
              <a:t>1164, Uppsala has been the </a:t>
            </a:r>
            <a:r>
              <a:rPr lang="en-US" sz="2600" b="1" dirty="0" smtClean="0"/>
              <a:t>ecclesiastical center </a:t>
            </a:r>
            <a:r>
              <a:rPr lang="en-US" sz="2600" b="1" dirty="0"/>
              <a:t>of Sweden, being the seat of the </a:t>
            </a:r>
            <a:r>
              <a:rPr lang="en-US" sz="2600" b="1" dirty="0" smtClean="0"/>
              <a:t>Archbishop of the Church of Sweden. </a:t>
            </a:r>
          </a:p>
          <a:p>
            <a:pPr algn="just"/>
            <a:r>
              <a:rPr lang="en-US" sz="2600" b="1" dirty="0" smtClean="0"/>
              <a:t>Uppsala </a:t>
            </a:r>
            <a:r>
              <a:rPr lang="en-US" sz="2600" b="1" dirty="0"/>
              <a:t>is home to Scandinavia's largest cathedral - Uppsala Cathedral.   </a:t>
            </a:r>
            <a:endParaRPr lang="es-ES" sz="2600" b="1" dirty="0"/>
          </a:p>
          <a:p>
            <a:pPr algn="just"/>
            <a:endParaRPr lang="en-US" sz="2600" b="1" dirty="0" smtClean="0"/>
          </a:p>
          <a:p>
            <a:pPr algn="just"/>
            <a:r>
              <a:rPr lang="en-US" sz="2600" b="1" dirty="0" smtClean="0"/>
              <a:t> Founded </a:t>
            </a:r>
            <a:r>
              <a:rPr lang="en-US" sz="2600" b="1" dirty="0"/>
              <a:t>in 1477, </a:t>
            </a:r>
            <a:r>
              <a:rPr lang="en-US" sz="2600" b="1" dirty="0" smtClean="0"/>
              <a:t>Uppsala University </a:t>
            </a:r>
            <a:r>
              <a:rPr lang="en-US" sz="2600" b="1" dirty="0"/>
              <a:t>i</a:t>
            </a:r>
            <a:r>
              <a:rPr lang="en-US" sz="2600" b="1" dirty="0" smtClean="0"/>
              <a:t>s </a:t>
            </a:r>
            <a:r>
              <a:rPr lang="en-US" sz="2600" b="1" dirty="0"/>
              <a:t>the </a:t>
            </a:r>
            <a:r>
              <a:rPr lang="en-US" sz="2600" b="1" dirty="0" smtClean="0"/>
              <a:t>oldest</a:t>
            </a:r>
          </a:p>
          <a:p>
            <a:pPr algn="just"/>
            <a:r>
              <a:rPr lang="en-US" sz="2600" b="1" dirty="0" smtClean="0"/>
              <a:t>center </a:t>
            </a:r>
            <a:r>
              <a:rPr lang="en-US" sz="2600" b="1" dirty="0"/>
              <a:t>of higher education in </a:t>
            </a:r>
            <a:r>
              <a:rPr lang="en-US" sz="2600" b="1" dirty="0" smtClean="0"/>
              <a:t>Scandinavia. </a:t>
            </a:r>
            <a:endParaRPr lang="es-ES" sz="2600" b="1" dirty="0" smtClean="0"/>
          </a:p>
          <a:p>
            <a:pPr algn="just"/>
            <a:r>
              <a:rPr lang="es-ES" sz="2600" b="1" dirty="0" smtClean="0"/>
              <a:t> </a:t>
            </a:r>
            <a:endParaRPr lang="es-ES" sz="2600" b="1" dirty="0"/>
          </a:p>
        </p:txBody>
      </p:sp>
      <p:pic>
        <p:nvPicPr>
          <p:cNvPr id="6146" name="Picture 2" descr="http://www.bodaianykarin.es/wp-content/uploads/2015/08/Malm%C3%B6-princi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316" y="17998440"/>
            <a:ext cx="14302058" cy="79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ciee.org/study-abroad/images/cities/0051/headers/desktop/uppsala-sweden-arts-and-sciences-college-study-abroad-flygbild-279-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7" y="3887473"/>
            <a:ext cx="6307844" cy="2803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9/94/Uppsala_slot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87" y="2735568"/>
            <a:ext cx="4346435" cy="2715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385</Words>
  <Application>Microsoft Office PowerPoint</Application>
  <PresentationFormat>Panorámica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Sánchez Estévez</dc:creator>
  <cp:lastModifiedBy>Isabel Sánchez Estévez</cp:lastModifiedBy>
  <cp:revision>25</cp:revision>
  <dcterms:created xsi:type="dcterms:W3CDTF">2016-03-29T16:36:22Z</dcterms:created>
  <dcterms:modified xsi:type="dcterms:W3CDTF">2016-03-30T04:38:12Z</dcterms:modified>
</cp:coreProperties>
</file>