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7" r:id="rId7"/>
    <p:sldId id="265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3C76-218E-45F8-87E1-88C323234A5C}" type="datetimeFigureOut">
              <a:rPr lang="es-ES" smtClean="0"/>
              <a:t>01/04/2016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7B4-D883-4F91-B90E-3CA68235FA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3C76-218E-45F8-87E1-88C323234A5C}" type="datetimeFigureOut">
              <a:rPr lang="es-ES" smtClean="0"/>
              <a:t>01/04/2016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7B4-D883-4F91-B90E-3CA68235FA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3C76-218E-45F8-87E1-88C323234A5C}" type="datetimeFigureOut">
              <a:rPr lang="es-ES" smtClean="0"/>
              <a:t>01/04/2016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7B4-D883-4F91-B90E-3CA68235FA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3C76-218E-45F8-87E1-88C323234A5C}" type="datetimeFigureOut">
              <a:rPr lang="es-ES" smtClean="0"/>
              <a:t>01/04/2016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7B4-D883-4F91-B90E-3CA68235FA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3C76-218E-45F8-87E1-88C323234A5C}" type="datetimeFigureOut">
              <a:rPr lang="es-ES" smtClean="0"/>
              <a:t>01/04/2016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7B4-D883-4F91-B90E-3CA68235FA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3C76-218E-45F8-87E1-88C323234A5C}" type="datetimeFigureOut">
              <a:rPr lang="es-ES" smtClean="0"/>
              <a:t>01/04/2016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7B4-D883-4F91-B90E-3CA68235FA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3C76-218E-45F8-87E1-88C323234A5C}" type="datetimeFigureOut">
              <a:rPr lang="es-ES" smtClean="0"/>
              <a:t>01/04/2016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7B4-D883-4F91-B90E-3CA68235FA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3C76-218E-45F8-87E1-88C323234A5C}" type="datetimeFigureOut">
              <a:rPr lang="es-ES" smtClean="0"/>
              <a:t>01/04/2016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7B4-D883-4F91-B90E-3CA68235FA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3C76-218E-45F8-87E1-88C323234A5C}" type="datetimeFigureOut">
              <a:rPr lang="es-ES" smtClean="0"/>
              <a:t>01/04/2016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7B4-D883-4F91-B90E-3CA68235FA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3C76-218E-45F8-87E1-88C323234A5C}" type="datetimeFigureOut">
              <a:rPr lang="es-ES" smtClean="0"/>
              <a:t>01/04/2016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7B4-D883-4F91-B90E-3CA68235FA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3C76-218E-45F8-87E1-88C323234A5C}" type="datetimeFigureOut">
              <a:rPr lang="es-ES" smtClean="0"/>
              <a:t>01/04/2016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7B4-D883-4F91-B90E-3CA68235FA3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23C76-218E-45F8-87E1-88C323234A5C}" type="datetimeFigureOut">
              <a:rPr lang="es-ES" smtClean="0"/>
              <a:t>01/04/2016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C97B4-D883-4F91-B90E-3CA68235FA3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 rot="19819702">
            <a:off x="2592134" y="917363"/>
            <a:ext cx="4074244" cy="12236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459161">
            <a:off x="2354653" y="812128"/>
            <a:ext cx="7772400" cy="1470025"/>
          </a:xfrm>
        </p:spPr>
        <p:txBody>
          <a:bodyPr>
            <a:prstTxWarp prst="textArchDown">
              <a:avLst/>
            </a:prstTxWarp>
            <a:noAutofit/>
          </a:bodyPr>
          <a:lstStyle/>
          <a:p>
            <a:r>
              <a:rPr lang="es-ES" sz="11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NORWAY</a:t>
            </a:r>
            <a:endParaRPr lang="es-E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099122"/>
              </p:ext>
            </p:extLst>
          </p:nvPr>
        </p:nvGraphicFramePr>
        <p:xfrm>
          <a:off x="755576" y="3430337"/>
          <a:ext cx="7776864" cy="3427663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020809"/>
                <a:gridCol w="4756055"/>
              </a:tblGrid>
              <a:tr h="32063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QUICK FACTS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1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Official</a:t>
                      </a:r>
                      <a:r>
                        <a:rPr lang="es-E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Kingdon</a:t>
                      </a:r>
                      <a:r>
                        <a:rPr lang="es-ES" sz="18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</a:t>
                      </a:r>
                      <a:r>
                        <a:rPr lang="es-ES" sz="1800" kern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Norway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 of government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Unitary</a:t>
                      </a:r>
                      <a:r>
                        <a:rPr lang="es-E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Parliamentary</a:t>
                      </a:r>
                      <a:r>
                        <a:rPr lang="es-E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Constitutional</a:t>
                      </a:r>
                      <a:r>
                        <a:rPr lang="es-E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Mocharchy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</a:tr>
              <a:tr h="312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King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Harald</a:t>
                      </a:r>
                      <a:r>
                        <a:rPr lang="es-E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V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</a:tr>
              <a:tr h="312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Head of government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Prime </a:t>
                      </a: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Minister:</a:t>
                      </a:r>
                      <a:r>
                        <a:rPr lang="en-US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Erna Solberg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</a:tr>
              <a:tr h="312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Capital city</a:t>
                      </a:r>
                      <a:endParaRPr lang="es-E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Oslo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</a:tr>
              <a:tr h="312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Official language</a:t>
                      </a:r>
                      <a:endParaRPr lang="es-E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Norwegian  and Sami languages</a:t>
                      </a:r>
                      <a:r>
                        <a:rPr lang="en-US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(3)</a:t>
                      </a:r>
                      <a:endParaRPr lang="en-US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</a:tr>
              <a:tr h="312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Monetary unit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Norwegian</a:t>
                      </a:r>
                      <a:r>
                        <a:rPr lang="es-ES" sz="1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800" b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krone</a:t>
                      </a:r>
                      <a:endParaRPr lang="es-E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</a:tr>
              <a:tr h="312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Population</a:t>
                      </a:r>
                      <a:endParaRPr lang="es-E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5.214.900</a:t>
                      </a:r>
                      <a:r>
                        <a:rPr lang="es-ES" sz="1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(2016 </a:t>
                      </a:r>
                      <a:r>
                        <a:rPr lang="es-ES" sz="1800" b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estimate</a:t>
                      </a:r>
                      <a:r>
                        <a:rPr lang="es-ES" sz="1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s-ES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</a:tr>
              <a:tr h="312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Surface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385.178 km2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>
                        <a:alpha val="5490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 rot="19459161">
            <a:off x="-913382" y="1702467"/>
            <a:ext cx="7772400" cy="1470025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5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NORWAY</a:t>
            </a:r>
            <a:endParaRPr kumimoji="0" lang="es-ES" sz="9600" b="1" i="0" u="none" strike="noStrike" kern="1200" cap="none" spc="0" normalizeH="0" baseline="0" noProof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99181"/>
            <a:ext cx="9144000" cy="5606083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coastal climate of Norway is mild compared with areas on similar latitude. The temperature anomalies found in coastal locations are exceptional, with 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Røst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and 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Værøy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(isles)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lacking a</a:t>
            </a: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meteorological</a:t>
            </a: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 in spite of</a:t>
            </a: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north of</a:t>
            </a: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Arctic Circle.</a:t>
            </a:r>
          </a:p>
        </p:txBody>
      </p:sp>
      <p:sp>
        <p:nvSpPr>
          <p:cNvPr id="4" name="3 Elipse"/>
          <p:cNvSpPr/>
          <p:nvPr/>
        </p:nvSpPr>
        <p:spPr>
          <a:xfrm>
            <a:off x="4860032" y="1700808"/>
            <a:ext cx="553270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4 Conector recto de flecha"/>
          <p:cNvCxnSpPr>
            <a:endCxn id="4" idx="6"/>
          </p:cNvCxnSpPr>
          <p:nvPr/>
        </p:nvCxnSpPr>
        <p:spPr>
          <a:xfrm flipH="1" flipV="1">
            <a:off x="5413302" y="1952836"/>
            <a:ext cx="382834" cy="360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>
            <a:endCxn id="4" idx="2"/>
          </p:cNvCxnSpPr>
          <p:nvPr/>
        </p:nvCxnSpPr>
        <p:spPr>
          <a:xfrm flipV="1">
            <a:off x="4067944" y="1952836"/>
            <a:ext cx="792088" cy="360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viavasterbotten.se/wp-content/uploads/2012/09/Mean-temp-the-Nordics.jpg"/>
          <p:cNvPicPr>
            <a:picLocks noChangeAspect="1" noChangeArrowheads="1"/>
          </p:cNvPicPr>
          <p:nvPr/>
        </p:nvPicPr>
        <p:blipFill>
          <a:blip r:embed="rId3" cstate="print"/>
          <a:srcRect l="52869" t="7617" r="2832" b="3928"/>
          <a:stretch>
            <a:fillRect/>
          </a:stretch>
        </p:blipFill>
        <p:spPr bwMode="auto">
          <a:xfrm>
            <a:off x="5976664" y="2132856"/>
            <a:ext cx="3131840" cy="4737910"/>
          </a:xfrm>
          <a:prstGeom prst="rect">
            <a:avLst/>
          </a:prstGeom>
          <a:noFill/>
        </p:spPr>
      </p:pic>
      <p:pic>
        <p:nvPicPr>
          <p:cNvPr id="10" name="Picture 2" descr="http://viavasterbotten.se/wp-content/uploads/2012/09/Mean-temp-the-Nordics.jpg"/>
          <p:cNvPicPr>
            <a:picLocks noChangeAspect="1" noChangeArrowheads="1"/>
          </p:cNvPicPr>
          <p:nvPr/>
        </p:nvPicPr>
        <p:blipFill>
          <a:blip r:embed="rId3" cstate="print"/>
          <a:srcRect t="7617" r="64301" b="20419"/>
          <a:stretch>
            <a:fillRect/>
          </a:stretch>
        </p:blipFill>
        <p:spPr bwMode="auto">
          <a:xfrm>
            <a:off x="3422445" y="2708920"/>
            <a:ext cx="2404531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32656"/>
            <a:ext cx="4283968" cy="62646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 a side-effect, the Scandinavian Mountains lock in continental winds from reaching the coastline, causing very cool summers throughout Atlantic Norway. Oslo has more of a continental climate, similar to the Swedish variety, and also very dry, being in a rain shadow</a:t>
            </a:r>
          </a:p>
        </p:txBody>
      </p:sp>
      <p:pic>
        <p:nvPicPr>
          <p:cNvPr id="20484" name="Picture 4" descr="http://jhens.jhu.edu/wp-content/uploads/2013/04/Andes-Rain-Shad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0648"/>
            <a:ext cx="4572000" cy="609600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404664"/>
            <a:ext cx="4680520" cy="36004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mountain ranges have subarctic and tundra climates. There is also very high rainfall at areas exposed to the Atlantic, such as Bergen.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</p:txBody>
      </p:sp>
      <p:pic>
        <p:nvPicPr>
          <p:cNvPr id="21506" name="Picture 2" descr="https://www.fossweb.com/delegate/ssi-wdf-ucm-webContent/Contribution%20Folders/FOSS/multimedia_ms_1E/WeatherandWater/climatefactors/regions/tundra/images/Landscape%20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2656"/>
            <a:ext cx="3703306" cy="2777481"/>
          </a:xfrm>
          <a:prstGeom prst="rect">
            <a:avLst/>
          </a:prstGeom>
          <a:noFill/>
        </p:spPr>
      </p:pic>
      <p:pic>
        <p:nvPicPr>
          <p:cNvPr id="21508" name="Picture 4" descr="http://www.sevenstories.com.au/wp-content/uploads/2014/01/Love-Story-1.jpg"/>
          <p:cNvPicPr>
            <a:picLocks noChangeAspect="1" noChangeArrowheads="1"/>
          </p:cNvPicPr>
          <p:nvPr/>
        </p:nvPicPr>
        <p:blipFill>
          <a:blip r:embed="rId4" cstate="print"/>
          <a:srcRect l="3743" t="3492" r="2694" b="3974"/>
          <a:stretch>
            <a:fillRect/>
          </a:stretch>
        </p:blipFill>
        <p:spPr bwMode="auto">
          <a:xfrm>
            <a:off x="4932040" y="3717032"/>
            <a:ext cx="3816424" cy="2696940"/>
          </a:xfrm>
          <a:prstGeom prst="rect">
            <a:avLst/>
          </a:prstGeom>
          <a:noFill/>
        </p:spPr>
      </p:pic>
      <p:cxnSp>
        <p:nvCxnSpPr>
          <p:cNvPr id="6" name="5 Conector recto de flecha"/>
          <p:cNvCxnSpPr/>
          <p:nvPr/>
        </p:nvCxnSpPr>
        <p:spPr>
          <a:xfrm>
            <a:off x="3635896" y="3356992"/>
            <a:ext cx="216024" cy="129614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s://tableaumapping.files.wordpress.com/2014/09/norway-municipalities.png"/>
          <p:cNvPicPr>
            <a:picLocks noChangeAspect="1" noChangeArrowheads="1"/>
          </p:cNvPicPr>
          <p:nvPr/>
        </p:nvPicPr>
        <p:blipFill>
          <a:blip r:embed="rId2" cstate="print"/>
          <a:srcRect l="10701" t="4720" r="16220" b="5821"/>
          <a:stretch>
            <a:fillRect/>
          </a:stretch>
        </p:blipFill>
        <p:spPr bwMode="auto">
          <a:xfrm rot="20711352">
            <a:off x="-45946" y="1794104"/>
            <a:ext cx="3847931" cy="4710399"/>
          </a:xfrm>
          <a:prstGeom prst="rect">
            <a:avLst/>
          </a:prstGeom>
          <a:noFill/>
        </p:spPr>
      </p:pic>
      <p:pic>
        <p:nvPicPr>
          <p:cNvPr id="25604" name="Picture 4" descr="http://bloggfiler.no/batmansfagblogg.blogg.no/images/1739502-8-1367926172965.jpg"/>
          <p:cNvPicPr>
            <a:picLocks noChangeAspect="1" noChangeArrowheads="1"/>
          </p:cNvPicPr>
          <p:nvPr/>
        </p:nvPicPr>
        <p:blipFill>
          <a:blip r:embed="rId3" cstate="print"/>
          <a:srcRect l="17010" r="9281"/>
          <a:stretch>
            <a:fillRect/>
          </a:stretch>
        </p:blipFill>
        <p:spPr bwMode="auto">
          <a:xfrm>
            <a:off x="3635896" y="1640402"/>
            <a:ext cx="3944686" cy="3732814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234888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dirty="0"/>
              <a:t>Norway is divided into 19 administrative regions, called counties, and 428 municipalities. The capital city Oslo is considered both a county and a municipality</a:t>
            </a:r>
            <a:r>
              <a:rPr lang="en-GB" dirty="0" smtClean="0"/>
              <a:t>. But they also divide Norway into 5 regions, according to their situation</a:t>
            </a:r>
            <a:endParaRPr lang="es-ES" dirty="0"/>
          </a:p>
          <a:p>
            <a:endParaRPr lang="es-ES" dirty="0"/>
          </a:p>
        </p:txBody>
      </p:sp>
      <p:pic>
        <p:nvPicPr>
          <p:cNvPr id="4" name="3 Imagen" descr="Norwegian political ma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492896"/>
            <a:ext cx="4068249" cy="43204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880320"/>
            <a:ext cx="4788024" cy="414908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Located in the western part  of Scandinavia, in Northern Europe, Norway presents a rugged coastline, broken by huge fjords, and thousands of islands (more than 45.000).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Finland 179.584, but only 789 are bigger than 1sq. Km, and 455 with inhabitants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089" t="11438" r="18926" b="23594"/>
          <a:stretch>
            <a:fillRect/>
          </a:stretch>
        </p:blipFill>
        <p:spPr bwMode="auto">
          <a:xfrm>
            <a:off x="5220072" y="4509120"/>
            <a:ext cx="3672408" cy="216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5364088" y="4077072"/>
            <a:ext cx="32934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Langøya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Nordland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(850.2 km2)</a:t>
            </a:r>
            <a:endParaRPr lang="es-ES" sz="2400" dirty="0"/>
          </a:p>
        </p:txBody>
      </p:sp>
      <p:pic>
        <p:nvPicPr>
          <p:cNvPr id="8" name="7 Imagen" descr="Senja is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3096" y="835720"/>
            <a:ext cx="3200872" cy="2017216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100467" y="44624"/>
            <a:ext cx="30394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Senja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Torms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(1.586.3 km2)</a:t>
            </a:r>
            <a:endParaRPr lang="es-ES" sz="2400" dirty="0"/>
          </a:p>
        </p:txBody>
      </p:sp>
      <p:pic>
        <p:nvPicPr>
          <p:cNvPr id="11" name="10 Imagen" descr="Hinnoya is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2276872"/>
            <a:ext cx="3717032" cy="1858516"/>
          </a:xfrm>
          <a:prstGeom prst="rect">
            <a:avLst/>
          </a:prstGeom>
        </p:spPr>
      </p:pic>
      <p:cxnSp>
        <p:nvCxnSpPr>
          <p:cNvPr id="13" name="12 Conector recto de flecha"/>
          <p:cNvCxnSpPr/>
          <p:nvPr/>
        </p:nvCxnSpPr>
        <p:spPr>
          <a:xfrm>
            <a:off x="6804248" y="3140968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5436096" y="1877923"/>
            <a:ext cx="36717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 algn="ctr"/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Hinnøya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Nordland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(2.204.7 km2) 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14 Conector recto de flecha"/>
          <p:cNvCxnSpPr>
            <a:stCxn id="10" idx="0"/>
          </p:cNvCxnSpPr>
          <p:nvPr/>
        </p:nvCxnSpPr>
        <p:spPr>
          <a:xfrm flipH="1" flipV="1">
            <a:off x="5652120" y="1556792"/>
            <a:ext cx="1619863" cy="32113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stCxn id="1026" idx="1"/>
          </p:cNvCxnSpPr>
          <p:nvPr/>
        </p:nvCxnSpPr>
        <p:spPr>
          <a:xfrm flipV="1">
            <a:off x="5220072" y="1484784"/>
            <a:ext cx="288032" cy="410638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9" idx="3"/>
          </p:cNvCxnSpPr>
          <p:nvPr/>
        </p:nvCxnSpPr>
        <p:spPr>
          <a:xfrm>
            <a:off x="4139952" y="460123"/>
            <a:ext cx="1728192" cy="7366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Elipse"/>
          <p:cNvSpPr/>
          <p:nvPr/>
        </p:nvSpPr>
        <p:spPr>
          <a:xfrm>
            <a:off x="2987824" y="1412776"/>
            <a:ext cx="1080120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80528" y="0"/>
            <a:ext cx="5724128" cy="4293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With a total of 385,252 km2 (338,424 km2 Finland), much of the country</a:t>
            </a: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dominated by</a:t>
            </a: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mountains, with a great variety of natural features caused by prehistoric glaciers and varied topography.</a:t>
            </a:r>
          </a:p>
        </p:txBody>
      </p:sp>
      <p:cxnSp>
        <p:nvCxnSpPr>
          <p:cNvPr id="5" name="4 Conector recto"/>
          <p:cNvCxnSpPr/>
          <p:nvPr/>
        </p:nvCxnSpPr>
        <p:spPr>
          <a:xfrm flipH="1">
            <a:off x="4644008" y="1340768"/>
            <a:ext cx="1656184" cy="37444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H="1">
            <a:off x="6372200" y="1124744"/>
            <a:ext cx="792088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H="1">
            <a:off x="7236296" y="1052736"/>
            <a:ext cx="288032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 rot="1471200">
            <a:off x="5011763" y="4044743"/>
            <a:ext cx="37592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1,619 km land border with Sweden (from which most are the Scandinavian mountains)</a:t>
            </a:r>
            <a:endParaRPr lang="es-ES" sz="2400" dirty="0"/>
          </a:p>
        </p:txBody>
      </p:sp>
      <p:sp>
        <p:nvSpPr>
          <p:cNvPr id="17" name="16 Rectángulo"/>
          <p:cNvSpPr/>
          <p:nvPr/>
        </p:nvSpPr>
        <p:spPr>
          <a:xfrm rot="20574775">
            <a:off x="5993085" y="358692"/>
            <a:ext cx="1753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727 km with Finland</a:t>
            </a:r>
            <a:endParaRPr lang="es-ES" sz="2000" dirty="0"/>
          </a:p>
        </p:txBody>
      </p:sp>
      <p:sp>
        <p:nvSpPr>
          <p:cNvPr id="18" name="17 Rectángulo"/>
          <p:cNvSpPr/>
          <p:nvPr/>
        </p:nvSpPr>
        <p:spPr>
          <a:xfrm rot="18834839">
            <a:off x="7064245" y="1037374"/>
            <a:ext cx="1377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 km with Russia</a:t>
            </a:r>
            <a:endParaRPr lang="es-ES" sz="2000" dirty="0"/>
          </a:p>
        </p:txBody>
      </p:sp>
      <p:sp>
        <p:nvSpPr>
          <p:cNvPr id="19" name="18 Elipse"/>
          <p:cNvSpPr/>
          <p:nvPr/>
        </p:nvSpPr>
        <p:spPr>
          <a:xfrm>
            <a:off x="7884368" y="188640"/>
            <a:ext cx="864096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2555776" y="5301208"/>
            <a:ext cx="936104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 rot="19934951">
            <a:off x="3514323" y="5276411"/>
            <a:ext cx="1229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Skagerrak</a:t>
            </a:r>
            <a:endParaRPr lang="es-ES" sz="2000" dirty="0">
              <a:solidFill>
                <a:srgbClr val="0070C0"/>
              </a:solidFill>
            </a:endParaRPr>
          </a:p>
        </p:txBody>
      </p:sp>
      <p:sp>
        <p:nvSpPr>
          <p:cNvPr id="23" name="22 Elipse"/>
          <p:cNvSpPr/>
          <p:nvPr/>
        </p:nvSpPr>
        <p:spPr>
          <a:xfrm rot="19715703">
            <a:off x="3457728" y="5147270"/>
            <a:ext cx="1287760" cy="7837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build="p"/>
      <p:bldP spid="16" grpId="0"/>
      <p:bldP spid="17" grpId="0"/>
      <p:bldP spid="18" grpId="0"/>
      <p:bldP spid="19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 de flecha"/>
          <p:cNvCxnSpPr>
            <a:stCxn id="14338" idx="3"/>
          </p:cNvCxnSpPr>
          <p:nvPr/>
        </p:nvCxnSpPr>
        <p:spPr>
          <a:xfrm>
            <a:off x="3923928" y="3237026"/>
            <a:ext cx="1296144" cy="30722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4" descr="http://www.lakepedia.com/images/lakes/hornindalsvatnet/lake-hornindalsvatnet-sh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485" y="4437113"/>
            <a:ext cx="4359693" cy="2420888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3573016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Fjords, deep grooves cut into the land flooded by the sea following the end of the Ice Age.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14338" name="Picture 2" descr="http://fjordtravel.no/wp-content/uploads/2013/09/Sognefjord-Photocredit-Morten-RakkeVisitFl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15" y="1964931"/>
            <a:ext cx="3820013" cy="254419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1124744"/>
            <a:ext cx="4283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Sognefjord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is the world's second deepest fjord and the world's longest at 204 km</a:t>
            </a:r>
            <a:endParaRPr lang="es-ES" sz="2400" dirty="0"/>
          </a:p>
        </p:txBody>
      </p:sp>
      <p:sp>
        <p:nvSpPr>
          <p:cNvPr id="7" name="6 Rectángulo"/>
          <p:cNvSpPr/>
          <p:nvPr/>
        </p:nvSpPr>
        <p:spPr>
          <a:xfrm>
            <a:off x="1259632" y="5613047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Hornindalsvatnet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is the deepest lake in all Europe (514m)</a:t>
            </a:r>
          </a:p>
        </p:txBody>
      </p:sp>
      <p:pic>
        <p:nvPicPr>
          <p:cNvPr id="8" name="7 Imagen" descr="Norwegian political ma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1500" y="2276872"/>
            <a:ext cx="4762500" cy="5057775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761656" y="891877"/>
            <a:ext cx="5382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Permafrost can be found all year in the higher mountain areas and in the interior of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Finnmark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County.</a:t>
            </a:r>
          </a:p>
        </p:txBody>
      </p:sp>
      <p:sp>
        <p:nvSpPr>
          <p:cNvPr id="10" name="9 Elipse"/>
          <p:cNvSpPr/>
          <p:nvPr/>
        </p:nvSpPr>
        <p:spPr>
          <a:xfrm rot="19715703">
            <a:off x="7400954" y="2159295"/>
            <a:ext cx="1287760" cy="12703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3995936" y="5805264"/>
            <a:ext cx="1368152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reeworldmaps.net/europe/norway/norway-map-physic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200"/>
            <a:ext cx="5182553" cy="633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85656" y="178454"/>
            <a:ext cx="334786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 smtClean="0"/>
              <a:t>   </a:t>
            </a:r>
            <a:r>
              <a:rPr lang="es-ES" sz="3200" b="1" u="sng" dirty="0" smtClean="0"/>
              <a:t> </a:t>
            </a:r>
            <a:r>
              <a:rPr lang="es-ES" sz="3200" b="1" u="sng" dirty="0" err="1" smtClean="0"/>
              <a:t>Galdhøpiggen</a:t>
            </a:r>
            <a:r>
              <a:rPr lang="es-ES" sz="3200" dirty="0"/>
              <a:t> </a:t>
            </a:r>
            <a:r>
              <a:rPr lang="es-ES" sz="3200" dirty="0" err="1" smtClean="0"/>
              <a:t>is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highest</a:t>
            </a:r>
            <a:r>
              <a:rPr lang="es-ES" sz="3200" dirty="0" smtClean="0"/>
              <a:t> </a:t>
            </a:r>
            <a:r>
              <a:rPr lang="es-ES" sz="3200" dirty="0" err="1" smtClean="0"/>
              <a:t>peak</a:t>
            </a:r>
            <a:r>
              <a:rPr lang="es-ES" sz="3200" dirty="0" smtClean="0"/>
              <a:t> in </a:t>
            </a:r>
            <a:r>
              <a:rPr lang="es-ES" sz="3200" dirty="0" err="1" smtClean="0"/>
              <a:t>Norway</a:t>
            </a:r>
            <a:r>
              <a:rPr lang="es-ES" sz="3200" dirty="0" smtClean="0"/>
              <a:t> and in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Northern</a:t>
            </a:r>
            <a:r>
              <a:rPr lang="es-ES" sz="3200" dirty="0" smtClean="0"/>
              <a:t> </a:t>
            </a:r>
            <a:r>
              <a:rPr lang="es-ES" sz="3200" dirty="0" err="1" smtClean="0"/>
              <a:t>Europe</a:t>
            </a:r>
            <a:r>
              <a:rPr lang="es-ES" sz="3200" dirty="0" smtClean="0"/>
              <a:t> </a:t>
            </a:r>
            <a:r>
              <a:rPr lang="es-ES" sz="3200" dirty="0" err="1" smtClean="0"/>
              <a:t>with</a:t>
            </a:r>
            <a:r>
              <a:rPr lang="es-ES" sz="3200" dirty="0" smtClean="0"/>
              <a:t> 2.469 m </a:t>
            </a:r>
            <a:r>
              <a:rPr lang="es-ES" sz="3200" dirty="0" err="1" smtClean="0"/>
              <a:t>above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sea </a:t>
            </a:r>
            <a:r>
              <a:rPr lang="es-ES" sz="3200" dirty="0" err="1" smtClean="0"/>
              <a:t>level</a:t>
            </a:r>
            <a:r>
              <a:rPr lang="es-ES" sz="3200" dirty="0" smtClean="0"/>
              <a:t>. </a:t>
            </a:r>
          </a:p>
          <a:p>
            <a:pPr algn="just"/>
            <a:r>
              <a:rPr lang="es-ES" sz="3200" dirty="0" err="1" smtClean="0"/>
              <a:t>It</a:t>
            </a:r>
            <a:r>
              <a:rPr lang="es-ES" sz="3200" dirty="0" smtClean="0"/>
              <a:t> </a:t>
            </a:r>
            <a:r>
              <a:rPr lang="es-ES" sz="3200" dirty="0" err="1" smtClean="0"/>
              <a:t>is</a:t>
            </a:r>
            <a:r>
              <a:rPr lang="es-ES" sz="3200" dirty="0" smtClean="0"/>
              <a:t> </a:t>
            </a:r>
            <a:r>
              <a:rPr lang="es-ES" sz="3200" dirty="0" err="1" smtClean="0"/>
              <a:t>situated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Nacional Park of </a:t>
            </a:r>
            <a:r>
              <a:rPr lang="es-ES" sz="3200" dirty="0" err="1" smtClean="0"/>
              <a:t>Jotunheimen</a:t>
            </a:r>
            <a:r>
              <a:rPr lang="es-ES" sz="3200" dirty="0" smtClean="0"/>
              <a:t>, in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municipality</a:t>
            </a:r>
            <a:r>
              <a:rPr lang="es-ES" sz="3200" dirty="0" smtClean="0"/>
              <a:t> of </a:t>
            </a:r>
            <a:r>
              <a:rPr lang="es-ES" sz="3200" dirty="0" err="1" smtClean="0"/>
              <a:t>Lom</a:t>
            </a:r>
            <a:r>
              <a:rPr lang="es-ES" sz="3200" dirty="0" smtClean="0"/>
              <a:t>, en in Oppland.</a:t>
            </a:r>
            <a:endParaRPr lang="es-ES" sz="3200" dirty="0"/>
          </a:p>
        </p:txBody>
      </p:sp>
      <p:sp>
        <p:nvSpPr>
          <p:cNvPr id="5" name="18 Elipse"/>
          <p:cNvSpPr/>
          <p:nvPr/>
        </p:nvSpPr>
        <p:spPr>
          <a:xfrm>
            <a:off x="4780873" y="4407447"/>
            <a:ext cx="648072" cy="576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ngm.nationalgeographic.com/u/TvyamNb-BivtNwcoxtkc5xGBuGkIMh_nj4UJHQKuorvD88u3nk8Aw1g2fCkAUICdZvcP8l5k8TwP2A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58" y="996936"/>
            <a:ext cx="7279829" cy="466962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60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1612776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Forest area (% of land area) in Norway was last measured at </a:t>
            </a:r>
            <a:r>
              <a:rPr lang="en-US" dirty="0" smtClean="0"/>
              <a:t>33.33 in 2011</a:t>
            </a:r>
            <a:endParaRPr lang="es-ES" sz="3200" dirty="0"/>
          </a:p>
          <a:p>
            <a:pPr>
              <a:buNone/>
            </a:pPr>
            <a:endParaRPr lang="es-ES" dirty="0"/>
          </a:p>
        </p:txBody>
      </p:sp>
      <p:pic>
        <p:nvPicPr>
          <p:cNvPr id="22532" name="Picture 4" descr="http://www.borealforest.org/world/images/norway_wilderness_l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120680" cy="3595901"/>
          </a:xfrm>
          <a:prstGeom prst="rect">
            <a:avLst/>
          </a:prstGeom>
          <a:noFill/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467544" y="5013176"/>
            <a:ext cx="8229600" cy="16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image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shows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transition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s-E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Norwegian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forest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during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century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 rot="18136244">
            <a:off x="2154254" y="2311446"/>
            <a:ext cx="5381859" cy="65426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4016"/>
            <a:ext cx="5004048" cy="378904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southern and western parts of Norway, exposed to Atlantic storm fronts, experience more precipitation and have milder winters than the eastern and far northern parts.</a:t>
            </a:r>
          </a:p>
        </p:txBody>
      </p:sp>
      <p:sp>
        <p:nvSpPr>
          <p:cNvPr id="6" name="5 Elipse"/>
          <p:cNvSpPr/>
          <p:nvPr/>
        </p:nvSpPr>
        <p:spPr>
          <a:xfrm rot="18581298">
            <a:off x="3644838" y="4248115"/>
            <a:ext cx="1367660" cy="99461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 rot="18136244">
            <a:off x="2626964" y="2696141"/>
            <a:ext cx="5381859" cy="239465"/>
          </a:xfrm>
          <a:prstGeom prst="ellipse">
            <a:avLst/>
          </a:prstGeom>
          <a:noFill/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940152" y="1759456"/>
            <a:ext cx="3203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to the east of the coastal mountains are in a rain shadow, and have less rain and snow than the west.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771800" y="4997494"/>
            <a:ext cx="52200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lowlands around Oslo have the warmest and sunniest summers, but also cold weather and snow in wintertime.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2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5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  <p:bldP spid="6" grpId="0" animBg="1"/>
      <p:bldP spid="7" grpId="0" animBg="1"/>
      <p:bldP spid="8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5373216"/>
            <a:ext cx="8028384" cy="12527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of Norway's high latitude, there are large seasonal variations in daylight. </a:t>
            </a:r>
            <a:endParaRPr lang="en-US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0" y="188640"/>
            <a:ext cx="62281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 May to late July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sun never completely descends beneath the horizon in areas north of the Arctic Circle, and the rest of the country has 20 hours of daylight per day.</a:t>
            </a:r>
            <a:endParaRPr lang="es-ES" sz="2800" dirty="0"/>
          </a:p>
        </p:txBody>
      </p:sp>
      <p:sp>
        <p:nvSpPr>
          <p:cNvPr id="5" name="4 Rectángulo"/>
          <p:cNvSpPr/>
          <p:nvPr/>
        </p:nvSpPr>
        <p:spPr>
          <a:xfrm>
            <a:off x="360040" y="240752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 November to late January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sun never rises above the horizon in the north, and daylight hours are very short in the rest of the country.</a:t>
            </a:r>
            <a:endParaRPr lang="es-ES" sz="2800" dirty="0"/>
          </a:p>
        </p:txBody>
      </p:sp>
      <p:pic>
        <p:nvPicPr>
          <p:cNvPr id="12292" name="Picture 4" descr="C:\Users\Héctor\AppData\Local\Microsoft\Windows\INetCache\IE\OUV354EZ\egonpin-Sol-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0"/>
            <a:ext cx="1296145" cy="1296145"/>
          </a:xfrm>
          <a:prstGeom prst="rect">
            <a:avLst/>
          </a:prstGeom>
          <a:noFill/>
        </p:spPr>
      </p:pic>
      <p:pic>
        <p:nvPicPr>
          <p:cNvPr id="12293" name="Picture 5" descr="C:\Users\Héctor\AppData\Local\Microsoft\Windows\INetCache\IE\6385S9EY\280px-Full_Moon_Luc_Viatour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692696"/>
            <a:ext cx="936104" cy="946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446</Words>
  <Application>Microsoft Office PowerPoint</Application>
  <PresentationFormat>Presentación en pantalla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Tema de Office</vt:lpstr>
      <vt:lpstr>NORWAY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NORWAY</dc:title>
  <dc:creator>Héctor López García</dc:creator>
  <cp:lastModifiedBy>Isabel Sánchez Estévez</cp:lastModifiedBy>
  <cp:revision>31</cp:revision>
  <dcterms:created xsi:type="dcterms:W3CDTF">2016-03-31T15:54:50Z</dcterms:created>
  <dcterms:modified xsi:type="dcterms:W3CDTF">2016-04-01T05:37:32Z</dcterms:modified>
</cp:coreProperties>
</file>