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62" r:id="rId6"/>
    <p:sldId id="258" r:id="rId7"/>
    <p:sldId id="263" r:id="rId8"/>
    <p:sldId id="259" r:id="rId9"/>
    <p:sldId id="264" r:id="rId10"/>
    <p:sldId id="265" r:id="rId11"/>
    <p:sldId id="266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71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11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38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8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0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7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3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72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0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8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8CD0-49CF-459E-9CE8-56671FF4D24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211B-27A0-4F5B-8F2B-9F60B524F1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31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ergen" TargetMode="External"/><Relationship Id="rId13" Type="http://schemas.openxmlformats.org/officeDocument/2006/relationships/hyperlink" Target="https://en.wikipedia.org/wiki/S%C3%B8r-Tr%C3%B8ndelag" TargetMode="External"/><Relationship Id="rId18" Type="http://schemas.openxmlformats.org/officeDocument/2006/relationships/hyperlink" Target="https://en.wikipedia.org/wiki/Porsgrunn/Skien" TargetMode="External"/><Relationship Id="rId3" Type="http://schemas.openxmlformats.org/officeDocument/2006/relationships/hyperlink" Target="http://www.ssb.no/en/befolkning/statistikker/beftett/aar/2014-07-01?fane=tabell&amp;sort=nummer&amp;tabell=186162" TargetMode="External"/><Relationship Id="rId21" Type="http://schemas.openxmlformats.org/officeDocument/2006/relationships/hyperlink" Target="https://en.wikipedia.org/wiki/Vest-Agder" TargetMode="External"/><Relationship Id="rId7" Type="http://schemas.openxmlformats.org/officeDocument/2006/relationships/hyperlink" Target="https://en.wikipedia.org/wiki/Oslo" TargetMode="External"/><Relationship Id="rId12" Type="http://schemas.openxmlformats.org/officeDocument/2006/relationships/hyperlink" Target="https://en.wikipedia.org/wiki/Trondheim" TargetMode="External"/><Relationship Id="rId17" Type="http://schemas.openxmlformats.org/officeDocument/2006/relationships/hyperlink" Target="https://en.wikipedia.org/wiki/%C3%98stfold" TargetMode="External"/><Relationship Id="rId25" Type="http://schemas.openxmlformats.org/officeDocument/2006/relationships/hyperlink" Target="https://en.wikipedia.org/wiki/M%C3%B8re_og_Romsdal" TargetMode="External"/><Relationship Id="rId2" Type="http://schemas.openxmlformats.org/officeDocument/2006/relationships/image" Target="../media/image18.gif"/><Relationship Id="rId16" Type="http://schemas.openxmlformats.org/officeDocument/2006/relationships/hyperlink" Target="https://en.wikipedia.org/wiki/Fredrikstad/Sarpsborg" TargetMode="External"/><Relationship Id="rId20" Type="http://schemas.openxmlformats.org/officeDocument/2006/relationships/hyperlink" Target="https://en.wikipedia.org/wiki/Kristians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unties_of_Norway" TargetMode="External"/><Relationship Id="rId11" Type="http://schemas.openxmlformats.org/officeDocument/2006/relationships/hyperlink" Target="https://en.wikipedia.org/wiki/Rogaland" TargetMode="External"/><Relationship Id="rId24" Type="http://schemas.openxmlformats.org/officeDocument/2006/relationships/hyperlink" Target="https://en.wikipedia.org/wiki/%C3%85lesund" TargetMode="External"/><Relationship Id="rId5" Type="http://schemas.openxmlformats.org/officeDocument/2006/relationships/hyperlink" Target="https://en.wikipedia.org/wiki/List_of_cities_in_Norway" TargetMode="External"/><Relationship Id="rId15" Type="http://schemas.openxmlformats.org/officeDocument/2006/relationships/hyperlink" Target="https://en.wikipedia.org/wiki/Buskerud" TargetMode="External"/><Relationship Id="rId23" Type="http://schemas.openxmlformats.org/officeDocument/2006/relationships/hyperlink" Target="https://en.wikipedia.org/wiki/Vestfold" TargetMode="External"/><Relationship Id="rId10" Type="http://schemas.openxmlformats.org/officeDocument/2006/relationships/hyperlink" Target="https://en.wikipedia.org/wiki/Stavanger/Sandnes" TargetMode="External"/><Relationship Id="rId19" Type="http://schemas.openxmlformats.org/officeDocument/2006/relationships/hyperlink" Target="https://en.wikipedia.org/wiki/Telemark" TargetMode="External"/><Relationship Id="rId4" Type="http://schemas.openxmlformats.org/officeDocument/2006/relationships/hyperlink" Target="https://en.wikipedia.org/wiki/List_of_cities_in_Norway_by_population" TargetMode="External"/><Relationship Id="rId9" Type="http://schemas.openxmlformats.org/officeDocument/2006/relationships/hyperlink" Target="https://en.wikipedia.org/wiki/Hordaland" TargetMode="External"/><Relationship Id="rId14" Type="http://schemas.openxmlformats.org/officeDocument/2006/relationships/hyperlink" Target="https://en.wikipedia.org/wiki/Drammen" TargetMode="External"/><Relationship Id="rId22" Type="http://schemas.openxmlformats.org/officeDocument/2006/relationships/hyperlink" Target="https://en.wikipedia.org/wiki/T%C3%B8nsberg_(town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ydn.com/answers/wp-content/uploads/noruega-y-suec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1" b="4722"/>
          <a:stretch/>
        </p:blipFill>
        <p:spPr bwMode="auto">
          <a:xfrm>
            <a:off x="3348719" y="163605"/>
            <a:ext cx="6012996" cy="65419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5123543" y="4615543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96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0"/>
            <a:ext cx="13458825" cy="6857999"/>
            <a:chOff x="0" y="0"/>
            <a:chExt cx="13458825" cy="6857999"/>
          </a:xfrm>
        </p:grpSpPr>
        <p:pic>
          <p:nvPicPr>
            <p:cNvPr id="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5036456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9989912" y="5029200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396342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9989912" y="3389086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58056" y="1589313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47968" y="1582057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7256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9989912" y="0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ángulo 14"/>
          <p:cNvSpPr/>
          <p:nvPr/>
        </p:nvSpPr>
        <p:spPr>
          <a:xfrm>
            <a:off x="1708785" y="449580"/>
            <a:ext cx="10073640" cy="6009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35175" y="646910"/>
            <a:ext cx="65" cy="272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5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87489"/>
              </p:ext>
            </p:extLst>
          </p:nvPr>
        </p:nvGraphicFramePr>
        <p:xfrm>
          <a:off x="2956560" y="812514"/>
          <a:ext cx="8001000" cy="5254743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54828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Largest cities or towns in Norway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b="0" dirty="0">
                          <a:effectLst/>
                        </a:rPr>
                        <a:t>According to </a:t>
                      </a:r>
                      <a:r>
                        <a:rPr lang="en-US" sz="1400" b="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Statistics Norway</a:t>
                      </a:r>
                      <a:endParaRPr lang="en-US" sz="1400" dirty="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3344"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4" tooltip="List of cities in Norway by population"/>
                        </a:rPr>
                        <a:t>Rank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5" tooltip="List of cities in Norway"/>
                        </a:rPr>
                        <a:t>Name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6" tooltip="Counties of Norway"/>
                        </a:rPr>
                        <a:t>County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4" tooltip="List of cities in Norway by population"/>
                        </a:rPr>
                        <a:t>Pop.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3344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7" tooltip="Oslo"/>
                        </a:rPr>
                        <a:t>Oslo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7" tooltip="Oslo"/>
                        </a:rPr>
                        <a:t>Oslo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925,228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283344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2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8" tooltip="Bergen"/>
                        </a:rPr>
                        <a:t>Bergen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9" tooltip="Hordaland"/>
                        </a:rPr>
                        <a:t>Hordaland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247,731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54828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0" tooltip="Stavanger/Sandnes"/>
                        </a:rPr>
                        <a:t>Stavanger/Sandnes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1" tooltip="Rogaland"/>
                        </a:rPr>
                        <a:t>Rogaland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203,771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54828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4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2" tooltip="Trondheim"/>
                        </a:rPr>
                        <a:t>Trondheim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3" tooltip="Sør-Trøndelag"/>
                        </a:rPr>
                        <a:t>Sør-Trøndelag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169,972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283344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5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4" tooltip="Drammen"/>
                        </a:rPr>
                        <a:t>Drammen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5" tooltip="Buskerud"/>
                        </a:rPr>
                        <a:t>Buskerud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110,503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54828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6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6" tooltip="Fredrikstad/Sarpsborg"/>
                        </a:rPr>
                        <a:t>Fredrikstad/Sarpsborg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7" tooltip="Østfold"/>
                        </a:rPr>
                        <a:t>Østfold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106,758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54828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7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8" tooltip="Porsgrunn/Skien"/>
                        </a:rPr>
                        <a:t>Porsgrunn/Skien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19" tooltip="Telemark"/>
                        </a:rPr>
                        <a:t>Telemark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90,621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54828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8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20" tooltip="Kristiansand"/>
                        </a:rPr>
                        <a:t>Kristiansand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21" tooltip="Vest-Agder"/>
                        </a:rPr>
                        <a:t>Vest-Agder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58,662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283344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9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22" tooltip="Tønsberg (town)"/>
                        </a:rPr>
                        <a:t>Tønsberg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23" tooltip="Vestfold"/>
                        </a:rPr>
                        <a:t>Vestfold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49,735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  <a:tr h="54828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10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24" tooltip="Ålesund"/>
                        </a:rPr>
                        <a:t>Ålesund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solidFill>
                            <a:srgbClr val="0B0080"/>
                          </a:solidFill>
                          <a:effectLst/>
                          <a:hlinkClick r:id="rId25" tooltip="Møre og Romsdal"/>
                        </a:rPr>
                        <a:t>Møre og Romsdal</a:t>
                      </a:r>
                      <a:endParaRPr lang="es-ES" sz="1400">
                        <a:effectLst/>
                      </a:endParaRP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effectLst/>
                        </a:rPr>
                        <a:t>49,528</a:t>
                      </a:r>
                    </a:p>
                  </a:txBody>
                  <a:tcPr marL="7618" marR="7618" marT="7618" marB="761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830388" y="691360"/>
            <a:ext cx="65" cy="272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5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7297688" y="106293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-152400" y="1735055"/>
            <a:ext cx="13429797" cy="1938476"/>
            <a:chOff x="0" y="3569071"/>
            <a:chExt cx="13429797" cy="1938476"/>
          </a:xfrm>
        </p:grpSpPr>
        <p:pic>
          <p:nvPicPr>
            <p:cNvPr id="1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-152400" y="3378500"/>
            <a:ext cx="13429797" cy="1938476"/>
            <a:chOff x="0" y="3569071"/>
            <a:chExt cx="13429797" cy="1938476"/>
          </a:xfrm>
        </p:grpSpPr>
        <p:pic>
          <p:nvPicPr>
            <p:cNvPr id="1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ítulo 1"/>
          <p:cNvSpPr txBox="1">
            <a:spLocks/>
          </p:cNvSpPr>
          <p:nvPr/>
        </p:nvSpPr>
        <p:spPr>
          <a:xfrm>
            <a:off x="751568" y="-11700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POPULATION:</a:t>
            </a:r>
            <a:endParaRPr lang="es-ES" sz="96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3401" y="1656686"/>
            <a:ext cx="11362554" cy="421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07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/>
          <a:stretch/>
        </p:blipFill>
        <p:spPr bwMode="auto">
          <a:xfrm>
            <a:off x="0" y="5036456"/>
            <a:ext cx="10047968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82006" y="2043084"/>
            <a:ext cx="1003479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Norway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</a:t>
            </a:r>
            <a:r>
              <a:rPr lang="es-ES" sz="2800" dirty="0" smtClean="0"/>
              <a:t>5,089,263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</a:p>
          <a:p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722503" y="2990175"/>
            <a:ext cx="4861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 average  age is 39.1 years</a:t>
            </a:r>
            <a:r>
              <a:rPr lang="en-US" sz="2400" dirty="0" smtClean="0"/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59761" y="4063873"/>
            <a:ext cx="904112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Norwegian life expectancy rate is about 80.1 years old.</a:t>
            </a:r>
          </a:p>
        </p:txBody>
      </p:sp>
      <p:pic>
        <p:nvPicPr>
          <p:cNvPr id="2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6856"/>
          <a:stretch/>
        </p:blipFill>
        <p:spPr bwMode="auto">
          <a:xfrm>
            <a:off x="-60959" y="34917"/>
            <a:ext cx="594360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38825"/>
          <a:stretch/>
        </p:blipFill>
        <p:spPr bwMode="auto">
          <a:xfrm>
            <a:off x="9989912" y="5029200"/>
            <a:ext cx="3410857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624842" y="34074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4216"/>
          <a:stretch/>
        </p:blipFill>
        <p:spPr bwMode="auto">
          <a:xfrm>
            <a:off x="6059258" y="92542"/>
            <a:ext cx="859701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6920319" y="106293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-152400" y="1735055"/>
            <a:ext cx="13429797" cy="1938476"/>
            <a:chOff x="0" y="3569071"/>
            <a:chExt cx="13429797" cy="1938476"/>
          </a:xfrm>
        </p:grpSpPr>
        <p:pic>
          <p:nvPicPr>
            <p:cNvPr id="1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-152400" y="3378500"/>
            <a:ext cx="13429797" cy="1938476"/>
            <a:chOff x="0" y="3569071"/>
            <a:chExt cx="13429797" cy="1938476"/>
          </a:xfrm>
        </p:grpSpPr>
        <p:pic>
          <p:nvPicPr>
            <p:cNvPr id="1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uadroTexto 16"/>
          <p:cNvSpPr txBox="1"/>
          <p:nvPr/>
        </p:nvSpPr>
        <p:spPr>
          <a:xfrm>
            <a:off x="533401" y="1656686"/>
            <a:ext cx="11362554" cy="421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07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/>
          <a:stretch/>
        </p:blipFill>
        <p:spPr bwMode="auto">
          <a:xfrm>
            <a:off x="0" y="5036456"/>
            <a:ext cx="10047968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6856"/>
          <a:stretch/>
        </p:blipFill>
        <p:spPr bwMode="auto">
          <a:xfrm>
            <a:off x="-60959" y="34917"/>
            <a:ext cx="594360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38825"/>
          <a:stretch/>
        </p:blipFill>
        <p:spPr bwMode="auto">
          <a:xfrm>
            <a:off x="9989912" y="5029200"/>
            <a:ext cx="3410857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912371" y="1730327"/>
            <a:ext cx="10983584" cy="316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Norway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15,6 %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inhabitants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Norway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800" dirty="0" smtClean="0"/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five</a:t>
            </a:r>
            <a:r>
              <a:rPr lang="es-ES" sz="2800" dirty="0" smtClean="0"/>
              <a:t> </a:t>
            </a:r>
            <a:r>
              <a:rPr lang="es-ES" sz="2800" dirty="0" err="1" smtClean="0"/>
              <a:t>largest</a:t>
            </a:r>
            <a:r>
              <a:rPr lang="es-ES" sz="2800" dirty="0" smtClean="0"/>
              <a:t> </a:t>
            </a:r>
            <a:r>
              <a:rPr lang="es-ES" sz="2800" dirty="0" err="1" smtClean="0"/>
              <a:t>immigrant</a:t>
            </a:r>
            <a:r>
              <a:rPr lang="es-ES" sz="2800" dirty="0" smtClean="0"/>
              <a:t> </a:t>
            </a:r>
            <a:r>
              <a:rPr lang="es-ES" sz="2800" dirty="0" err="1" smtClean="0"/>
              <a:t>groups</a:t>
            </a:r>
            <a:r>
              <a:rPr lang="es-ES" sz="2800" dirty="0" smtClean="0"/>
              <a:t> in </a:t>
            </a:r>
            <a:r>
              <a:rPr lang="es-ES" sz="2800" dirty="0" err="1" smtClean="0"/>
              <a:t>Norway</a:t>
            </a:r>
            <a:r>
              <a:rPr lang="es-ES" sz="2800" dirty="0" smtClean="0"/>
              <a:t> </a:t>
            </a:r>
            <a:r>
              <a:rPr lang="es-ES" sz="2800" dirty="0" smtClean="0"/>
              <a:t>are:</a:t>
            </a:r>
            <a:r>
              <a:rPr lang="es-ES" sz="2800" dirty="0" smtClean="0"/>
              <a:t> </a:t>
            </a:r>
            <a:r>
              <a:rPr lang="es-ES" sz="2800" dirty="0" err="1" smtClean="0"/>
              <a:t>Polish</a:t>
            </a:r>
            <a:r>
              <a:rPr lang="es-ES" sz="2800" dirty="0" smtClean="0"/>
              <a:t>, </a:t>
            </a:r>
            <a:r>
              <a:rPr lang="es-ES" sz="2800" dirty="0" err="1" smtClean="0"/>
              <a:t>Swedish</a:t>
            </a:r>
            <a:r>
              <a:rPr lang="es-ES" sz="2800" dirty="0" smtClean="0"/>
              <a:t>, </a:t>
            </a:r>
            <a:r>
              <a:rPr lang="es-ES" sz="2800" dirty="0" err="1" smtClean="0"/>
              <a:t>Somali</a:t>
            </a:r>
            <a:r>
              <a:rPr lang="es-ES" sz="2800" dirty="0" smtClean="0"/>
              <a:t>, </a:t>
            </a:r>
            <a:r>
              <a:rPr lang="es-ES" sz="2800" dirty="0" err="1" smtClean="0"/>
              <a:t>Lithuanian</a:t>
            </a:r>
            <a:r>
              <a:rPr lang="es-ES" sz="2800" dirty="0" smtClean="0"/>
              <a:t> and </a:t>
            </a:r>
            <a:r>
              <a:rPr lang="es-ES" sz="2800" dirty="0" err="1" smtClean="0"/>
              <a:t>Pakistani</a:t>
            </a:r>
            <a:r>
              <a:rPr lang="es-ES" sz="2800" dirty="0" smtClean="0"/>
              <a:t>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8072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914860" y="49640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 smtClean="0">
                <a:solidFill>
                  <a:schemeClr val="bg1"/>
                </a:solidFill>
                <a:latin typeface="Impact" panose="020B0806030902050204" pitchFamily="34" charset="0"/>
              </a:rPr>
              <a:t>ECONOMY:</a:t>
            </a:r>
            <a:endParaRPr lang="es-E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8200" y="152400"/>
            <a:ext cx="10776386" cy="507492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404983" y="341453"/>
            <a:ext cx="10498310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/>
              <a:t>Norway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one</a:t>
            </a:r>
            <a:r>
              <a:rPr lang="es-ES" sz="2800" dirty="0"/>
              <a:t> of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world's</a:t>
            </a:r>
            <a:r>
              <a:rPr lang="es-ES" sz="2800" dirty="0"/>
              <a:t> </a:t>
            </a:r>
            <a:r>
              <a:rPr lang="es-ES" sz="2800" dirty="0" err="1"/>
              <a:t>biggest</a:t>
            </a:r>
            <a:r>
              <a:rPr lang="es-ES" sz="2800" dirty="0"/>
              <a:t> </a:t>
            </a:r>
            <a:r>
              <a:rPr lang="es-ES" sz="2800" dirty="0" err="1"/>
              <a:t>exporter</a:t>
            </a:r>
            <a:r>
              <a:rPr lang="es-ES" sz="2800" dirty="0"/>
              <a:t> of </a:t>
            </a:r>
            <a:r>
              <a:rPr lang="es-ES" sz="2800" dirty="0" err="1"/>
              <a:t>oil</a:t>
            </a:r>
            <a:r>
              <a:rPr lang="es-ES" sz="2800" dirty="0"/>
              <a:t> and gas, and </a:t>
            </a:r>
            <a:r>
              <a:rPr lang="es-ES" sz="2800" dirty="0" err="1"/>
              <a:t>Norwegian</a:t>
            </a:r>
            <a:r>
              <a:rPr lang="es-ES" sz="2800" dirty="0"/>
              <a:t> </a:t>
            </a:r>
            <a:r>
              <a:rPr lang="es-ES" sz="2800" dirty="0" err="1"/>
              <a:t>companies</a:t>
            </a:r>
            <a:r>
              <a:rPr lang="es-ES" sz="2800" dirty="0"/>
              <a:t> are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forefront</a:t>
            </a:r>
            <a:r>
              <a:rPr lang="es-ES" sz="2800" dirty="0"/>
              <a:t> </a:t>
            </a:r>
            <a:r>
              <a:rPr lang="es-ES" sz="2800" dirty="0" err="1"/>
              <a:t>when</a:t>
            </a:r>
            <a:r>
              <a:rPr lang="es-ES" sz="2800" dirty="0"/>
              <a:t> </a:t>
            </a:r>
            <a:r>
              <a:rPr lang="es-ES" sz="2800" dirty="0" err="1"/>
              <a:t>it</a:t>
            </a:r>
            <a:r>
              <a:rPr lang="es-ES" sz="2800" dirty="0"/>
              <a:t> comes to </a:t>
            </a:r>
            <a:r>
              <a:rPr lang="es-ES" sz="2800" dirty="0" err="1"/>
              <a:t>developing</a:t>
            </a:r>
            <a:r>
              <a:rPr lang="es-ES" sz="2800" dirty="0"/>
              <a:t> new </a:t>
            </a:r>
            <a:r>
              <a:rPr lang="es-ES" sz="2800" dirty="0" err="1"/>
              <a:t>technologies</a:t>
            </a:r>
            <a:r>
              <a:rPr lang="es-ES" sz="2800" dirty="0"/>
              <a:t> in </a:t>
            </a:r>
            <a:r>
              <a:rPr lang="es-ES" sz="2800" dirty="0" err="1"/>
              <a:t>deep</a:t>
            </a:r>
            <a:r>
              <a:rPr lang="es-ES" sz="2800" dirty="0"/>
              <a:t> sea </a:t>
            </a:r>
            <a:r>
              <a:rPr lang="es-ES" sz="2800" dirty="0" err="1"/>
              <a:t>drilling</a:t>
            </a:r>
            <a:r>
              <a:rPr lang="es-ES" sz="2800" dirty="0"/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us.123rf.com/450wm/stuartphoto/stuartphoto1403/stuartphoto140300784/26960922-europa-asia-importacion-y-exportacion-cajas-significado-de-comercio-inter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76" y="1928493"/>
            <a:ext cx="292989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881247" y="1877939"/>
            <a:ext cx="7411593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/>
              <a:t>Other</a:t>
            </a:r>
            <a:r>
              <a:rPr lang="es-ES" sz="2800" dirty="0"/>
              <a:t> </a:t>
            </a:r>
            <a:r>
              <a:rPr lang="es-ES" sz="2800" dirty="0" err="1"/>
              <a:t>main</a:t>
            </a:r>
            <a:r>
              <a:rPr lang="es-ES" sz="2800" dirty="0"/>
              <a:t> </a:t>
            </a:r>
            <a:r>
              <a:rPr lang="es-ES" sz="2800" dirty="0" err="1"/>
              <a:t>areas</a:t>
            </a:r>
            <a:r>
              <a:rPr lang="es-ES" sz="2800" dirty="0"/>
              <a:t> of </a:t>
            </a:r>
            <a:r>
              <a:rPr lang="es-ES" sz="2800" dirty="0" err="1"/>
              <a:t>export</a:t>
            </a:r>
            <a:r>
              <a:rPr lang="es-ES" sz="2800" dirty="0"/>
              <a:t> </a:t>
            </a:r>
            <a:r>
              <a:rPr lang="es-ES" sz="2800" dirty="0" err="1"/>
              <a:t>include</a:t>
            </a:r>
            <a:r>
              <a:rPr lang="es-ES" sz="2800" dirty="0"/>
              <a:t> </a:t>
            </a:r>
            <a:r>
              <a:rPr lang="es-ES" sz="2800" dirty="0" err="1"/>
              <a:t>fish</a:t>
            </a:r>
            <a:r>
              <a:rPr lang="es-ES" sz="2800" dirty="0"/>
              <a:t>, </a:t>
            </a:r>
            <a:r>
              <a:rPr lang="es-ES" sz="2800" dirty="0" err="1"/>
              <a:t>paper</a:t>
            </a:r>
            <a:r>
              <a:rPr lang="es-ES" sz="2800" dirty="0"/>
              <a:t> </a:t>
            </a:r>
            <a:r>
              <a:rPr lang="es-ES" sz="2800" dirty="0" err="1"/>
              <a:t>products</a:t>
            </a:r>
            <a:r>
              <a:rPr lang="es-ES" sz="2800" dirty="0"/>
              <a:t> and </a:t>
            </a:r>
            <a:r>
              <a:rPr lang="es-ES" sz="2800" dirty="0" err="1"/>
              <a:t>various</a:t>
            </a:r>
            <a:r>
              <a:rPr lang="es-ES" sz="2800" dirty="0"/>
              <a:t> </a:t>
            </a:r>
            <a:r>
              <a:rPr lang="es-ES" sz="2800" dirty="0" err="1"/>
              <a:t>products</a:t>
            </a:r>
            <a:r>
              <a:rPr lang="es-ES" sz="2800" dirty="0"/>
              <a:t> </a:t>
            </a:r>
            <a:r>
              <a:rPr lang="es-ES" sz="2800" dirty="0" err="1"/>
              <a:t>related</a:t>
            </a:r>
            <a:r>
              <a:rPr lang="es-ES" sz="2800" dirty="0"/>
              <a:t> to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metals</a:t>
            </a:r>
            <a:r>
              <a:rPr lang="es-ES" sz="2800" dirty="0"/>
              <a:t> </a:t>
            </a:r>
            <a:r>
              <a:rPr lang="es-ES" sz="2800" dirty="0" err="1"/>
              <a:t>industry</a:t>
            </a:r>
            <a:r>
              <a:rPr lang="es-ES" sz="2800" dirty="0"/>
              <a:t>. </a:t>
            </a:r>
            <a:r>
              <a:rPr lang="es-ES" sz="2800" dirty="0" err="1"/>
              <a:t>Tourism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also</a:t>
            </a:r>
            <a:r>
              <a:rPr lang="es-ES" sz="2800" dirty="0"/>
              <a:t> </a:t>
            </a:r>
            <a:r>
              <a:rPr lang="es-ES" sz="2800" dirty="0" err="1"/>
              <a:t>among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most</a:t>
            </a:r>
            <a:r>
              <a:rPr lang="es-ES" sz="2800" dirty="0"/>
              <a:t> </a:t>
            </a:r>
            <a:r>
              <a:rPr lang="es-ES" sz="2800" dirty="0" err="1"/>
              <a:t>important</a:t>
            </a:r>
            <a:r>
              <a:rPr lang="es-ES" sz="2800" dirty="0"/>
              <a:t> industries in </a:t>
            </a:r>
            <a:r>
              <a:rPr lang="es-ES" sz="2800" dirty="0" err="1"/>
              <a:t>Norway</a:t>
            </a:r>
            <a:r>
              <a:rPr lang="es-ES" sz="2800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trodunes.com/templates/products/1382881818_146946563_2746221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4" y="630817"/>
            <a:ext cx="4993204" cy="417919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736x/bf/72/fb/bf72fb7d21acdf9cf59b3c748e08e3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3" y="784860"/>
            <a:ext cx="5114925" cy="381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914860" y="49640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53142" y="42239"/>
            <a:ext cx="11193672" cy="6582229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86467" y="477975"/>
            <a:ext cx="10498310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maritime</a:t>
            </a:r>
            <a:r>
              <a:rPr lang="es-ES" sz="2800" dirty="0"/>
              <a:t> </a:t>
            </a:r>
            <a:r>
              <a:rPr lang="es-ES" sz="2800" dirty="0" err="1"/>
              <a:t>industry</a:t>
            </a:r>
            <a:r>
              <a:rPr lang="es-ES" sz="2800" dirty="0"/>
              <a:t> </a:t>
            </a:r>
            <a:r>
              <a:rPr lang="es-ES" sz="2800" dirty="0" err="1"/>
              <a:t>sustains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economy</a:t>
            </a:r>
            <a:r>
              <a:rPr lang="es-ES" sz="2800" dirty="0"/>
              <a:t> </a:t>
            </a:r>
            <a:r>
              <a:rPr lang="es-ES" sz="2800" dirty="0" err="1"/>
              <a:t>here</a:t>
            </a:r>
            <a:r>
              <a:rPr lang="es-ES" sz="2800" dirty="0"/>
              <a:t>. </a:t>
            </a:r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Norwegian</a:t>
            </a:r>
            <a:r>
              <a:rPr lang="es-ES" sz="2800" dirty="0" smtClean="0"/>
              <a:t> </a:t>
            </a:r>
            <a:r>
              <a:rPr lang="es-ES" sz="2800" dirty="0" err="1"/>
              <a:t>private</a:t>
            </a:r>
            <a:r>
              <a:rPr lang="es-ES" sz="2800" dirty="0"/>
              <a:t> and </a:t>
            </a:r>
            <a:r>
              <a:rPr lang="es-ES" sz="2800" dirty="0" err="1"/>
              <a:t>state</a:t>
            </a:r>
            <a:r>
              <a:rPr lang="es-ES" sz="2800" dirty="0"/>
              <a:t> </a:t>
            </a:r>
            <a:r>
              <a:rPr lang="es-ES" sz="2800" dirty="0" err="1"/>
              <a:t>owned</a:t>
            </a:r>
            <a:r>
              <a:rPr lang="es-ES" sz="2800" dirty="0"/>
              <a:t> </a:t>
            </a:r>
            <a:r>
              <a:rPr lang="es-ES" sz="2800" dirty="0" err="1"/>
              <a:t>companies</a:t>
            </a:r>
            <a:r>
              <a:rPr lang="es-ES" sz="2800" dirty="0"/>
              <a:t> are </a:t>
            </a:r>
            <a:r>
              <a:rPr lang="es-ES" sz="2800" dirty="0" err="1"/>
              <a:t>becoming</a:t>
            </a:r>
            <a:r>
              <a:rPr lang="es-ES" sz="2800" dirty="0"/>
              <a:t> more </a:t>
            </a:r>
            <a:r>
              <a:rPr lang="es-ES" sz="2800" dirty="0" err="1"/>
              <a:t>focused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research</a:t>
            </a:r>
            <a:r>
              <a:rPr lang="es-ES" sz="2800" dirty="0"/>
              <a:t> and </a:t>
            </a:r>
            <a:r>
              <a:rPr lang="es-ES" sz="2800" dirty="0" err="1"/>
              <a:t>development</a:t>
            </a:r>
            <a:r>
              <a:rPr lang="es-ES" sz="2800" dirty="0"/>
              <a:t>.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research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targeted</a:t>
            </a:r>
            <a:r>
              <a:rPr lang="es-ES" sz="2800" dirty="0"/>
              <a:t> at </a:t>
            </a:r>
            <a:r>
              <a:rPr lang="es-ES" sz="2800" dirty="0" err="1"/>
              <a:t>several</a:t>
            </a:r>
            <a:r>
              <a:rPr lang="es-ES" sz="2800" dirty="0"/>
              <a:t> </a:t>
            </a:r>
            <a:r>
              <a:rPr lang="es-ES" sz="2800" dirty="0" err="1"/>
              <a:t>areas</a:t>
            </a:r>
            <a:r>
              <a:rPr lang="es-ES" sz="2800" dirty="0"/>
              <a:t>, </a:t>
            </a:r>
            <a:r>
              <a:rPr lang="es-ES" sz="2800" dirty="0" err="1"/>
              <a:t>including</a:t>
            </a:r>
            <a:r>
              <a:rPr lang="es-ES" sz="2800" dirty="0"/>
              <a:t> natural </a:t>
            </a:r>
            <a:r>
              <a:rPr lang="es-ES" sz="2800" dirty="0" err="1"/>
              <a:t>resources</a:t>
            </a:r>
            <a:r>
              <a:rPr lang="es-ES" sz="2800" dirty="0"/>
              <a:t> and new </a:t>
            </a:r>
            <a:r>
              <a:rPr lang="es-ES" sz="2800" dirty="0" err="1"/>
              <a:t>technology</a:t>
            </a:r>
            <a:r>
              <a:rPr lang="es-ES" sz="2800" dirty="0"/>
              <a:t> </a:t>
            </a:r>
            <a:r>
              <a:rPr lang="es-ES" sz="2800" dirty="0" err="1"/>
              <a:t>like</a:t>
            </a:r>
            <a:r>
              <a:rPr lang="es-ES" sz="2800" dirty="0"/>
              <a:t> </a:t>
            </a:r>
            <a:r>
              <a:rPr lang="es-ES" sz="2800" dirty="0" err="1"/>
              <a:t>telecommunications</a:t>
            </a:r>
            <a:r>
              <a:rPr lang="es-ES" sz="2800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/>
              <a:t>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81247" y="1877939"/>
            <a:ext cx="741159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wrumedicine.org/images/stories/medical_students_research_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36" y="4452371"/>
            <a:ext cx="5160042" cy="181338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ifsanimados.org/data/media/271/barco-imagen-animada-00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195">
            <a:off x="8539063" y="992650"/>
            <a:ext cx="2926370" cy="17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orway.com.ua/FileCache/PageFiles/19326/Havyard_vessel_177_4.jpg/width_650.height_300.mode_FillAreaWithCrop.pos_Default.color_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61" y="1139077"/>
            <a:ext cx="3798596" cy="17531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70713" y="99857"/>
            <a:ext cx="11450574" cy="6587161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306285" y="562264"/>
            <a:ext cx="9579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of the most important </a:t>
            </a:r>
            <a:r>
              <a:rPr lang="en-US" sz="2800" dirty="0" smtClean="0"/>
              <a:t>Norwegian </a:t>
            </a:r>
            <a:r>
              <a:rPr lang="en-US" sz="2800" dirty="0"/>
              <a:t>companies are: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852926" y="1387671"/>
            <a:ext cx="5863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err="1"/>
              <a:t>Statoil</a:t>
            </a:r>
            <a:r>
              <a:rPr lang="es-ES" sz="3200" b="1" dirty="0"/>
              <a:t> </a:t>
            </a:r>
            <a:r>
              <a:rPr lang="es-ES" sz="3200" b="1" dirty="0" smtClean="0"/>
              <a:t>ASA </a:t>
            </a:r>
            <a:r>
              <a:rPr lang="es-ES" sz="2400" dirty="0" smtClean="0"/>
              <a:t>(</a:t>
            </a:r>
            <a:r>
              <a:rPr lang="es-ES" sz="2400" dirty="0" err="1" smtClean="0"/>
              <a:t>Oil</a:t>
            </a:r>
            <a:r>
              <a:rPr lang="es-ES" sz="2400" dirty="0" smtClean="0"/>
              <a:t> and gas </a:t>
            </a:r>
            <a:r>
              <a:rPr lang="es-ES" sz="2400" dirty="0" err="1" smtClean="0"/>
              <a:t>multinational</a:t>
            </a:r>
            <a:r>
              <a:rPr lang="es-ES" sz="2400" dirty="0" smtClean="0"/>
              <a:t> Company)</a:t>
            </a:r>
            <a:endParaRPr lang="en-US" sz="2400" b="1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852926" y="4351954"/>
            <a:ext cx="528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err="1"/>
              <a:t>Norwegian</a:t>
            </a:r>
            <a:r>
              <a:rPr lang="es-ES" sz="3200" b="1" dirty="0"/>
              <a:t> Air </a:t>
            </a:r>
            <a:r>
              <a:rPr lang="es-ES" sz="3200" b="1" dirty="0" err="1"/>
              <a:t>Shuttle</a:t>
            </a:r>
            <a:r>
              <a:rPr lang="es-ES" sz="3200" b="1" dirty="0"/>
              <a:t> ASA </a:t>
            </a:r>
            <a:endParaRPr lang="en-US" sz="3200" b="1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6256018" y="2207549"/>
            <a:ext cx="527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err="1"/>
              <a:t>Norsk</a:t>
            </a:r>
            <a:r>
              <a:rPr lang="es-ES" sz="3200" b="1" dirty="0"/>
              <a:t> </a:t>
            </a:r>
            <a:r>
              <a:rPr lang="es-ES" sz="3200" b="1" dirty="0" err="1"/>
              <a:t>Hydro</a:t>
            </a:r>
            <a:r>
              <a:rPr lang="es-ES" sz="3200" b="1" dirty="0"/>
              <a:t> ASA </a:t>
            </a:r>
            <a:r>
              <a:rPr lang="es-ES" sz="3200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Aluminium</a:t>
            </a:r>
            <a:r>
              <a:rPr lang="es-ES" sz="2400" dirty="0" smtClean="0"/>
              <a:t> and </a:t>
            </a:r>
            <a:r>
              <a:rPr lang="es-ES" sz="2400" dirty="0" err="1" smtClean="0"/>
              <a:t>renewable</a:t>
            </a:r>
            <a:r>
              <a:rPr lang="es-ES" sz="2400" dirty="0" smtClean="0"/>
              <a:t>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 smtClean="0"/>
              <a:t>company</a:t>
            </a:r>
            <a:endParaRPr lang="en-US" sz="3200" b="1" dirty="0" smtClean="0"/>
          </a:p>
        </p:txBody>
      </p:sp>
      <p:pic>
        <p:nvPicPr>
          <p:cNvPr id="3074" name="Picture 2" descr="https://upload.wikimedia.org/wikipedia/en/thumb/6/61/Statoil_2009_logo.svg/150px-Statoil_2009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94" y="2077530"/>
            <a:ext cx="1941232" cy="18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orwegian.com/Global/english/aboutnorwegian/logo/images/Norwegian_t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12" y="5211980"/>
            <a:ext cx="4309396" cy="11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ydro.com/upload/PressRoom/logo/Downloads/HYDRO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4" y="3373193"/>
            <a:ext cx="3022520" cy="29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48001" y="0"/>
            <a:ext cx="27024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OSLO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8849" y="1595021"/>
            <a:ext cx="11472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 </a:t>
            </a:r>
            <a:r>
              <a:rPr lang="en-US" sz="2800" b="1" dirty="0" smtClean="0"/>
              <a:t>Is </a:t>
            </a:r>
            <a:r>
              <a:rPr lang="en-US" sz="2800" b="1" dirty="0"/>
              <a:t>the capital city and the most populous city in Norway. </a:t>
            </a:r>
            <a:r>
              <a:rPr lang="en-US" sz="2800" b="1" dirty="0" smtClean="0"/>
              <a:t>Its population is 647.676 inhabitants a 12% of the total Norwegian population.   </a:t>
            </a:r>
            <a:endParaRPr lang="es-ES" sz="2800" b="1" dirty="0" smtClean="0"/>
          </a:p>
          <a:p>
            <a:pPr algn="just"/>
            <a:endParaRPr lang="en-US" sz="2800" b="1" dirty="0" smtClean="0"/>
          </a:p>
          <a:p>
            <a:pPr algn="just"/>
            <a:r>
              <a:rPr lang="en-US" sz="2800" b="1" dirty="0" smtClean="0"/>
              <a:t>  It constitutes both a county and a municipality and is </a:t>
            </a:r>
            <a:r>
              <a:rPr lang="en-US" sz="2800" b="1" dirty="0"/>
              <a:t>the </a:t>
            </a:r>
            <a:r>
              <a:rPr lang="en-US" sz="2800" b="1" dirty="0" smtClean="0"/>
              <a:t>governmental </a:t>
            </a:r>
            <a:r>
              <a:rPr lang="en-US" sz="2800" b="1" dirty="0"/>
              <a:t>and economic </a:t>
            </a:r>
            <a:r>
              <a:rPr lang="en-US" sz="2800" b="1" dirty="0" err="1"/>
              <a:t>centre</a:t>
            </a:r>
            <a:r>
              <a:rPr lang="en-US" sz="2800" b="1" dirty="0"/>
              <a:t> of Norway. </a:t>
            </a:r>
            <a:endParaRPr lang="en-US" sz="2800" b="1" dirty="0" smtClean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 smtClean="0"/>
              <a:t>  Is the third Scandinavian city most populous below </a:t>
            </a:r>
            <a:r>
              <a:rPr lang="en-US" sz="2800" b="1" dirty="0" err="1" smtClean="0"/>
              <a:t>Copenhague</a:t>
            </a:r>
            <a:r>
              <a:rPr lang="en-US" sz="2800" b="1" dirty="0" smtClean="0"/>
              <a:t> and Stockholm.</a:t>
            </a:r>
          </a:p>
          <a:p>
            <a:pPr algn="just"/>
            <a:endParaRPr lang="es-ES" sz="2800" b="1" dirty="0"/>
          </a:p>
          <a:p>
            <a:r>
              <a:rPr lang="en-US" sz="2800" b="1" dirty="0" smtClean="0"/>
              <a:t>  The </a:t>
            </a:r>
            <a:r>
              <a:rPr lang="en-US" sz="2800" b="1" dirty="0"/>
              <a:t>city is also a hub of Norwegian trade, banking, industry and shipping. It is an important </a:t>
            </a:r>
            <a:r>
              <a:rPr lang="en-US" sz="2800" b="1" dirty="0" err="1"/>
              <a:t>centre</a:t>
            </a:r>
            <a:r>
              <a:rPr lang="en-US" sz="2800" b="1" dirty="0"/>
              <a:t> for maritime industries and maritime trade in Europe. </a:t>
            </a:r>
            <a:endParaRPr lang="es-ES" sz="2800" b="1" dirty="0" smtClean="0"/>
          </a:p>
          <a:p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1026" name="Picture 2" descr="http://www.viajes-noruega.com/wp-content/uploads/2012/12/1000x40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20" y="4180942"/>
            <a:ext cx="6464803" cy="258592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deatur.es/wp-content/uploads/2014/02/ESCANDINAVIABER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9" y="1473325"/>
            <a:ext cx="6416222" cy="242426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undtheworld.com/wp-content/uploads/2014/08/Oslo-Norway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0" y="1338445"/>
            <a:ext cx="4304886" cy="269402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2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ydn.com/answers/wp-content/uploads/noruega-y-suec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1" b="4722"/>
          <a:stretch/>
        </p:blipFill>
        <p:spPr bwMode="auto">
          <a:xfrm>
            <a:off x="3348719" y="163605"/>
            <a:ext cx="6012996" cy="65419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744686" y="4325257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8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0179" y="0"/>
            <a:ext cx="40069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BERGEN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8849" y="1595021"/>
            <a:ext cx="114728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   </a:t>
            </a:r>
            <a:r>
              <a:rPr lang="es-ES" sz="2800" b="1" dirty="0" smtClean="0"/>
              <a:t>Bergen </a:t>
            </a:r>
            <a:r>
              <a:rPr lang="es-ES" sz="2800" b="1" dirty="0" err="1"/>
              <a:t>is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second</a:t>
            </a:r>
            <a:r>
              <a:rPr lang="es-ES" sz="2800" b="1" dirty="0"/>
              <a:t> </a:t>
            </a:r>
            <a:r>
              <a:rPr lang="es-ES" sz="2800" b="1" dirty="0" err="1"/>
              <a:t>largest</a:t>
            </a:r>
            <a:r>
              <a:rPr lang="es-ES" sz="2800" b="1" dirty="0"/>
              <a:t> </a:t>
            </a:r>
            <a:r>
              <a:rPr lang="es-ES" sz="2800" b="1" dirty="0" err="1"/>
              <a:t>city</a:t>
            </a:r>
            <a:r>
              <a:rPr lang="es-ES" sz="2800" b="1" dirty="0"/>
              <a:t> in </a:t>
            </a:r>
            <a:r>
              <a:rPr lang="es-ES" sz="2800" b="1" dirty="0" err="1"/>
              <a:t>Norway</a:t>
            </a:r>
            <a:r>
              <a:rPr lang="es-ES" sz="2800" b="1" dirty="0"/>
              <a:t> </a:t>
            </a:r>
            <a:r>
              <a:rPr lang="es-ES" sz="2800" b="1" dirty="0" err="1"/>
              <a:t>with</a:t>
            </a:r>
            <a:r>
              <a:rPr lang="es-ES" sz="2800" b="1" dirty="0"/>
              <a:t> 275,112 </a:t>
            </a:r>
            <a:r>
              <a:rPr lang="es-ES" sz="2800" b="1" dirty="0" err="1"/>
              <a:t>inhabitants</a:t>
            </a:r>
            <a:r>
              <a:rPr lang="es-ES" sz="2800" b="1" dirty="0"/>
              <a:t> 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according</a:t>
            </a:r>
            <a:r>
              <a:rPr lang="es-ES" sz="2800" b="1" dirty="0" smtClean="0"/>
              <a:t> </a:t>
            </a:r>
            <a:r>
              <a:rPr lang="es-ES" sz="2800" b="1" dirty="0"/>
              <a:t>to data </a:t>
            </a:r>
            <a:r>
              <a:rPr lang="es-ES" sz="2800" b="1" dirty="0" err="1"/>
              <a:t>from</a:t>
            </a:r>
            <a:r>
              <a:rPr lang="es-ES" sz="2800" b="1" dirty="0"/>
              <a:t> </a:t>
            </a:r>
            <a:r>
              <a:rPr lang="es-ES" sz="2800" b="1" dirty="0" err="1"/>
              <a:t>Statistics</a:t>
            </a:r>
            <a:r>
              <a:rPr lang="es-ES" sz="2800" b="1" dirty="0"/>
              <a:t> </a:t>
            </a:r>
            <a:r>
              <a:rPr lang="es-ES" sz="2800" b="1" dirty="0" err="1" smtClean="0"/>
              <a:t>Norway</a:t>
            </a:r>
            <a:r>
              <a:rPr lang="es-ES" sz="2800" b="1" dirty="0" smtClean="0"/>
              <a:t>.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    Bergen </a:t>
            </a:r>
            <a:r>
              <a:rPr lang="es-ES" sz="2800" b="1" dirty="0" err="1"/>
              <a:t>is</a:t>
            </a:r>
            <a:r>
              <a:rPr lang="es-ES" sz="2800" b="1" dirty="0"/>
              <a:t> </a:t>
            </a:r>
            <a:r>
              <a:rPr lang="es-ES" sz="2800" b="1" dirty="0" err="1"/>
              <a:t>also</a:t>
            </a:r>
            <a:r>
              <a:rPr lang="es-ES" sz="2800" b="1" dirty="0"/>
              <a:t> a </a:t>
            </a:r>
            <a:r>
              <a:rPr lang="es-ES" sz="2800" b="1" dirty="0" err="1"/>
              <a:t>municipality</a:t>
            </a:r>
            <a:r>
              <a:rPr lang="es-ES" sz="2800" b="1" dirty="0"/>
              <a:t> and </a:t>
            </a:r>
            <a:r>
              <a:rPr lang="es-ES" sz="2800" b="1" dirty="0" err="1"/>
              <a:t>the</a:t>
            </a:r>
            <a:r>
              <a:rPr lang="es-ES" sz="2800" b="1" dirty="0"/>
              <a:t> capital of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province</a:t>
            </a:r>
            <a:r>
              <a:rPr lang="es-ES" sz="2800" b="1" dirty="0"/>
              <a:t> of Hordaland.</a:t>
            </a:r>
          </a:p>
          <a:p>
            <a:pPr algn="just"/>
            <a:endParaRPr lang="en-US" sz="2800" b="1" dirty="0" smtClean="0"/>
          </a:p>
          <a:p>
            <a:pPr algn="just"/>
            <a:r>
              <a:rPr lang="en-US" sz="2800" b="1" dirty="0"/>
              <a:t> </a:t>
            </a:r>
            <a:r>
              <a:rPr lang="en-US" sz="2800" b="1" dirty="0" smtClean="0"/>
              <a:t>   </a:t>
            </a:r>
          </a:p>
          <a:p>
            <a:pPr algn="just"/>
            <a:r>
              <a:rPr lang="en-US" sz="2800" b="1" dirty="0" smtClean="0"/>
              <a:t>     The </a:t>
            </a:r>
            <a:r>
              <a:rPr lang="en-US" sz="2800" b="1" dirty="0"/>
              <a:t>city is situated on the southwest coast of Norway, in a valley formed by a group of mountains known collectively as </a:t>
            </a:r>
            <a:r>
              <a:rPr lang="en-US" sz="2800" b="1" i="1" dirty="0" err="1"/>
              <a:t>syv</a:t>
            </a:r>
            <a:r>
              <a:rPr lang="en-US" sz="2800" b="1" i="1" dirty="0"/>
              <a:t> </a:t>
            </a:r>
            <a:r>
              <a:rPr lang="en-US" sz="2800" b="1" i="1" dirty="0" err="1"/>
              <a:t>fjell</a:t>
            </a:r>
            <a:r>
              <a:rPr lang="en-US" sz="2800" b="1" i="1" dirty="0"/>
              <a:t> </a:t>
            </a:r>
            <a:r>
              <a:rPr lang="en-US" sz="2800" b="1" dirty="0"/>
              <a:t>- " the seven mountains " - . </a:t>
            </a:r>
            <a:r>
              <a:rPr lang="es-ES" sz="2800" b="1" dirty="0"/>
              <a:t>Bergen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 </a:t>
            </a:r>
            <a:r>
              <a:rPr lang="es-ES" sz="2800" b="1" dirty="0" err="1"/>
              <a:t>known</a:t>
            </a:r>
            <a:r>
              <a:rPr lang="es-ES" sz="2800" b="1" dirty="0"/>
              <a:t> and </a:t>
            </a:r>
            <a:r>
              <a:rPr lang="es-ES" sz="2800" b="1" dirty="0" err="1"/>
              <a:t>touted</a:t>
            </a:r>
            <a:r>
              <a:rPr lang="es-ES" sz="2800" b="1" dirty="0"/>
              <a:t> as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gateway</a:t>
            </a:r>
            <a:r>
              <a:rPr lang="es-ES" sz="2800" b="1" dirty="0"/>
              <a:t> to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famous</a:t>
            </a:r>
            <a:r>
              <a:rPr lang="es-ES" sz="2800" b="1" dirty="0"/>
              <a:t> </a:t>
            </a:r>
            <a:r>
              <a:rPr lang="es-ES" sz="2800" b="1" dirty="0" err="1"/>
              <a:t>Norwegian</a:t>
            </a:r>
            <a:r>
              <a:rPr lang="es-ES" sz="2800" b="1" dirty="0"/>
              <a:t> </a:t>
            </a:r>
            <a:r>
              <a:rPr lang="es-ES" sz="2800" b="1" dirty="0" err="1" smtClean="0"/>
              <a:t>fjords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Therefore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it</a:t>
            </a:r>
            <a:r>
              <a:rPr lang="es-ES" sz="2800" b="1" dirty="0" smtClean="0"/>
              <a:t> </a:t>
            </a:r>
            <a:r>
              <a:rPr lang="es-ES" sz="2800" b="1" dirty="0"/>
              <a:t>has </a:t>
            </a:r>
            <a:r>
              <a:rPr lang="es-ES" sz="2800" b="1" dirty="0" err="1" smtClean="0"/>
              <a:t>become</a:t>
            </a:r>
            <a:r>
              <a:rPr lang="es-ES" sz="2800" b="1" dirty="0" smtClean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largest</a:t>
            </a:r>
            <a:r>
              <a:rPr lang="es-ES" sz="2800" b="1" dirty="0"/>
              <a:t> </a:t>
            </a:r>
            <a:r>
              <a:rPr lang="es-ES" sz="2800" b="1" dirty="0" err="1"/>
              <a:t>port</a:t>
            </a:r>
            <a:r>
              <a:rPr lang="es-ES" sz="2800" b="1" dirty="0"/>
              <a:t> of </a:t>
            </a:r>
            <a:r>
              <a:rPr lang="es-ES" sz="2800" b="1" dirty="0" err="1"/>
              <a:t>tourist</a:t>
            </a:r>
            <a:r>
              <a:rPr lang="es-ES" sz="2800" b="1" dirty="0"/>
              <a:t> </a:t>
            </a:r>
            <a:r>
              <a:rPr lang="es-ES" sz="2800" b="1" dirty="0" err="1"/>
              <a:t>cruises</a:t>
            </a:r>
            <a:r>
              <a:rPr lang="es-ES" sz="2800" b="1" dirty="0"/>
              <a:t> of </a:t>
            </a:r>
            <a:r>
              <a:rPr lang="es-ES" sz="2800" b="1" dirty="0" err="1"/>
              <a:t>Norway</a:t>
            </a:r>
            <a:r>
              <a:rPr lang="es-ES" sz="2800" b="1" dirty="0"/>
              <a:t>, and </a:t>
            </a:r>
            <a:r>
              <a:rPr lang="es-ES" sz="2800" b="1" dirty="0" err="1"/>
              <a:t>one</a:t>
            </a:r>
            <a:r>
              <a:rPr lang="es-ES" sz="2800" b="1" dirty="0"/>
              <a:t> of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largest</a:t>
            </a:r>
            <a:r>
              <a:rPr lang="es-ES" sz="2800" b="1" dirty="0"/>
              <a:t> of </a:t>
            </a:r>
            <a:r>
              <a:rPr lang="es-ES" sz="2800" b="1" dirty="0" err="1"/>
              <a:t>Europe</a:t>
            </a:r>
            <a:r>
              <a:rPr lang="es-ES" sz="2800" b="1" dirty="0"/>
              <a:t>. In </a:t>
            </a:r>
            <a:r>
              <a:rPr lang="es-ES" sz="2800" b="1" dirty="0" err="1"/>
              <a:t>addition</a:t>
            </a:r>
            <a:r>
              <a:rPr lang="es-ES" sz="2800" b="1" dirty="0"/>
              <a:t> , </a:t>
            </a:r>
            <a:r>
              <a:rPr lang="es-ES" sz="2800" b="1" dirty="0" err="1" smtClean="0"/>
              <a:t>its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port</a:t>
            </a:r>
            <a:r>
              <a:rPr lang="es-ES" sz="2800" b="1" dirty="0" smtClean="0"/>
              <a:t> </a:t>
            </a:r>
            <a:r>
              <a:rPr lang="es-ES" sz="2800" b="1" dirty="0" err="1"/>
              <a:t>is</a:t>
            </a:r>
            <a:r>
              <a:rPr lang="es-ES" sz="2800" b="1" dirty="0"/>
              <a:t> </a:t>
            </a:r>
            <a:r>
              <a:rPr lang="es-ES" sz="2800" b="1" dirty="0" err="1"/>
              <a:t>also</a:t>
            </a:r>
            <a:r>
              <a:rPr lang="es-ES" sz="2800" b="1" dirty="0"/>
              <a:t> </a:t>
            </a:r>
            <a:r>
              <a:rPr lang="es-ES" sz="2800" b="1" dirty="0" err="1"/>
              <a:t>by</a:t>
            </a:r>
            <a:r>
              <a:rPr lang="es-ES" sz="2800" b="1" dirty="0"/>
              <a:t> </a:t>
            </a:r>
            <a:r>
              <a:rPr lang="es-ES" sz="2800" b="1" dirty="0" err="1"/>
              <a:t>far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largest</a:t>
            </a:r>
            <a:r>
              <a:rPr lang="es-ES" sz="2800" b="1" dirty="0"/>
              <a:t> of </a:t>
            </a:r>
            <a:r>
              <a:rPr lang="es-ES" sz="2800" b="1" dirty="0" err="1" smtClean="0"/>
              <a:t>Norway</a:t>
            </a:r>
            <a:r>
              <a:rPr lang="es-ES" sz="2800" b="1" dirty="0" smtClean="0"/>
              <a:t>. </a:t>
            </a:r>
            <a:endParaRPr lang="es-ES" sz="2800" b="1" dirty="0"/>
          </a:p>
          <a:p>
            <a:pPr algn="just"/>
            <a:r>
              <a:rPr lang="en-US" sz="2800" b="1" dirty="0" smtClean="0"/>
              <a:t> 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2050" name="Picture 2" descr="http://cdn2.chavetas.es/albums/artico14/d07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29" y="291818"/>
            <a:ext cx="4374945" cy="289669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ain.visitnorwayexpert.com/images/destinos/bergen/img-alojamiento-ber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29" y="3802742"/>
            <a:ext cx="4438185" cy="284321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e-rdn.com/wp-content/uploads/2010/12/berge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" y="4413778"/>
            <a:ext cx="4223030" cy="21739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03.s3c.es/imag/_v0/640x450/d/e/b/Berge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94" y="1412889"/>
            <a:ext cx="4008899" cy="2818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ydn.com/answers/wp-content/uploads/noruega-y-suec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1" b="4722"/>
          <a:stretch/>
        </p:blipFill>
        <p:spPr bwMode="auto">
          <a:xfrm>
            <a:off x="3348719" y="163605"/>
            <a:ext cx="6012996" cy="65419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5181600" y="3282202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17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171" y="5338137"/>
            <a:ext cx="61352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TRONDHEIM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4171" y="257558"/>
            <a:ext cx="12017829" cy="465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/>
              <a:t>Trondheim, </a:t>
            </a:r>
            <a:r>
              <a:rPr lang="en-US" sz="2800" b="1" dirty="0" smtClean="0"/>
              <a:t>is both a </a:t>
            </a:r>
            <a:r>
              <a:rPr lang="en-US" sz="2800" b="1" dirty="0"/>
              <a:t>city and </a:t>
            </a:r>
            <a:r>
              <a:rPr lang="en-US" sz="2800" b="1" dirty="0" smtClean="0"/>
              <a:t>a municipality. Is </a:t>
            </a:r>
            <a:r>
              <a:rPr lang="en-US" sz="2800" b="1" dirty="0"/>
              <a:t>the capital of the province of </a:t>
            </a:r>
            <a:r>
              <a:rPr lang="en-US" sz="2800" b="1" dirty="0" err="1"/>
              <a:t>Trondelag</a:t>
            </a:r>
            <a:r>
              <a:rPr lang="en-US" sz="2800" b="1" dirty="0"/>
              <a:t> . With a population of 184,960 inhabitants </a:t>
            </a:r>
            <a:r>
              <a:rPr lang="en-US" sz="2800" b="1" dirty="0" smtClean="0"/>
              <a:t>(est. </a:t>
            </a:r>
            <a:r>
              <a:rPr lang="en-US" sz="2800" b="1" dirty="0"/>
              <a:t>2015 ),  is the third most populous city in Norway.</a:t>
            </a:r>
            <a:endParaRPr lang="es-ES" sz="2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800" b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err="1" smtClean="0"/>
              <a:t>It</a:t>
            </a:r>
            <a:r>
              <a:rPr lang="es-ES" sz="2800" b="1" dirty="0" smtClean="0"/>
              <a:t> </a:t>
            </a:r>
            <a:r>
              <a:rPr lang="es-ES" sz="2800" b="1" dirty="0" err="1"/>
              <a:t>was</a:t>
            </a:r>
            <a:r>
              <a:rPr lang="es-ES" sz="2800" b="1" dirty="0"/>
              <a:t> </a:t>
            </a:r>
            <a:r>
              <a:rPr lang="es-ES" sz="2800" b="1" dirty="0" err="1"/>
              <a:t>founded</a:t>
            </a:r>
            <a:r>
              <a:rPr lang="es-ES" sz="2800" b="1" dirty="0"/>
              <a:t> in </a:t>
            </a:r>
            <a:r>
              <a:rPr lang="es-ES" sz="2800" b="1" dirty="0" err="1"/>
              <a:t>the</a:t>
            </a:r>
            <a:r>
              <a:rPr lang="es-ES" sz="2800" b="1" dirty="0"/>
              <a:t> late </a:t>
            </a:r>
            <a:r>
              <a:rPr lang="es-ES" sz="2800" b="1" dirty="0" smtClean="0"/>
              <a:t>X </a:t>
            </a:r>
            <a:r>
              <a:rPr lang="es-ES" sz="2800" b="1" dirty="0" err="1"/>
              <a:t>century</a:t>
            </a:r>
            <a:r>
              <a:rPr lang="es-ES" sz="2800" b="1" dirty="0"/>
              <a:t> as a </a:t>
            </a:r>
            <a:r>
              <a:rPr lang="es-ES" sz="2800" b="1" dirty="0" err="1"/>
              <a:t>commercial</a:t>
            </a:r>
            <a:r>
              <a:rPr lang="es-ES" sz="2800" b="1" dirty="0"/>
              <a:t> </a:t>
            </a:r>
            <a:r>
              <a:rPr lang="es-ES" sz="2800" b="1" dirty="0" err="1"/>
              <a:t>hub</a:t>
            </a:r>
            <a:r>
              <a:rPr lang="es-ES" sz="2800" b="1" dirty="0"/>
              <a:t>. </a:t>
            </a:r>
            <a:r>
              <a:rPr lang="es-ES" sz="2800" b="1" dirty="0" err="1"/>
              <a:t>During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Middle</a:t>
            </a:r>
            <a:r>
              <a:rPr lang="es-ES" sz="2800" b="1" dirty="0"/>
              <a:t> </a:t>
            </a:r>
            <a:r>
              <a:rPr lang="es-ES" sz="2800" b="1" dirty="0" err="1"/>
              <a:t>Ages</a:t>
            </a:r>
            <a:r>
              <a:rPr lang="es-ES" sz="2800" b="1" dirty="0"/>
              <a:t> </a:t>
            </a:r>
            <a:r>
              <a:rPr lang="es-ES" sz="2800" b="1" dirty="0" err="1"/>
              <a:t>was</a:t>
            </a:r>
            <a:r>
              <a:rPr lang="es-ES" sz="2800" b="1" dirty="0"/>
              <a:t> </a:t>
            </a:r>
            <a:r>
              <a:rPr lang="es-ES" sz="2800" b="1" dirty="0" err="1"/>
              <a:t>briefly</a:t>
            </a:r>
            <a:r>
              <a:rPr lang="es-ES" sz="2800" b="1" dirty="0"/>
              <a:t> capital of </a:t>
            </a:r>
            <a:r>
              <a:rPr lang="es-ES" sz="2800" b="1" dirty="0" err="1" smtClean="0"/>
              <a:t>Norway</a:t>
            </a:r>
            <a:r>
              <a:rPr lang="es-ES" sz="2800" b="1" dirty="0" smtClean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/>
              <a:t>The </a:t>
            </a:r>
            <a:r>
              <a:rPr lang="en-US" sz="2800" b="1" dirty="0"/>
              <a:t> </a:t>
            </a:r>
            <a:r>
              <a:rPr lang="en-US" sz="2800" b="1" dirty="0" err="1"/>
              <a:t>Nidaros</a:t>
            </a:r>
            <a:r>
              <a:rPr lang="en-US" sz="2800" b="1" dirty="0"/>
              <a:t> Cathedral </a:t>
            </a:r>
            <a:r>
              <a:rPr lang="en-US" sz="2800" b="1" dirty="0" smtClean="0"/>
              <a:t>is found in Trondheim, </a:t>
            </a:r>
            <a:r>
              <a:rPr lang="en-US" sz="2800" b="1" dirty="0"/>
              <a:t>a masterpiece of Gothic architecture in the Nordic countries. </a:t>
            </a:r>
            <a:endParaRPr lang="es-ES" sz="2800" b="1" dirty="0"/>
          </a:p>
        </p:txBody>
      </p:sp>
      <p:pic>
        <p:nvPicPr>
          <p:cNvPr id="3074" name="Picture 2" descr="https://www.flysas.com/upload/destinations/930x300/sas-trondheim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57558"/>
            <a:ext cx="8858250" cy="28575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signerella.net/blog/wp-content/uploads/2012/08/Designerella_Trondheim_Norway_Im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12" y="2498437"/>
            <a:ext cx="5715000" cy="4286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ydn.com/answers/wp-content/uploads/noruega-y-suec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1" b="4722"/>
          <a:stretch/>
        </p:blipFill>
        <p:spPr bwMode="auto">
          <a:xfrm>
            <a:off x="3348719" y="163605"/>
            <a:ext cx="6012996" cy="65419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744686" y="4893288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6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83085" y="5309108"/>
            <a:ext cx="5744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STAVANGER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4171" y="663958"/>
            <a:ext cx="12017829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It is a port city and municipality in southwestern Norway, belonging to the province of </a:t>
            </a:r>
            <a:r>
              <a:rPr lang="en-US" sz="2800" b="1" dirty="0" smtClean="0"/>
              <a:t>Rogaland, </a:t>
            </a:r>
            <a:r>
              <a:rPr lang="en-US" sz="2800" b="1" dirty="0"/>
              <a:t>the same province as </a:t>
            </a:r>
            <a:r>
              <a:rPr lang="en-US" sz="2800" b="1" dirty="0" smtClean="0"/>
              <a:t>Oslo. </a:t>
            </a:r>
          </a:p>
          <a:p>
            <a:endParaRPr lang="en-US" sz="2800" b="1" dirty="0"/>
          </a:p>
          <a:p>
            <a:r>
              <a:rPr lang="en-US" sz="2800" b="1" dirty="0" smtClean="0"/>
              <a:t>It </a:t>
            </a:r>
            <a:r>
              <a:rPr lang="en-US" sz="2800" b="1" dirty="0"/>
              <a:t>is the fourth largest city with 132,102 inhabitants according to the census of 2015 and the third center of </a:t>
            </a:r>
            <a:r>
              <a:rPr lang="en-US" sz="2800" b="1" dirty="0" smtClean="0"/>
              <a:t>Norway </a:t>
            </a:r>
            <a:r>
              <a:rPr lang="en-US" sz="2800" b="1" dirty="0"/>
              <a:t>agglomeration.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city is the Norwegian “oil capital”. </a:t>
            </a:r>
            <a:endParaRPr lang="es-E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Stavanger </a:t>
            </a:r>
            <a:r>
              <a:rPr lang="en-US" sz="2800" b="1" dirty="0"/>
              <a:t>traditional activities are shipping , shipbuilding and canning industry , although the latter has lost importance over the years.</a:t>
            </a:r>
            <a:endParaRPr lang="es-ES" sz="2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800" b="1" dirty="0"/>
          </a:p>
        </p:txBody>
      </p:sp>
      <p:pic>
        <p:nvPicPr>
          <p:cNvPr id="4098" name="Picture 2" descr="http://hihostels.no/wp-content/uploads/2015/10/Vaa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2" y="120647"/>
            <a:ext cx="5948633" cy="378481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jords.com/rogalan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8" y="4003944"/>
            <a:ext cx="3692205" cy="27691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3.yimg.com/bt/api/res/1.2/7sQvjHLsKPzsgYuGJkvkdQ--/YXBwaWQ9eW5ld3NfbGVnbztmaT1maWxsO2g9Mzc3O2lsPXBsYW5lO3B4b2ZmPTUwO3B5b2ZmPTA7cT03NTt3PTY3MA--/http:/media.zenfs.com/en_us/News/afp.com/Part-DV-DV2191650-1-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01" y="1446527"/>
            <a:ext cx="6372225" cy="359092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ydn.com/answers/wp-content/uploads/noruega-y-suec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1" b="4722"/>
          <a:stretch/>
        </p:blipFill>
        <p:spPr bwMode="auto">
          <a:xfrm>
            <a:off x="3348719" y="163605"/>
            <a:ext cx="6012996" cy="65419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744686" y="4924290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59829" y="3122545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59828" y="4581231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920445" y="4269174"/>
            <a:ext cx="667657" cy="624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592</Words>
  <Application>Microsoft Office PowerPoint</Application>
  <PresentationFormat>Panorámica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Sánchez Estévez</dc:creator>
  <cp:lastModifiedBy>Isabel Sánchez Estévez</cp:lastModifiedBy>
  <cp:revision>13</cp:revision>
  <dcterms:created xsi:type="dcterms:W3CDTF">2016-03-31T17:47:09Z</dcterms:created>
  <dcterms:modified xsi:type="dcterms:W3CDTF">2016-04-01T04:38:36Z</dcterms:modified>
</cp:coreProperties>
</file>