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74" r:id="rId2"/>
    <p:sldId id="257" r:id="rId3"/>
    <p:sldId id="258" r:id="rId4"/>
    <p:sldId id="259" r:id="rId5"/>
    <p:sldId id="260" r:id="rId6"/>
    <p:sldId id="272" r:id="rId7"/>
    <p:sldId id="262" r:id="rId8"/>
    <p:sldId id="263" r:id="rId9"/>
    <p:sldId id="264" r:id="rId10"/>
    <p:sldId id="265" r:id="rId11"/>
    <p:sldId id="266" r:id="rId12"/>
    <p:sldId id="267" r:id="rId13"/>
    <p:sldId id="268" r:id="rId14"/>
    <p:sldId id="269" r:id="rId15"/>
    <p:sldId id="270" r:id="rId16"/>
    <p:sldId id="273" r:id="rId17"/>
    <p:sldId id="275" r:id="rId18"/>
    <p:sldId id="285" r:id="rId19"/>
    <p:sldId id="276" r:id="rId20"/>
    <p:sldId id="277" r:id="rId21"/>
    <p:sldId id="278" r:id="rId22"/>
    <p:sldId id="280" r:id="rId23"/>
    <p:sldId id="279" r:id="rId24"/>
    <p:sldId id="281" r:id="rId25"/>
    <p:sldId id="282" r:id="rId26"/>
    <p:sldId id="283" r:id="rId27"/>
    <p:sldId id="284" r:id="rId2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15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DE022A-AF62-474F-A524-5A939655A5E2}" type="datetimeFigureOut">
              <a:rPr lang="es-ES" smtClean="0"/>
              <a:t>06/04/2016</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C6F0A2-564E-4911-AB48-93C72D1C3C74}" type="slidenum">
              <a:rPr lang="es-ES" smtClean="0"/>
              <a:t>‹Nº›</a:t>
            </a:fld>
            <a:endParaRPr lang="es-ES"/>
          </a:p>
        </p:txBody>
      </p:sp>
    </p:spTree>
    <p:extLst>
      <p:ext uri="{BB962C8B-B14F-4D97-AF65-F5344CB8AC3E}">
        <p14:creationId xmlns:p14="http://schemas.microsoft.com/office/powerpoint/2010/main" val="1134844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FA781C90-0DF2-42A0-9B36-99456FA24366}" type="datetimeFigureOut">
              <a:rPr lang="es-ES" smtClean="0"/>
              <a:pPr/>
              <a:t>06/04/2016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E5D203C-43B2-44CC-8AA0-40D752E30DF1}" type="slidenum">
              <a:rPr lang="es-ES" smtClean="0"/>
              <a:pPr/>
              <a:t>‹Nº›</a:t>
            </a:fld>
            <a:endParaRPr lang="es-ES"/>
          </a:p>
        </p:txBody>
      </p:sp>
    </p:spTree>
    <p:extLst>
      <p:ext uri="{BB962C8B-B14F-4D97-AF65-F5344CB8AC3E}">
        <p14:creationId xmlns:p14="http://schemas.microsoft.com/office/powerpoint/2010/main" val="1788948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FA781C90-0DF2-42A0-9B36-99456FA24366}" type="datetimeFigureOut">
              <a:rPr lang="es-ES" smtClean="0"/>
              <a:pPr/>
              <a:t>06/04/2016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E5D203C-43B2-44CC-8AA0-40D752E30DF1}" type="slidenum">
              <a:rPr lang="es-ES" smtClean="0"/>
              <a:pPr/>
              <a:t>‹Nº›</a:t>
            </a:fld>
            <a:endParaRPr lang="es-ES"/>
          </a:p>
        </p:txBody>
      </p:sp>
    </p:spTree>
    <p:extLst>
      <p:ext uri="{BB962C8B-B14F-4D97-AF65-F5344CB8AC3E}">
        <p14:creationId xmlns:p14="http://schemas.microsoft.com/office/powerpoint/2010/main" val="3475461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FA781C90-0DF2-42A0-9B36-99456FA24366}" type="datetimeFigureOut">
              <a:rPr lang="es-ES" smtClean="0"/>
              <a:pPr/>
              <a:t>06/04/2016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E5D203C-43B2-44CC-8AA0-40D752E30DF1}" type="slidenum">
              <a:rPr lang="es-ES" smtClean="0"/>
              <a:pPr/>
              <a:t>‹Nº›</a:t>
            </a:fld>
            <a:endParaRPr lang="es-ES"/>
          </a:p>
        </p:txBody>
      </p:sp>
    </p:spTree>
    <p:extLst>
      <p:ext uri="{BB962C8B-B14F-4D97-AF65-F5344CB8AC3E}">
        <p14:creationId xmlns:p14="http://schemas.microsoft.com/office/powerpoint/2010/main" val="1202002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FA781C90-0DF2-42A0-9B36-99456FA24366}" type="datetimeFigureOut">
              <a:rPr lang="es-ES" smtClean="0"/>
              <a:pPr/>
              <a:t>06/04/2016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E5D203C-43B2-44CC-8AA0-40D752E30DF1}" type="slidenum">
              <a:rPr lang="es-ES" smtClean="0"/>
              <a:pPr/>
              <a:t>‹Nº›</a:t>
            </a:fld>
            <a:endParaRPr lang="es-ES"/>
          </a:p>
        </p:txBody>
      </p:sp>
    </p:spTree>
    <p:extLst>
      <p:ext uri="{BB962C8B-B14F-4D97-AF65-F5344CB8AC3E}">
        <p14:creationId xmlns:p14="http://schemas.microsoft.com/office/powerpoint/2010/main" val="2516596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FA781C90-0DF2-42A0-9B36-99456FA24366}" type="datetimeFigureOut">
              <a:rPr lang="es-ES" smtClean="0"/>
              <a:pPr/>
              <a:t>06/04/2016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E5D203C-43B2-44CC-8AA0-40D752E30DF1}" type="slidenum">
              <a:rPr lang="es-ES" smtClean="0"/>
              <a:pPr/>
              <a:t>‹Nº›</a:t>
            </a:fld>
            <a:endParaRPr lang="es-ES"/>
          </a:p>
        </p:txBody>
      </p:sp>
    </p:spTree>
    <p:extLst>
      <p:ext uri="{BB962C8B-B14F-4D97-AF65-F5344CB8AC3E}">
        <p14:creationId xmlns:p14="http://schemas.microsoft.com/office/powerpoint/2010/main" val="3088142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FA781C90-0DF2-42A0-9B36-99456FA24366}" type="datetimeFigureOut">
              <a:rPr lang="es-ES" smtClean="0"/>
              <a:pPr/>
              <a:t>06/04/2016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E5D203C-43B2-44CC-8AA0-40D752E30DF1}" type="slidenum">
              <a:rPr lang="es-ES" smtClean="0"/>
              <a:pPr/>
              <a:t>‹Nº›</a:t>
            </a:fld>
            <a:endParaRPr lang="es-ES"/>
          </a:p>
        </p:txBody>
      </p:sp>
    </p:spTree>
    <p:extLst>
      <p:ext uri="{BB962C8B-B14F-4D97-AF65-F5344CB8AC3E}">
        <p14:creationId xmlns:p14="http://schemas.microsoft.com/office/powerpoint/2010/main" val="2920399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FA781C90-0DF2-42A0-9B36-99456FA24366}" type="datetimeFigureOut">
              <a:rPr lang="es-ES" smtClean="0"/>
              <a:pPr/>
              <a:t>06/04/2016</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E5D203C-43B2-44CC-8AA0-40D752E30DF1}" type="slidenum">
              <a:rPr lang="es-ES" smtClean="0"/>
              <a:pPr/>
              <a:t>‹Nº›</a:t>
            </a:fld>
            <a:endParaRPr lang="es-ES"/>
          </a:p>
        </p:txBody>
      </p:sp>
    </p:spTree>
    <p:extLst>
      <p:ext uri="{BB962C8B-B14F-4D97-AF65-F5344CB8AC3E}">
        <p14:creationId xmlns:p14="http://schemas.microsoft.com/office/powerpoint/2010/main" val="1188374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FA781C90-0DF2-42A0-9B36-99456FA24366}" type="datetimeFigureOut">
              <a:rPr lang="es-ES" smtClean="0"/>
              <a:pPr/>
              <a:t>06/04/2016</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E5D203C-43B2-44CC-8AA0-40D752E30DF1}" type="slidenum">
              <a:rPr lang="es-ES" smtClean="0"/>
              <a:pPr/>
              <a:t>‹Nº›</a:t>
            </a:fld>
            <a:endParaRPr lang="es-ES"/>
          </a:p>
        </p:txBody>
      </p:sp>
    </p:spTree>
    <p:extLst>
      <p:ext uri="{BB962C8B-B14F-4D97-AF65-F5344CB8AC3E}">
        <p14:creationId xmlns:p14="http://schemas.microsoft.com/office/powerpoint/2010/main" val="3911489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A781C90-0DF2-42A0-9B36-99456FA24366}" type="datetimeFigureOut">
              <a:rPr lang="es-ES" smtClean="0"/>
              <a:pPr/>
              <a:t>06/04/2016</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E5D203C-43B2-44CC-8AA0-40D752E30DF1}" type="slidenum">
              <a:rPr lang="es-ES" smtClean="0"/>
              <a:pPr/>
              <a:t>‹Nº›</a:t>
            </a:fld>
            <a:endParaRPr lang="es-ES"/>
          </a:p>
        </p:txBody>
      </p:sp>
    </p:spTree>
    <p:extLst>
      <p:ext uri="{BB962C8B-B14F-4D97-AF65-F5344CB8AC3E}">
        <p14:creationId xmlns:p14="http://schemas.microsoft.com/office/powerpoint/2010/main" val="2903564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A781C90-0DF2-42A0-9B36-99456FA24366}" type="datetimeFigureOut">
              <a:rPr lang="es-ES" smtClean="0"/>
              <a:pPr/>
              <a:t>06/04/2016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E5D203C-43B2-44CC-8AA0-40D752E30DF1}" type="slidenum">
              <a:rPr lang="es-ES" smtClean="0"/>
              <a:pPr/>
              <a:t>‹Nº›</a:t>
            </a:fld>
            <a:endParaRPr lang="es-ES"/>
          </a:p>
        </p:txBody>
      </p:sp>
    </p:spTree>
    <p:extLst>
      <p:ext uri="{BB962C8B-B14F-4D97-AF65-F5344CB8AC3E}">
        <p14:creationId xmlns:p14="http://schemas.microsoft.com/office/powerpoint/2010/main" val="3170475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A781C90-0DF2-42A0-9B36-99456FA24366}" type="datetimeFigureOut">
              <a:rPr lang="es-ES" smtClean="0"/>
              <a:pPr/>
              <a:t>06/04/2016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E5D203C-43B2-44CC-8AA0-40D752E30DF1}" type="slidenum">
              <a:rPr lang="es-ES" smtClean="0"/>
              <a:pPr/>
              <a:t>‹Nº›</a:t>
            </a:fld>
            <a:endParaRPr lang="es-ES"/>
          </a:p>
        </p:txBody>
      </p:sp>
    </p:spTree>
    <p:extLst>
      <p:ext uri="{BB962C8B-B14F-4D97-AF65-F5344CB8AC3E}">
        <p14:creationId xmlns:p14="http://schemas.microsoft.com/office/powerpoint/2010/main" val="1643997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81C90-0DF2-42A0-9B36-99456FA24366}" type="datetimeFigureOut">
              <a:rPr lang="es-ES" smtClean="0"/>
              <a:pPr/>
              <a:t>06/04/2016</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D203C-43B2-44CC-8AA0-40D752E30DF1}" type="slidenum">
              <a:rPr lang="es-ES" smtClean="0"/>
              <a:pPr/>
              <a:t>‹Nº›</a:t>
            </a:fld>
            <a:endParaRPr lang="es-ES"/>
          </a:p>
        </p:txBody>
      </p:sp>
    </p:spTree>
    <p:extLst>
      <p:ext uri="{BB962C8B-B14F-4D97-AF65-F5344CB8AC3E}">
        <p14:creationId xmlns:p14="http://schemas.microsoft.com/office/powerpoint/2010/main" val="2678638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K%C3%B3pavogur" TargetMode="External"/><Relationship Id="rId13" Type="http://schemas.openxmlformats.org/officeDocument/2006/relationships/hyperlink" Target="https://en.wikipedia.org/wiki/Southern_Peninsula_(Iceland)" TargetMode="External"/><Relationship Id="rId18" Type="http://schemas.openxmlformats.org/officeDocument/2006/relationships/hyperlink" Target="https://en.wikipedia.org/wiki/Akranes" TargetMode="External"/><Relationship Id="rId3" Type="http://schemas.openxmlformats.org/officeDocument/2006/relationships/hyperlink" Target="https://en.wikipedia.org/wiki/List_of_cities_and_towns_in_Iceland" TargetMode="External"/><Relationship Id="rId21" Type="http://schemas.openxmlformats.org/officeDocument/2006/relationships/hyperlink" Target="https://en.wikipedia.org/wiki/Eastern_Region_(Iceland)" TargetMode="External"/><Relationship Id="rId7" Type="http://schemas.openxmlformats.org/officeDocument/2006/relationships/hyperlink" Target="https://en.wikipedia.org/wiki/Capital_Region_(Iceland)" TargetMode="External"/><Relationship Id="rId12" Type="http://schemas.openxmlformats.org/officeDocument/2006/relationships/hyperlink" Target="https://en.wikipedia.org/wiki/Reykjanesb%C3%A6r" TargetMode="External"/><Relationship Id="rId17" Type="http://schemas.openxmlformats.org/officeDocument/2006/relationships/hyperlink" Target="https://en.wikipedia.org/wiki/Southern_Region_(Iceland)" TargetMode="External"/><Relationship Id="rId2" Type="http://schemas.openxmlformats.org/officeDocument/2006/relationships/image" Target="../media/image20.gif"/><Relationship Id="rId16" Type="http://schemas.openxmlformats.org/officeDocument/2006/relationships/hyperlink" Target="https://en.wikipedia.org/wiki/%C3%81rborg" TargetMode="External"/><Relationship Id="rId20" Type="http://schemas.openxmlformats.org/officeDocument/2006/relationships/hyperlink" Target="https://en.wikipedia.org/wiki/Fjar%C3%B0abygg%C3%B0" TargetMode="External"/><Relationship Id="rId1" Type="http://schemas.openxmlformats.org/officeDocument/2006/relationships/slideLayout" Target="../slideLayouts/slideLayout2.xml"/><Relationship Id="rId6" Type="http://schemas.openxmlformats.org/officeDocument/2006/relationships/hyperlink" Target="https://en.wikipedia.org/wiki/Reykjav%C3%ADk" TargetMode="External"/><Relationship Id="rId11" Type="http://schemas.openxmlformats.org/officeDocument/2006/relationships/hyperlink" Target="https://en.wikipedia.org/wiki/Northeastern_Region_(Iceland)" TargetMode="External"/><Relationship Id="rId5" Type="http://schemas.openxmlformats.org/officeDocument/2006/relationships/hyperlink" Target="https://en.wikipedia.org/wiki/Regions_of_Iceland" TargetMode="External"/><Relationship Id="rId15" Type="http://schemas.openxmlformats.org/officeDocument/2006/relationships/hyperlink" Target="https://en.wikipedia.org/wiki/Mosfellsb%C3%A6r" TargetMode="External"/><Relationship Id="rId10" Type="http://schemas.openxmlformats.org/officeDocument/2006/relationships/hyperlink" Target="https://en.wikipedia.org/wiki/Akureyri" TargetMode="External"/><Relationship Id="rId19" Type="http://schemas.openxmlformats.org/officeDocument/2006/relationships/hyperlink" Target="https://en.wikipedia.org/wiki/Western_Region_(Iceland)" TargetMode="External"/><Relationship Id="rId4" Type="http://schemas.openxmlformats.org/officeDocument/2006/relationships/hyperlink" Target="https://en.wikipedia.org/wiki/List_of_cities_in_Iceland" TargetMode="External"/><Relationship Id="rId9" Type="http://schemas.openxmlformats.org/officeDocument/2006/relationships/hyperlink" Target="https://en.wikipedia.org/wiki/Hafnarfj%C3%B6r%C3%B0ur" TargetMode="External"/><Relationship Id="rId14" Type="http://schemas.openxmlformats.org/officeDocument/2006/relationships/hyperlink" Target="https://en.wikipedia.org/wiki/Gar%C3%B0ab%C3%A6r"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Renewable_energy" TargetMode="External"/><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gif"/><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2248990" y="1462405"/>
            <a:ext cx="9233263" cy="2025378"/>
          </a:xfrm>
        </p:spPr>
        <p:txBody>
          <a:bodyPr>
            <a:prstTxWarp prst="textArchUp">
              <a:avLst/>
            </a:prstTxWarp>
            <a:noAutofit/>
          </a:bodyPr>
          <a:lstStyle/>
          <a:p>
            <a:pPr algn="ctr"/>
            <a:r>
              <a:rPr lang="es-ES" sz="199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ICELAND</a:t>
            </a:r>
            <a:endParaRPr lang="es-ES" sz="199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graphicFrame>
        <p:nvGraphicFramePr>
          <p:cNvPr id="3" name="2 Tabla"/>
          <p:cNvGraphicFramePr>
            <a:graphicFrameLocks noGrp="1"/>
          </p:cNvGraphicFramePr>
          <p:nvPr>
            <p:extLst>
              <p:ext uri="{D42A27DB-BD31-4B8C-83A1-F6EECF244321}">
                <p14:modId xmlns:p14="http://schemas.microsoft.com/office/powerpoint/2010/main" val="2285099122"/>
              </p:ext>
            </p:extLst>
          </p:nvPr>
        </p:nvGraphicFramePr>
        <p:xfrm>
          <a:off x="2532125" y="3064577"/>
          <a:ext cx="7776864" cy="3427663"/>
        </p:xfrm>
        <a:graphic>
          <a:graphicData uri="http://schemas.openxmlformats.org/drawingml/2006/table">
            <a:tbl>
              <a:tblPr>
                <a:tableStyleId>{68D230F3-CF80-4859-8CE7-A43EE81993B5}</a:tableStyleId>
              </a:tblPr>
              <a:tblGrid>
                <a:gridCol w="3020809"/>
                <a:gridCol w="4756055"/>
              </a:tblGrid>
              <a:tr h="320631">
                <a:tc gridSpan="2">
                  <a:txBody>
                    <a:bodyPr/>
                    <a:lstStyle/>
                    <a:p>
                      <a:pPr algn="ctr">
                        <a:lnSpc>
                          <a:spcPct val="107000"/>
                        </a:lnSpc>
                        <a:spcAft>
                          <a:spcPts val="0"/>
                        </a:spcAft>
                      </a:pPr>
                      <a:r>
                        <a:rPr lang="es-ES" sz="2400" dirty="0">
                          <a:effectLst>
                            <a:outerShdw blurRad="38100" dist="38100" dir="2700000" algn="tl">
                              <a:srgbClr val="000000">
                                <a:alpha val="43137"/>
                              </a:srgbClr>
                            </a:outerShdw>
                          </a:effectLst>
                        </a:rPr>
                        <a:t>QUICK FACTS</a:t>
                      </a:r>
                      <a:endParaRPr lang="es-ES" sz="1800" b="1" dirty="0">
                        <a:effectLst>
                          <a:outerShdw blurRad="38100" dist="38100" dir="2700000" algn="tl">
                            <a:srgbClr val="000000">
                              <a:alpha val="43137"/>
                            </a:srgbClr>
                          </a:outerShdw>
                        </a:effectLst>
                        <a:latin typeface="Calibri"/>
                        <a:ea typeface="Calibri"/>
                        <a:cs typeface="Times New Roman"/>
                      </a:endParaRPr>
                    </a:p>
                  </a:txBody>
                  <a:tcPr marL="68580" marR="68580" marT="0" marB="0">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8CEE6">
                        <a:alpha val="54902"/>
                      </a:srgbClr>
                    </a:solidFill>
                  </a:tcPr>
                </a:tc>
                <a:tc hMerge="1">
                  <a:txBody>
                    <a:bodyPr/>
                    <a:lstStyle/>
                    <a:p>
                      <a:endParaRPr lang="es-ES"/>
                    </a:p>
                  </a:txBody>
                  <a:tcPr/>
                </a:tc>
              </a:tr>
              <a:tr h="416036">
                <a:tc>
                  <a:txBody>
                    <a:bodyPr/>
                    <a:lstStyle/>
                    <a:p>
                      <a:pPr algn="ctr">
                        <a:lnSpc>
                          <a:spcPct val="107000"/>
                        </a:lnSpc>
                        <a:spcAft>
                          <a:spcPts val="0"/>
                        </a:spcAft>
                      </a:pPr>
                      <a:r>
                        <a:rPr lang="es-ES" sz="1800" dirty="0" err="1">
                          <a:effectLst>
                            <a:outerShdw blurRad="38100" dist="38100" dir="2700000" algn="tl">
                              <a:srgbClr val="000000">
                                <a:alpha val="43137"/>
                              </a:srgbClr>
                            </a:outerShdw>
                          </a:effectLst>
                        </a:rPr>
                        <a:t>Official</a:t>
                      </a:r>
                      <a:r>
                        <a:rPr lang="es-ES" sz="1800" dirty="0">
                          <a:effectLst>
                            <a:outerShdw blurRad="38100" dist="38100" dir="2700000" algn="tl">
                              <a:srgbClr val="000000">
                                <a:alpha val="43137"/>
                              </a:srgbClr>
                            </a:outerShdw>
                          </a:effectLst>
                        </a:rPr>
                        <a:t> </a:t>
                      </a:r>
                      <a:r>
                        <a:rPr lang="es-ES" sz="1800" dirty="0" err="1">
                          <a:effectLst>
                            <a:outerShdw blurRad="38100" dist="38100" dir="2700000" algn="tl">
                              <a:srgbClr val="000000">
                                <a:alpha val="43137"/>
                              </a:srgbClr>
                            </a:outerShdw>
                          </a:effectLst>
                        </a:rPr>
                        <a:t>name</a:t>
                      </a:r>
                      <a:endParaRPr lang="es-ES" sz="1800" b="1" dirty="0">
                        <a:effectLst>
                          <a:outerShdw blurRad="38100" dist="38100" dir="2700000" algn="tl">
                            <a:srgbClr val="000000">
                              <a:alpha val="43137"/>
                            </a:srgbClr>
                          </a:outerShdw>
                        </a:effectLst>
                        <a:latin typeface="Calibri"/>
                        <a:ea typeface="Calibri"/>
                        <a:cs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8CEE6">
                        <a:alpha val="54902"/>
                      </a:srgbClr>
                    </a:solidFill>
                  </a:tcPr>
                </a:tc>
                <a:tc>
                  <a:txBody>
                    <a:bodyPr/>
                    <a:lstStyle/>
                    <a:p>
                      <a:pPr algn="ctr">
                        <a:lnSpc>
                          <a:spcPct val="107000"/>
                        </a:lnSpc>
                        <a:spcAft>
                          <a:spcPts val="0"/>
                        </a:spcAft>
                      </a:pPr>
                      <a:r>
                        <a:rPr lang="es-ES" sz="1800" kern="1200" dirty="0" err="1" smtClean="0">
                          <a:effectLst>
                            <a:outerShdw blurRad="38100" dist="38100" dir="2700000" algn="tl">
                              <a:srgbClr val="000000">
                                <a:alpha val="43137"/>
                              </a:srgbClr>
                            </a:outerShdw>
                          </a:effectLst>
                        </a:rPr>
                        <a:t>Iceland</a:t>
                      </a:r>
                      <a:r>
                        <a:rPr lang="es-ES" sz="1800" kern="1200" dirty="0" smtClean="0">
                          <a:effectLst>
                            <a:outerShdw blurRad="38100" dist="38100" dir="2700000" algn="tl">
                              <a:srgbClr val="000000">
                                <a:alpha val="43137"/>
                              </a:srgbClr>
                            </a:outerShdw>
                          </a:effectLst>
                        </a:rPr>
                        <a:t> </a:t>
                      </a:r>
                      <a:r>
                        <a:rPr lang="es-ES" sz="1800" kern="1200" dirty="0" err="1" smtClean="0">
                          <a:effectLst>
                            <a:outerShdw blurRad="38100" dist="38100" dir="2700000" algn="tl">
                              <a:srgbClr val="000000">
                                <a:alpha val="43137"/>
                              </a:srgbClr>
                            </a:outerShdw>
                          </a:effectLst>
                        </a:rPr>
                        <a:t>or</a:t>
                      </a:r>
                      <a:r>
                        <a:rPr lang="es-ES" sz="1800" kern="1200" baseline="0" dirty="0" smtClean="0">
                          <a:effectLst>
                            <a:outerShdw blurRad="38100" dist="38100" dir="2700000" algn="tl">
                              <a:srgbClr val="000000">
                                <a:alpha val="43137"/>
                              </a:srgbClr>
                            </a:outerShdw>
                          </a:effectLst>
                        </a:rPr>
                        <a:t> </a:t>
                      </a:r>
                      <a:r>
                        <a:rPr lang="es-ES" sz="1800" kern="1200" baseline="0" dirty="0" err="1" smtClean="0">
                          <a:effectLst>
                            <a:outerShdw blurRad="38100" dist="38100" dir="2700000" algn="tl">
                              <a:srgbClr val="000000">
                                <a:alpha val="43137"/>
                              </a:srgbClr>
                            </a:outerShdw>
                          </a:effectLst>
                        </a:rPr>
                        <a:t>Republic</a:t>
                      </a:r>
                      <a:r>
                        <a:rPr lang="es-ES" sz="1800" kern="1200" baseline="0" dirty="0" smtClean="0">
                          <a:effectLst>
                            <a:outerShdw blurRad="38100" dist="38100" dir="2700000" algn="tl">
                              <a:srgbClr val="000000">
                                <a:alpha val="43137"/>
                              </a:srgbClr>
                            </a:outerShdw>
                          </a:effectLst>
                        </a:rPr>
                        <a:t> of </a:t>
                      </a:r>
                      <a:r>
                        <a:rPr lang="es-ES" sz="1800" kern="1200" baseline="0" dirty="0" err="1" smtClean="0">
                          <a:effectLst>
                            <a:outerShdw blurRad="38100" dist="38100" dir="2700000" algn="tl">
                              <a:srgbClr val="000000">
                                <a:alpha val="43137"/>
                              </a:srgbClr>
                            </a:outerShdw>
                          </a:effectLst>
                        </a:rPr>
                        <a:t>Iceland</a:t>
                      </a:r>
                      <a:endParaRPr lang="es-ES" sz="1800" b="1" dirty="0">
                        <a:effectLst>
                          <a:outerShdw blurRad="38100" dist="38100" dir="2700000" algn="tl">
                            <a:srgbClr val="000000">
                              <a:alpha val="43137"/>
                            </a:srgbClr>
                          </a:outerShdw>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8CEE6">
                        <a:alpha val="54902"/>
                      </a:srgbClr>
                    </a:solidFill>
                  </a:tcPr>
                </a:tc>
              </a:tr>
              <a:tr h="432048">
                <a:tc>
                  <a:txBody>
                    <a:bodyPr/>
                    <a:lstStyle/>
                    <a:p>
                      <a:pPr algn="ctr">
                        <a:lnSpc>
                          <a:spcPct val="107000"/>
                        </a:lnSpc>
                        <a:spcAft>
                          <a:spcPts val="0"/>
                        </a:spcAft>
                      </a:pPr>
                      <a:r>
                        <a:rPr lang="en-US" sz="1800" dirty="0">
                          <a:effectLst>
                            <a:outerShdw blurRad="38100" dist="38100" dir="2700000" algn="tl">
                              <a:srgbClr val="000000">
                                <a:alpha val="43137"/>
                              </a:srgbClr>
                            </a:outerShdw>
                          </a:effectLst>
                        </a:rPr>
                        <a:t>Form of government</a:t>
                      </a:r>
                      <a:endParaRPr lang="es-ES" sz="1800" b="1" dirty="0">
                        <a:effectLst>
                          <a:outerShdw blurRad="38100" dist="38100" dir="2700000" algn="tl">
                            <a:srgbClr val="000000">
                              <a:alpha val="43137"/>
                            </a:srgbClr>
                          </a:outerShdw>
                        </a:effectLst>
                        <a:latin typeface="Calibri"/>
                        <a:ea typeface="Calibri"/>
                        <a:cs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8CEE6">
                        <a:alpha val="54902"/>
                      </a:srgbClr>
                    </a:solidFill>
                  </a:tcPr>
                </a:tc>
                <a:tc>
                  <a:txBody>
                    <a:bodyPr/>
                    <a:lstStyle/>
                    <a:p>
                      <a:pPr algn="ctr">
                        <a:lnSpc>
                          <a:spcPct val="107000"/>
                        </a:lnSpc>
                        <a:spcAft>
                          <a:spcPts val="0"/>
                        </a:spcAft>
                      </a:pPr>
                      <a:r>
                        <a:rPr lang="es-ES" sz="1800" dirty="0" err="1" smtClean="0">
                          <a:effectLst>
                            <a:outerShdw blurRad="38100" dist="38100" dir="2700000" algn="tl">
                              <a:srgbClr val="000000">
                                <a:alpha val="43137"/>
                              </a:srgbClr>
                            </a:outerShdw>
                          </a:effectLst>
                        </a:rPr>
                        <a:t>Unitary</a:t>
                      </a:r>
                      <a:r>
                        <a:rPr lang="es-ES" sz="1800" dirty="0" smtClean="0">
                          <a:effectLst>
                            <a:outerShdw blurRad="38100" dist="38100" dir="2700000" algn="tl">
                              <a:srgbClr val="000000">
                                <a:alpha val="43137"/>
                              </a:srgbClr>
                            </a:outerShdw>
                          </a:effectLst>
                        </a:rPr>
                        <a:t> </a:t>
                      </a:r>
                      <a:r>
                        <a:rPr lang="es-ES" sz="1800" dirty="0" err="1" smtClean="0">
                          <a:effectLst>
                            <a:outerShdw blurRad="38100" dist="38100" dir="2700000" algn="tl">
                              <a:srgbClr val="000000">
                                <a:alpha val="43137"/>
                              </a:srgbClr>
                            </a:outerShdw>
                          </a:effectLst>
                        </a:rPr>
                        <a:t>Parliamentary</a:t>
                      </a:r>
                      <a:r>
                        <a:rPr lang="es-ES" sz="1800" dirty="0" smtClean="0">
                          <a:effectLst>
                            <a:outerShdw blurRad="38100" dist="38100" dir="2700000" algn="tl">
                              <a:srgbClr val="000000">
                                <a:alpha val="43137"/>
                              </a:srgbClr>
                            </a:outerShdw>
                          </a:effectLst>
                        </a:rPr>
                        <a:t> </a:t>
                      </a:r>
                      <a:r>
                        <a:rPr lang="es-ES" sz="1800" dirty="0" err="1" smtClean="0">
                          <a:effectLst>
                            <a:outerShdw blurRad="38100" dist="38100" dir="2700000" algn="tl">
                              <a:srgbClr val="000000">
                                <a:alpha val="43137"/>
                              </a:srgbClr>
                            </a:outerShdw>
                          </a:effectLst>
                        </a:rPr>
                        <a:t>Republic</a:t>
                      </a:r>
                      <a:endParaRPr lang="es-ES" sz="1800" b="1" dirty="0">
                        <a:effectLst>
                          <a:outerShdw blurRad="38100" dist="38100" dir="2700000" algn="tl">
                            <a:srgbClr val="000000">
                              <a:alpha val="43137"/>
                            </a:srgbClr>
                          </a:outerShdw>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8CEE6">
                        <a:alpha val="54902"/>
                      </a:srgbClr>
                    </a:solidFill>
                  </a:tcPr>
                </a:tc>
              </a:tr>
              <a:tr h="312604">
                <a:tc>
                  <a:txBody>
                    <a:bodyPr/>
                    <a:lstStyle/>
                    <a:p>
                      <a:pPr algn="ctr">
                        <a:lnSpc>
                          <a:spcPct val="107000"/>
                        </a:lnSpc>
                        <a:spcAft>
                          <a:spcPts val="0"/>
                        </a:spcAft>
                      </a:pPr>
                      <a:r>
                        <a:rPr lang="en-US" sz="1800" dirty="0" smtClean="0">
                          <a:effectLst>
                            <a:outerShdw blurRad="38100" dist="38100" dir="2700000" algn="tl">
                              <a:srgbClr val="000000">
                                <a:alpha val="43137"/>
                              </a:srgbClr>
                            </a:outerShdw>
                          </a:effectLst>
                        </a:rPr>
                        <a:t>President</a:t>
                      </a:r>
                      <a:endParaRPr lang="es-ES" sz="1800" b="1" dirty="0">
                        <a:effectLst>
                          <a:outerShdw blurRad="38100" dist="38100" dir="2700000" algn="tl">
                            <a:srgbClr val="000000">
                              <a:alpha val="43137"/>
                            </a:srgbClr>
                          </a:outerShdw>
                        </a:effectLst>
                        <a:latin typeface="Calibri"/>
                        <a:ea typeface="Calibri"/>
                        <a:cs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8CEE6">
                        <a:alpha val="54902"/>
                      </a:srgbClr>
                    </a:solidFill>
                  </a:tcPr>
                </a:tc>
                <a:tc>
                  <a:txBody>
                    <a:bodyPr/>
                    <a:lstStyle/>
                    <a:p>
                      <a:pPr algn="ctr">
                        <a:lnSpc>
                          <a:spcPct val="107000"/>
                        </a:lnSpc>
                        <a:spcAft>
                          <a:spcPts val="0"/>
                        </a:spcAft>
                      </a:pPr>
                      <a:r>
                        <a:rPr lang="es-ES" sz="1800" dirty="0" err="1" smtClean="0">
                          <a:effectLst>
                            <a:outerShdw blurRad="38100" dist="38100" dir="2700000" algn="tl">
                              <a:srgbClr val="000000">
                                <a:alpha val="43137"/>
                              </a:srgbClr>
                            </a:outerShdw>
                          </a:effectLst>
                        </a:rPr>
                        <a:t>Ólafur</a:t>
                      </a:r>
                      <a:r>
                        <a:rPr lang="es-ES" sz="1800" dirty="0" smtClean="0">
                          <a:effectLst>
                            <a:outerShdw blurRad="38100" dist="38100" dir="2700000" algn="tl">
                              <a:srgbClr val="000000">
                                <a:alpha val="43137"/>
                              </a:srgbClr>
                            </a:outerShdw>
                          </a:effectLst>
                        </a:rPr>
                        <a:t> </a:t>
                      </a:r>
                      <a:r>
                        <a:rPr lang="es-ES" sz="1800" dirty="0" err="1" smtClean="0">
                          <a:effectLst>
                            <a:outerShdw blurRad="38100" dist="38100" dir="2700000" algn="tl">
                              <a:srgbClr val="000000">
                                <a:alpha val="43137"/>
                              </a:srgbClr>
                            </a:outerShdw>
                          </a:effectLst>
                        </a:rPr>
                        <a:t>Ragnar</a:t>
                      </a:r>
                      <a:r>
                        <a:rPr lang="es-ES" sz="1800" dirty="0" smtClean="0">
                          <a:effectLst>
                            <a:outerShdw blurRad="38100" dist="38100" dir="2700000" algn="tl">
                              <a:srgbClr val="000000">
                                <a:alpha val="43137"/>
                              </a:srgbClr>
                            </a:outerShdw>
                          </a:effectLst>
                        </a:rPr>
                        <a:t> </a:t>
                      </a:r>
                      <a:r>
                        <a:rPr lang="es-ES" sz="1800" dirty="0" err="1" smtClean="0">
                          <a:effectLst>
                            <a:outerShdw blurRad="38100" dist="38100" dir="2700000" algn="tl">
                              <a:srgbClr val="000000">
                                <a:alpha val="43137"/>
                              </a:srgbClr>
                            </a:outerShdw>
                          </a:effectLst>
                        </a:rPr>
                        <a:t>Grímsson</a:t>
                      </a:r>
                      <a:endParaRPr lang="es-ES" sz="1800" b="1" dirty="0">
                        <a:effectLst>
                          <a:outerShdw blurRad="38100" dist="38100" dir="2700000" algn="tl">
                            <a:srgbClr val="000000">
                              <a:alpha val="43137"/>
                            </a:srgbClr>
                          </a:outerShdw>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8CEE6">
                        <a:alpha val="54902"/>
                      </a:srgbClr>
                    </a:solidFill>
                  </a:tcPr>
                </a:tc>
              </a:tr>
              <a:tr h="312604">
                <a:tc>
                  <a:txBody>
                    <a:bodyPr/>
                    <a:lstStyle/>
                    <a:p>
                      <a:pPr algn="ctr">
                        <a:lnSpc>
                          <a:spcPct val="107000"/>
                        </a:lnSpc>
                        <a:spcAft>
                          <a:spcPts val="0"/>
                        </a:spcAft>
                      </a:pPr>
                      <a:r>
                        <a:rPr lang="en-US" sz="1800" dirty="0" smtClean="0">
                          <a:effectLst>
                            <a:outerShdw blurRad="38100" dist="38100" dir="2700000" algn="tl">
                              <a:srgbClr val="000000">
                                <a:alpha val="43137"/>
                              </a:srgbClr>
                            </a:outerShdw>
                          </a:effectLst>
                        </a:rPr>
                        <a:t>Prime minister</a:t>
                      </a:r>
                      <a:endParaRPr lang="es-ES" sz="1800" b="1" dirty="0">
                        <a:effectLst>
                          <a:outerShdw blurRad="38100" dist="38100" dir="2700000" algn="tl">
                            <a:srgbClr val="000000">
                              <a:alpha val="43137"/>
                            </a:srgbClr>
                          </a:outerShdw>
                        </a:effectLst>
                        <a:latin typeface="Calibri"/>
                        <a:ea typeface="Calibri"/>
                        <a:cs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8CEE6">
                        <a:alpha val="54902"/>
                      </a:srgbClr>
                    </a:solidFill>
                  </a:tcPr>
                </a:tc>
                <a:tc>
                  <a:txBody>
                    <a:bodyPr/>
                    <a:lstStyle/>
                    <a:p>
                      <a:pPr algn="ctr">
                        <a:lnSpc>
                          <a:spcPct val="107000"/>
                        </a:lnSpc>
                        <a:spcAft>
                          <a:spcPts val="0"/>
                        </a:spcAft>
                      </a:pPr>
                      <a:r>
                        <a:rPr lang="en-US" sz="1800" dirty="0" err="1" smtClean="0">
                          <a:effectLst>
                            <a:outerShdw blurRad="38100" dist="38100" dir="2700000" algn="tl">
                              <a:srgbClr val="000000">
                                <a:alpha val="43137"/>
                              </a:srgbClr>
                            </a:outerShdw>
                          </a:effectLst>
                        </a:rPr>
                        <a:t>Sigmundur</a:t>
                      </a:r>
                      <a:r>
                        <a:rPr lang="en-US" sz="1800" dirty="0" smtClean="0">
                          <a:effectLst>
                            <a:outerShdw blurRad="38100" dist="38100" dir="2700000" algn="tl">
                              <a:srgbClr val="000000">
                                <a:alpha val="43137"/>
                              </a:srgbClr>
                            </a:outerShdw>
                          </a:effectLst>
                        </a:rPr>
                        <a:t> </a:t>
                      </a:r>
                      <a:r>
                        <a:rPr lang="en-US" sz="1800" dirty="0" err="1" smtClean="0">
                          <a:effectLst>
                            <a:outerShdw blurRad="38100" dist="38100" dir="2700000" algn="tl">
                              <a:srgbClr val="000000">
                                <a:alpha val="43137"/>
                              </a:srgbClr>
                            </a:outerShdw>
                          </a:effectLst>
                        </a:rPr>
                        <a:t>Davíð</a:t>
                      </a:r>
                      <a:r>
                        <a:rPr lang="en-US" sz="1800" dirty="0" smtClean="0">
                          <a:effectLst>
                            <a:outerShdw blurRad="38100" dist="38100" dir="2700000" algn="tl">
                              <a:srgbClr val="000000">
                                <a:alpha val="43137"/>
                              </a:srgbClr>
                            </a:outerShdw>
                          </a:effectLst>
                        </a:rPr>
                        <a:t> </a:t>
                      </a:r>
                      <a:r>
                        <a:rPr lang="en-US" sz="1800" dirty="0" err="1" smtClean="0">
                          <a:effectLst>
                            <a:outerShdw blurRad="38100" dist="38100" dir="2700000" algn="tl">
                              <a:srgbClr val="000000">
                                <a:alpha val="43137"/>
                              </a:srgbClr>
                            </a:outerShdw>
                          </a:effectLst>
                        </a:rPr>
                        <a:t>Gunnlaugsson</a:t>
                      </a:r>
                      <a:endParaRPr lang="en-US" sz="1800" dirty="0" smtClean="0">
                        <a:effectLst>
                          <a:outerShdw blurRad="38100" dist="38100" dir="2700000" algn="tl">
                            <a:srgbClr val="000000">
                              <a:alpha val="43137"/>
                            </a:srgbClr>
                          </a:outerShdw>
                        </a:effectLst>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8CEE6">
                        <a:alpha val="54902"/>
                      </a:srgbClr>
                    </a:solidFill>
                  </a:tcPr>
                </a:tc>
              </a:tr>
              <a:tr h="312604">
                <a:tc>
                  <a:txBody>
                    <a:bodyPr/>
                    <a:lstStyle/>
                    <a:p>
                      <a:pPr algn="ctr">
                        <a:lnSpc>
                          <a:spcPct val="107000"/>
                        </a:lnSpc>
                        <a:spcAft>
                          <a:spcPts val="0"/>
                        </a:spcAft>
                      </a:pPr>
                      <a:r>
                        <a:rPr lang="en-US" sz="1800">
                          <a:effectLst>
                            <a:outerShdw blurRad="38100" dist="38100" dir="2700000" algn="tl">
                              <a:srgbClr val="000000">
                                <a:alpha val="43137"/>
                              </a:srgbClr>
                            </a:outerShdw>
                          </a:effectLst>
                        </a:rPr>
                        <a:t>Capital city</a:t>
                      </a:r>
                      <a:endParaRPr lang="es-ES" sz="1800" b="1">
                        <a:effectLst>
                          <a:outerShdw blurRad="38100" dist="38100" dir="2700000" algn="tl">
                            <a:srgbClr val="000000">
                              <a:alpha val="43137"/>
                            </a:srgbClr>
                          </a:outerShdw>
                        </a:effectLst>
                        <a:latin typeface="Calibri"/>
                        <a:ea typeface="Calibri"/>
                        <a:cs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8CEE6">
                        <a:alpha val="54902"/>
                      </a:srgbClr>
                    </a:solidFill>
                  </a:tcPr>
                </a:tc>
                <a:tc>
                  <a:txBody>
                    <a:bodyPr/>
                    <a:lstStyle/>
                    <a:p>
                      <a:pPr algn="ctr">
                        <a:lnSpc>
                          <a:spcPct val="107000"/>
                        </a:lnSpc>
                        <a:spcAft>
                          <a:spcPts val="0"/>
                        </a:spcAft>
                      </a:pPr>
                      <a:r>
                        <a:rPr lang="es-ES" sz="1800" dirty="0" err="1" smtClean="0">
                          <a:effectLst>
                            <a:outerShdw blurRad="38100" dist="38100" dir="2700000" algn="tl">
                              <a:srgbClr val="000000">
                                <a:alpha val="43137"/>
                              </a:srgbClr>
                            </a:outerShdw>
                          </a:effectLst>
                        </a:rPr>
                        <a:t>Reykjavík</a:t>
                      </a:r>
                      <a:endParaRPr lang="es-ES" sz="1800" b="1" dirty="0">
                        <a:effectLst>
                          <a:outerShdw blurRad="38100" dist="38100" dir="2700000" algn="tl">
                            <a:srgbClr val="000000">
                              <a:alpha val="43137"/>
                            </a:srgbClr>
                          </a:outerShdw>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8CEE6">
                        <a:alpha val="54902"/>
                      </a:srgbClr>
                    </a:solidFill>
                  </a:tcPr>
                </a:tc>
              </a:tr>
              <a:tr h="312604">
                <a:tc>
                  <a:txBody>
                    <a:bodyPr/>
                    <a:lstStyle/>
                    <a:p>
                      <a:pPr algn="ctr">
                        <a:lnSpc>
                          <a:spcPct val="107000"/>
                        </a:lnSpc>
                        <a:spcAft>
                          <a:spcPts val="0"/>
                        </a:spcAft>
                      </a:pPr>
                      <a:r>
                        <a:rPr lang="en-US" sz="1800">
                          <a:effectLst>
                            <a:outerShdw blurRad="38100" dist="38100" dir="2700000" algn="tl">
                              <a:srgbClr val="000000">
                                <a:alpha val="43137"/>
                              </a:srgbClr>
                            </a:outerShdw>
                          </a:effectLst>
                        </a:rPr>
                        <a:t>Official language</a:t>
                      </a:r>
                      <a:endParaRPr lang="es-ES" sz="1800" b="1">
                        <a:effectLst>
                          <a:outerShdw blurRad="38100" dist="38100" dir="2700000" algn="tl">
                            <a:srgbClr val="000000">
                              <a:alpha val="43137"/>
                            </a:srgbClr>
                          </a:outerShdw>
                        </a:effectLst>
                        <a:latin typeface="Calibri"/>
                        <a:ea typeface="Calibri"/>
                        <a:cs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8CEE6">
                        <a:alpha val="54902"/>
                      </a:srgb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800" dirty="0" smtClean="0">
                          <a:effectLst>
                            <a:outerShdw blurRad="38100" dist="38100" dir="2700000" algn="tl">
                              <a:srgbClr val="000000">
                                <a:alpha val="43137"/>
                              </a:srgbClr>
                            </a:outerShdw>
                          </a:effectLst>
                        </a:rPr>
                        <a:t>Icelandic</a:t>
                      </a: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8CEE6">
                        <a:alpha val="54902"/>
                      </a:srgbClr>
                    </a:solidFill>
                  </a:tcPr>
                </a:tc>
              </a:tr>
              <a:tr h="312604">
                <a:tc>
                  <a:txBody>
                    <a:bodyPr/>
                    <a:lstStyle/>
                    <a:p>
                      <a:pPr algn="ctr">
                        <a:lnSpc>
                          <a:spcPct val="107000"/>
                        </a:lnSpc>
                        <a:spcAft>
                          <a:spcPts val="0"/>
                        </a:spcAft>
                      </a:pPr>
                      <a:r>
                        <a:rPr lang="en-US" sz="1800" dirty="0">
                          <a:effectLst>
                            <a:outerShdw blurRad="38100" dist="38100" dir="2700000" algn="tl">
                              <a:srgbClr val="000000">
                                <a:alpha val="43137"/>
                              </a:srgbClr>
                            </a:outerShdw>
                          </a:effectLst>
                        </a:rPr>
                        <a:t>Monetary unit</a:t>
                      </a:r>
                      <a:endParaRPr lang="es-ES" sz="1800" b="1" dirty="0">
                        <a:effectLst>
                          <a:outerShdw blurRad="38100" dist="38100" dir="2700000" algn="tl">
                            <a:srgbClr val="000000">
                              <a:alpha val="43137"/>
                            </a:srgbClr>
                          </a:outerShdw>
                        </a:effectLst>
                        <a:latin typeface="Calibri"/>
                        <a:ea typeface="Calibri"/>
                        <a:cs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8CEE6">
                        <a:alpha val="54902"/>
                      </a:srgbClr>
                    </a:solidFill>
                  </a:tcPr>
                </a:tc>
                <a:tc>
                  <a:txBody>
                    <a:bodyPr/>
                    <a:lstStyle/>
                    <a:p>
                      <a:pPr algn="ctr">
                        <a:lnSpc>
                          <a:spcPct val="107000"/>
                        </a:lnSpc>
                        <a:spcAft>
                          <a:spcPts val="0"/>
                        </a:spcAft>
                      </a:pPr>
                      <a:r>
                        <a:rPr lang="es-ES" sz="1800" b="0" dirty="0" err="1" smtClean="0">
                          <a:effectLst>
                            <a:outerShdw blurRad="38100" dist="38100" dir="2700000" algn="tl">
                              <a:srgbClr val="000000">
                                <a:alpha val="43137"/>
                              </a:srgbClr>
                            </a:outerShdw>
                          </a:effectLst>
                          <a:latin typeface="Calibri"/>
                          <a:ea typeface="Calibri"/>
                          <a:cs typeface="Times New Roman"/>
                        </a:rPr>
                        <a:t>Icelandic</a:t>
                      </a:r>
                      <a:r>
                        <a:rPr lang="es-ES" sz="1800" b="0" dirty="0" smtClean="0">
                          <a:effectLst>
                            <a:outerShdw blurRad="38100" dist="38100" dir="2700000" algn="tl">
                              <a:srgbClr val="000000">
                                <a:alpha val="43137"/>
                              </a:srgbClr>
                            </a:outerShdw>
                          </a:effectLst>
                          <a:latin typeface="Calibri"/>
                          <a:ea typeface="Calibri"/>
                          <a:cs typeface="Times New Roman"/>
                        </a:rPr>
                        <a:t> </a:t>
                      </a:r>
                      <a:r>
                        <a:rPr lang="es-ES" sz="1800" b="0" dirty="0" err="1" smtClean="0">
                          <a:effectLst>
                            <a:outerShdw blurRad="38100" dist="38100" dir="2700000" algn="tl">
                              <a:srgbClr val="000000">
                                <a:alpha val="43137"/>
                              </a:srgbClr>
                            </a:outerShdw>
                          </a:effectLst>
                          <a:latin typeface="Calibri"/>
                          <a:ea typeface="Calibri"/>
                          <a:cs typeface="Times New Roman"/>
                        </a:rPr>
                        <a:t>króna</a:t>
                      </a:r>
                      <a:endParaRPr lang="es-ES" sz="1800" b="0" dirty="0">
                        <a:effectLst>
                          <a:outerShdw blurRad="38100" dist="38100" dir="2700000" algn="tl">
                            <a:srgbClr val="000000">
                              <a:alpha val="43137"/>
                            </a:srgbClr>
                          </a:outerShdw>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8CEE6">
                        <a:alpha val="54902"/>
                      </a:srgbClr>
                    </a:solidFill>
                  </a:tcPr>
                </a:tc>
              </a:tr>
              <a:tr h="312604">
                <a:tc>
                  <a:txBody>
                    <a:bodyPr/>
                    <a:lstStyle/>
                    <a:p>
                      <a:pPr algn="ctr">
                        <a:lnSpc>
                          <a:spcPct val="107000"/>
                        </a:lnSpc>
                        <a:spcAft>
                          <a:spcPts val="0"/>
                        </a:spcAft>
                      </a:pPr>
                      <a:r>
                        <a:rPr lang="en-US" sz="1800">
                          <a:effectLst>
                            <a:outerShdw blurRad="38100" dist="38100" dir="2700000" algn="tl">
                              <a:srgbClr val="000000">
                                <a:alpha val="43137"/>
                              </a:srgbClr>
                            </a:outerShdw>
                          </a:effectLst>
                        </a:rPr>
                        <a:t>Population</a:t>
                      </a:r>
                      <a:endParaRPr lang="es-ES" sz="1800" b="1">
                        <a:effectLst>
                          <a:outerShdw blurRad="38100" dist="38100" dir="2700000" algn="tl">
                            <a:srgbClr val="000000">
                              <a:alpha val="43137"/>
                            </a:srgbClr>
                          </a:outerShdw>
                        </a:effectLst>
                        <a:latin typeface="Calibri"/>
                        <a:ea typeface="Calibri"/>
                        <a:cs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8CEE6">
                        <a:alpha val="54902"/>
                      </a:srgb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 sz="1800" b="0" dirty="0" smtClean="0">
                          <a:effectLst>
                            <a:outerShdw blurRad="38100" dist="38100" dir="2700000" algn="tl">
                              <a:srgbClr val="000000">
                                <a:alpha val="43137"/>
                              </a:srgbClr>
                            </a:outerShdw>
                          </a:effectLst>
                          <a:latin typeface="+mn-lt"/>
                          <a:ea typeface="Calibri"/>
                          <a:cs typeface="Times New Roman"/>
                        </a:rPr>
                        <a:t>330,171  </a:t>
                      </a:r>
                      <a:r>
                        <a:rPr lang="es-ES" sz="1800" b="0" dirty="0" smtClean="0">
                          <a:effectLst>
                            <a:outerShdw blurRad="38100" dist="38100" dir="2700000" algn="tl">
                              <a:srgbClr val="000000">
                                <a:alpha val="43137"/>
                              </a:srgbClr>
                            </a:outerShdw>
                          </a:effectLst>
                          <a:latin typeface="Calibri"/>
                          <a:ea typeface="Calibri"/>
                          <a:cs typeface="Times New Roman"/>
                        </a:rPr>
                        <a:t>(2016 </a:t>
                      </a:r>
                      <a:r>
                        <a:rPr lang="es-ES" sz="1800" b="0" dirty="0" err="1" smtClean="0">
                          <a:effectLst>
                            <a:outerShdw blurRad="38100" dist="38100" dir="2700000" algn="tl">
                              <a:srgbClr val="000000">
                                <a:alpha val="43137"/>
                              </a:srgbClr>
                            </a:outerShdw>
                          </a:effectLst>
                          <a:latin typeface="Calibri"/>
                          <a:ea typeface="Calibri"/>
                          <a:cs typeface="Times New Roman"/>
                        </a:rPr>
                        <a:t>estimation</a:t>
                      </a:r>
                      <a:r>
                        <a:rPr lang="es-ES" sz="1800" b="0" dirty="0" smtClean="0">
                          <a:effectLst>
                            <a:outerShdw blurRad="38100" dist="38100" dir="2700000" algn="tl">
                              <a:srgbClr val="000000">
                                <a:alpha val="43137"/>
                              </a:srgbClr>
                            </a:outerShdw>
                          </a:effectLst>
                          <a:latin typeface="Calibri"/>
                          <a:ea typeface="Calibri"/>
                          <a:cs typeface="Times New Roman"/>
                        </a:rPr>
                        <a:t>)</a:t>
                      </a:r>
                      <a:endParaRPr lang="es-ES" sz="1800" b="0" dirty="0">
                        <a:effectLst>
                          <a:outerShdw blurRad="38100" dist="38100" dir="2700000" algn="tl">
                            <a:srgbClr val="000000">
                              <a:alpha val="43137"/>
                            </a:srgbClr>
                          </a:outerShdw>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8CEE6">
                        <a:alpha val="54902"/>
                      </a:srgbClr>
                    </a:solidFill>
                  </a:tcPr>
                </a:tc>
              </a:tr>
              <a:tr h="312604">
                <a:tc>
                  <a:txBody>
                    <a:bodyPr/>
                    <a:lstStyle/>
                    <a:p>
                      <a:pPr algn="ctr">
                        <a:lnSpc>
                          <a:spcPct val="107000"/>
                        </a:lnSpc>
                        <a:spcAft>
                          <a:spcPts val="0"/>
                        </a:spcAft>
                      </a:pPr>
                      <a:r>
                        <a:rPr lang="en-US" sz="1800" dirty="0">
                          <a:effectLst>
                            <a:outerShdw blurRad="38100" dist="38100" dir="2700000" algn="tl">
                              <a:srgbClr val="000000">
                                <a:alpha val="43137"/>
                              </a:srgbClr>
                            </a:outerShdw>
                          </a:effectLst>
                        </a:rPr>
                        <a:t>Surface</a:t>
                      </a:r>
                      <a:endParaRPr lang="es-ES" sz="1800" b="1" dirty="0">
                        <a:effectLst>
                          <a:outerShdw blurRad="38100" dist="38100" dir="2700000" algn="tl">
                            <a:srgbClr val="000000">
                              <a:alpha val="43137"/>
                            </a:srgbClr>
                          </a:outerShdw>
                        </a:effectLst>
                        <a:latin typeface="Calibri"/>
                        <a:ea typeface="Calibri"/>
                        <a:cs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8CEE6">
                        <a:alpha val="54902"/>
                      </a:srgbClr>
                    </a:solidFill>
                  </a:tcPr>
                </a:tc>
                <a:tc>
                  <a:txBody>
                    <a:bodyPr/>
                    <a:lstStyle/>
                    <a:p>
                      <a:pPr algn="ctr">
                        <a:lnSpc>
                          <a:spcPct val="107000"/>
                        </a:lnSpc>
                        <a:spcAft>
                          <a:spcPts val="0"/>
                        </a:spcAft>
                      </a:pPr>
                      <a:r>
                        <a:rPr lang="en-US" sz="1800" dirty="0" smtClean="0">
                          <a:effectLst>
                            <a:outerShdw blurRad="38100" dist="38100" dir="2700000" algn="tl">
                              <a:srgbClr val="000000">
                                <a:alpha val="43137"/>
                              </a:srgbClr>
                            </a:outerShdw>
                          </a:effectLst>
                        </a:rPr>
                        <a:t>102.775 km2</a:t>
                      </a:r>
                      <a:endParaRPr lang="es-ES" sz="1800" b="1" dirty="0">
                        <a:effectLst>
                          <a:outerShdw blurRad="38100" dist="38100" dir="2700000" algn="tl">
                            <a:srgbClr val="000000">
                              <a:alpha val="43137"/>
                            </a:srgbClr>
                          </a:outerShdw>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8CEE6">
                        <a:alpha val="54902"/>
                      </a:srgbClr>
                    </a:solidFill>
                  </a:tcPr>
                </a:tc>
              </a:tr>
            </a:tbl>
          </a:graphicData>
        </a:graphic>
      </p:graphicFrame>
      <p:sp>
        <p:nvSpPr>
          <p:cNvPr id="4" name="Elipse 3"/>
          <p:cNvSpPr/>
          <p:nvPr/>
        </p:nvSpPr>
        <p:spPr>
          <a:xfrm>
            <a:off x="-68240" y="1105470"/>
            <a:ext cx="1951630" cy="8041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par>
                                <p:cTn id="11" presetID="54" presetClass="entr" presetSubtype="0" accel="10000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strVal val="#ppt_w*0.05"/>
                                          </p:val>
                                        </p:tav>
                                        <p:tav tm="100000">
                                          <p:val>
                                            <p:strVal val="#ppt_w"/>
                                          </p:val>
                                        </p:tav>
                                      </p:tavLst>
                                    </p:anim>
                                    <p:anim calcmode="lin" valueType="num">
                                      <p:cBhvr>
                                        <p:cTn id="14" dur="500" fill="hold"/>
                                        <p:tgtEl>
                                          <p:spTgt spid="2"/>
                                        </p:tgtEl>
                                        <p:attrNameLst>
                                          <p:attrName>ppt_h</p:attrName>
                                        </p:attrNameLst>
                                      </p:cBhvr>
                                      <p:tavLst>
                                        <p:tav tm="0">
                                          <p:val>
                                            <p:strVal val="#ppt_h"/>
                                          </p:val>
                                        </p:tav>
                                        <p:tav tm="100000">
                                          <p:val>
                                            <p:strVal val="#ppt_h"/>
                                          </p:val>
                                        </p:tav>
                                      </p:tavLst>
                                    </p:anim>
                                    <p:anim calcmode="lin" valueType="num">
                                      <p:cBhvr>
                                        <p:cTn id="15" dur="500" fill="hold"/>
                                        <p:tgtEl>
                                          <p:spTgt spid="2"/>
                                        </p:tgtEl>
                                        <p:attrNameLst>
                                          <p:attrName>ppt_x</p:attrName>
                                        </p:attrNameLst>
                                      </p:cBhvr>
                                      <p:tavLst>
                                        <p:tav tm="0">
                                          <p:val>
                                            <p:strVal val="#ppt_x-.2"/>
                                          </p:val>
                                        </p:tav>
                                        <p:tav tm="100000">
                                          <p:val>
                                            <p:strVal val="#ppt_x"/>
                                          </p:val>
                                        </p:tav>
                                      </p:tavLst>
                                    </p:anim>
                                    <p:anim calcmode="lin" valueType="num">
                                      <p:cBhvr>
                                        <p:cTn id="16" dur="500" fill="hold"/>
                                        <p:tgtEl>
                                          <p:spTgt spid="2"/>
                                        </p:tgtEl>
                                        <p:attrNameLst>
                                          <p:attrName>ppt_y</p:attrName>
                                        </p:attrNameLst>
                                      </p:cBhvr>
                                      <p:tavLst>
                                        <p:tav tm="0">
                                          <p:val>
                                            <p:strVal val="#ppt_y"/>
                                          </p:val>
                                        </p:tav>
                                        <p:tav tm="100000">
                                          <p:val>
                                            <p:strVal val="#ppt_y"/>
                                          </p:val>
                                        </p:tav>
                                      </p:tavLst>
                                    </p:anim>
                                    <p:animEffect transition="in" filter="fade">
                                      <p:cBhvr>
                                        <p:cTn id="17" dur="500"/>
                                        <p:tgtEl>
                                          <p:spTgt spid="2"/>
                                        </p:tgtEl>
                                      </p:cBhvr>
                                    </p:animEffect>
                                  </p:childTnLst>
                                </p:cTn>
                              </p:par>
                            </p:childTnLst>
                          </p:cTn>
                        </p:par>
                        <p:par>
                          <p:cTn id="18" fill="hold">
                            <p:stCondLst>
                              <p:cond delay="2000"/>
                            </p:stCondLst>
                            <p:childTnLst>
                              <p:par>
                                <p:cTn id="19" presetID="17" presetClass="entr" presetSubtype="1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cstate="print">
            <a:alphaModFix amt="53000"/>
          </a:blip>
          <a:tile tx="0" ty="0" sx="100000" sy="100000" flip="none" algn="tl"/>
        </a:blipFill>
        <a:effectLst/>
      </p:bgPr>
    </p:bg>
    <p:spTree>
      <p:nvGrpSpPr>
        <p:cNvPr id="1" name=""/>
        <p:cNvGrpSpPr/>
        <p:nvPr/>
      </p:nvGrpSpPr>
      <p:grpSpPr>
        <a:xfrm>
          <a:off x="0" y="0"/>
          <a:ext cx="0" cy="0"/>
          <a:chOff x="0" y="0"/>
          <a:chExt cx="0" cy="0"/>
        </a:xfrm>
      </p:grpSpPr>
      <p:pic>
        <p:nvPicPr>
          <p:cNvPr id="14" name="Picture 2" descr="http://www.vidiani.com/maps/maps_of_europe/maps_of_iceland/large_detailed_physical_map_of_iceland_with_all_roads_cities_and_airports_for_f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337" y="546403"/>
            <a:ext cx="8895715" cy="5972477"/>
          </a:xfrm>
          <a:prstGeom prst="rect">
            <a:avLst/>
          </a:prstGeom>
          <a:noFill/>
          <a:extLst>
            <a:ext uri="{909E8E84-426E-40DD-AFC4-6F175D3DCCD1}">
              <a14:hiddenFill xmlns:a14="http://schemas.microsoft.com/office/drawing/2010/main">
                <a:solidFill>
                  <a:srgbClr val="FFFFFF"/>
                </a:solidFill>
              </a14:hiddenFill>
            </a:ext>
          </a:extLst>
        </p:spPr>
      </p:pic>
      <p:sp>
        <p:nvSpPr>
          <p:cNvPr id="15" name="Elipse 14"/>
          <p:cNvSpPr/>
          <p:nvPr/>
        </p:nvSpPr>
        <p:spPr>
          <a:xfrm>
            <a:off x="6287565" y="1973116"/>
            <a:ext cx="1085692" cy="6392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Flecha izquierda 15"/>
          <p:cNvSpPr/>
          <p:nvPr/>
        </p:nvSpPr>
        <p:spPr>
          <a:xfrm rot="20150666">
            <a:off x="4237650" y="4426857"/>
            <a:ext cx="1103085" cy="37737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Picture 2" descr="http://www.vidiani.com/maps/maps_of_europe/maps_of_iceland/large_detailed_physical_map_of_iceland_with_all_roads_cities_and_airports_for_fre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20" t="51045" r="54029" b="5462"/>
          <a:stretch/>
        </p:blipFill>
        <p:spPr bwMode="auto">
          <a:xfrm>
            <a:off x="6270852" y="2362729"/>
            <a:ext cx="5732463" cy="4505628"/>
          </a:xfrm>
          <a:prstGeom prst="ellipse">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19" name="Flecha izquierda 18"/>
          <p:cNvSpPr/>
          <p:nvPr/>
        </p:nvSpPr>
        <p:spPr>
          <a:xfrm rot="7564153">
            <a:off x="7543328" y="5376023"/>
            <a:ext cx="1103085" cy="37737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Flecha izquierda 19"/>
          <p:cNvSpPr/>
          <p:nvPr/>
        </p:nvSpPr>
        <p:spPr>
          <a:xfrm rot="3343220">
            <a:off x="8458101" y="5312861"/>
            <a:ext cx="1103085" cy="37737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Elipse 21"/>
          <p:cNvSpPr/>
          <p:nvPr/>
        </p:nvSpPr>
        <p:spPr>
          <a:xfrm>
            <a:off x="3465891" y="4630257"/>
            <a:ext cx="742840" cy="7829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Flecha izquierda 22"/>
          <p:cNvSpPr/>
          <p:nvPr/>
        </p:nvSpPr>
        <p:spPr>
          <a:xfrm rot="8045443">
            <a:off x="5268710" y="2779334"/>
            <a:ext cx="1103085" cy="37737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 name="Conector recto 2"/>
          <p:cNvCxnSpPr/>
          <p:nvPr/>
        </p:nvCxnSpPr>
        <p:spPr>
          <a:xfrm flipV="1">
            <a:off x="7131617" y="5007213"/>
            <a:ext cx="1257639" cy="58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ector recto 27"/>
          <p:cNvCxnSpPr/>
          <p:nvPr/>
        </p:nvCxnSpPr>
        <p:spPr>
          <a:xfrm flipV="1">
            <a:off x="8661250" y="5106954"/>
            <a:ext cx="1257639" cy="58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573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80">
                                          <p:stCondLst>
                                            <p:cond delay="0"/>
                                          </p:stCondLst>
                                        </p:cTn>
                                        <p:tgtEl>
                                          <p:spTgt spid="23"/>
                                        </p:tgtEl>
                                      </p:cBhvr>
                                    </p:animEffect>
                                    <p:anim calcmode="lin" valueType="num">
                                      <p:cBhvr>
                                        <p:cTn id="2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0" dur="26">
                                          <p:stCondLst>
                                            <p:cond delay="650"/>
                                          </p:stCondLst>
                                        </p:cTn>
                                        <p:tgtEl>
                                          <p:spTgt spid="23"/>
                                        </p:tgtEl>
                                      </p:cBhvr>
                                      <p:to x="100000" y="60000"/>
                                    </p:animScale>
                                    <p:animScale>
                                      <p:cBhvr>
                                        <p:cTn id="31" dur="166" decel="50000">
                                          <p:stCondLst>
                                            <p:cond delay="676"/>
                                          </p:stCondLst>
                                        </p:cTn>
                                        <p:tgtEl>
                                          <p:spTgt spid="23"/>
                                        </p:tgtEl>
                                      </p:cBhvr>
                                      <p:to x="100000" y="100000"/>
                                    </p:animScale>
                                    <p:animScale>
                                      <p:cBhvr>
                                        <p:cTn id="32" dur="26">
                                          <p:stCondLst>
                                            <p:cond delay="1312"/>
                                          </p:stCondLst>
                                        </p:cTn>
                                        <p:tgtEl>
                                          <p:spTgt spid="23"/>
                                        </p:tgtEl>
                                      </p:cBhvr>
                                      <p:to x="100000" y="80000"/>
                                    </p:animScale>
                                    <p:animScale>
                                      <p:cBhvr>
                                        <p:cTn id="33" dur="166" decel="50000">
                                          <p:stCondLst>
                                            <p:cond delay="1338"/>
                                          </p:stCondLst>
                                        </p:cTn>
                                        <p:tgtEl>
                                          <p:spTgt spid="23"/>
                                        </p:tgtEl>
                                      </p:cBhvr>
                                      <p:to x="100000" y="100000"/>
                                    </p:animScale>
                                    <p:animScale>
                                      <p:cBhvr>
                                        <p:cTn id="34" dur="26">
                                          <p:stCondLst>
                                            <p:cond delay="1642"/>
                                          </p:stCondLst>
                                        </p:cTn>
                                        <p:tgtEl>
                                          <p:spTgt spid="23"/>
                                        </p:tgtEl>
                                      </p:cBhvr>
                                      <p:to x="100000" y="90000"/>
                                    </p:animScale>
                                    <p:animScale>
                                      <p:cBhvr>
                                        <p:cTn id="35" dur="166" decel="50000">
                                          <p:stCondLst>
                                            <p:cond delay="1668"/>
                                          </p:stCondLst>
                                        </p:cTn>
                                        <p:tgtEl>
                                          <p:spTgt spid="23"/>
                                        </p:tgtEl>
                                      </p:cBhvr>
                                      <p:to x="100000" y="100000"/>
                                    </p:animScale>
                                    <p:animScale>
                                      <p:cBhvr>
                                        <p:cTn id="36" dur="26">
                                          <p:stCondLst>
                                            <p:cond delay="1808"/>
                                          </p:stCondLst>
                                        </p:cTn>
                                        <p:tgtEl>
                                          <p:spTgt spid="23"/>
                                        </p:tgtEl>
                                      </p:cBhvr>
                                      <p:to x="100000" y="95000"/>
                                    </p:animScale>
                                    <p:animScale>
                                      <p:cBhvr>
                                        <p:cTn id="37" dur="166" decel="50000">
                                          <p:stCondLst>
                                            <p:cond delay="1834"/>
                                          </p:stCondLst>
                                        </p:cTn>
                                        <p:tgtEl>
                                          <p:spTgt spid="23"/>
                                        </p:tgtEl>
                                      </p:cBhvr>
                                      <p:to x="100000" y="100000"/>
                                    </p:animScale>
                                  </p:childTnLst>
                                </p:cTn>
                              </p:par>
                            </p:childTnLst>
                          </p:cTn>
                        </p:par>
                        <p:par>
                          <p:cTn id="38" fill="hold">
                            <p:stCondLst>
                              <p:cond delay="4000"/>
                            </p:stCondLst>
                            <p:childTnLst>
                              <p:par>
                                <p:cTn id="39" presetID="53" presetClass="entr" presetSubtype="16"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par>
                          <p:cTn id="44" fill="hold">
                            <p:stCondLst>
                              <p:cond delay="4500"/>
                            </p:stCondLst>
                            <p:childTnLst>
                              <p:par>
                                <p:cTn id="45" presetID="26"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80">
                                          <p:stCondLst>
                                            <p:cond delay="0"/>
                                          </p:stCondLst>
                                        </p:cTn>
                                        <p:tgtEl>
                                          <p:spTgt spid="19"/>
                                        </p:tgtEl>
                                      </p:cBhvr>
                                    </p:animEffect>
                                    <p:anim calcmode="lin" valueType="num">
                                      <p:cBhvr>
                                        <p:cTn id="4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3" dur="26">
                                          <p:stCondLst>
                                            <p:cond delay="650"/>
                                          </p:stCondLst>
                                        </p:cTn>
                                        <p:tgtEl>
                                          <p:spTgt spid="19"/>
                                        </p:tgtEl>
                                      </p:cBhvr>
                                      <p:to x="100000" y="60000"/>
                                    </p:animScale>
                                    <p:animScale>
                                      <p:cBhvr>
                                        <p:cTn id="54" dur="166" decel="50000">
                                          <p:stCondLst>
                                            <p:cond delay="676"/>
                                          </p:stCondLst>
                                        </p:cTn>
                                        <p:tgtEl>
                                          <p:spTgt spid="19"/>
                                        </p:tgtEl>
                                      </p:cBhvr>
                                      <p:to x="100000" y="100000"/>
                                    </p:animScale>
                                    <p:animScale>
                                      <p:cBhvr>
                                        <p:cTn id="55" dur="26">
                                          <p:stCondLst>
                                            <p:cond delay="1312"/>
                                          </p:stCondLst>
                                        </p:cTn>
                                        <p:tgtEl>
                                          <p:spTgt spid="19"/>
                                        </p:tgtEl>
                                      </p:cBhvr>
                                      <p:to x="100000" y="80000"/>
                                    </p:animScale>
                                    <p:animScale>
                                      <p:cBhvr>
                                        <p:cTn id="56" dur="166" decel="50000">
                                          <p:stCondLst>
                                            <p:cond delay="1338"/>
                                          </p:stCondLst>
                                        </p:cTn>
                                        <p:tgtEl>
                                          <p:spTgt spid="19"/>
                                        </p:tgtEl>
                                      </p:cBhvr>
                                      <p:to x="100000" y="100000"/>
                                    </p:animScale>
                                    <p:animScale>
                                      <p:cBhvr>
                                        <p:cTn id="57" dur="26">
                                          <p:stCondLst>
                                            <p:cond delay="1642"/>
                                          </p:stCondLst>
                                        </p:cTn>
                                        <p:tgtEl>
                                          <p:spTgt spid="19"/>
                                        </p:tgtEl>
                                      </p:cBhvr>
                                      <p:to x="100000" y="90000"/>
                                    </p:animScale>
                                    <p:animScale>
                                      <p:cBhvr>
                                        <p:cTn id="58" dur="166" decel="50000">
                                          <p:stCondLst>
                                            <p:cond delay="1668"/>
                                          </p:stCondLst>
                                        </p:cTn>
                                        <p:tgtEl>
                                          <p:spTgt spid="19"/>
                                        </p:tgtEl>
                                      </p:cBhvr>
                                      <p:to x="100000" y="100000"/>
                                    </p:animScale>
                                    <p:animScale>
                                      <p:cBhvr>
                                        <p:cTn id="59" dur="26">
                                          <p:stCondLst>
                                            <p:cond delay="1808"/>
                                          </p:stCondLst>
                                        </p:cTn>
                                        <p:tgtEl>
                                          <p:spTgt spid="19"/>
                                        </p:tgtEl>
                                      </p:cBhvr>
                                      <p:to x="100000" y="95000"/>
                                    </p:animScale>
                                    <p:animScale>
                                      <p:cBhvr>
                                        <p:cTn id="60" dur="166" decel="50000">
                                          <p:stCondLst>
                                            <p:cond delay="1834"/>
                                          </p:stCondLst>
                                        </p:cTn>
                                        <p:tgtEl>
                                          <p:spTgt spid="19"/>
                                        </p:tgtEl>
                                      </p:cBhvr>
                                      <p:to x="100000" y="100000"/>
                                    </p:animScale>
                                  </p:childTnLst>
                                </p:cTn>
                              </p:par>
                            </p:childTnLst>
                          </p:cTn>
                        </p:par>
                        <p:par>
                          <p:cTn id="61" fill="hold">
                            <p:stCondLst>
                              <p:cond delay="6500"/>
                            </p:stCondLst>
                            <p:childTnLst>
                              <p:par>
                                <p:cTn id="62" presetID="26" presetClass="entr" presetSubtype="0"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down)">
                                      <p:cBhvr>
                                        <p:cTn id="64" dur="580">
                                          <p:stCondLst>
                                            <p:cond delay="0"/>
                                          </p:stCondLst>
                                        </p:cTn>
                                        <p:tgtEl>
                                          <p:spTgt spid="20"/>
                                        </p:tgtEl>
                                      </p:cBhvr>
                                    </p:animEffect>
                                    <p:anim calcmode="lin" valueType="num">
                                      <p:cBhvr>
                                        <p:cTn id="6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0" dur="26">
                                          <p:stCondLst>
                                            <p:cond delay="650"/>
                                          </p:stCondLst>
                                        </p:cTn>
                                        <p:tgtEl>
                                          <p:spTgt spid="20"/>
                                        </p:tgtEl>
                                      </p:cBhvr>
                                      <p:to x="100000" y="60000"/>
                                    </p:animScale>
                                    <p:animScale>
                                      <p:cBhvr>
                                        <p:cTn id="71" dur="166" decel="50000">
                                          <p:stCondLst>
                                            <p:cond delay="676"/>
                                          </p:stCondLst>
                                        </p:cTn>
                                        <p:tgtEl>
                                          <p:spTgt spid="20"/>
                                        </p:tgtEl>
                                      </p:cBhvr>
                                      <p:to x="100000" y="100000"/>
                                    </p:animScale>
                                    <p:animScale>
                                      <p:cBhvr>
                                        <p:cTn id="72" dur="26">
                                          <p:stCondLst>
                                            <p:cond delay="1312"/>
                                          </p:stCondLst>
                                        </p:cTn>
                                        <p:tgtEl>
                                          <p:spTgt spid="20"/>
                                        </p:tgtEl>
                                      </p:cBhvr>
                                      <p:to x="100000" y="80000"/>
                                    </p:animScale>
                                    <p:animScale>
                                      <p:cBhvr>
                                        <p:cTn id="73" dur="166" decel="50000">
                                          <p:stCondLst>
                                            <p:cond delay="1338"/>
                                          </p:stCondLst>
                                        </p:cTn>
                                        <p:tgtEl>
                                          <p:spTgt spid="20"/>
                                        </p:tgtEl>
                                      </p:cBhvr>
                                      <p:to x="100000" y="100000"/>
                                    </p:animScale>
                                    <p:animScale>
                                      <p:cBhvr>
                                        <p:cTn id="74" dur="26">
                                          <p:stCondLst>
                                            <p:cond delay="1642"/>
                                          </p:stCondLst>
                                        </p:cTn>
                                        <p:tgtEl>
                                          <p:spTgt spid="20"/>
                                        </p:tgtEl>
                                      </p:cBhvr>
                                      <p:to x="100000" y="90000"/>
                                    </p:animScale>
                                    <p:animScale>
                                      <p:cBhvr>
                                        <p:cTn id="75" dur="166" decel="50000">
                                          <p:stCondLst>
                                            <p:cond delay="1668"/>
                                          </p:stCondLst>
                                        </p:cTn>
                                        <p:tgtEl>
                                          <p:spTgt spid="20"/>
                                        </p:tgtEl>
                                      </p:cBhvr>
                                      <p:to x="100000" y="100000"/>
                                    </p:animScale>
                                    <p:animScale>
                                      <p:cBhvr>
                                        <p:cTn id="76" dur="26">
                                          <p:stCondLst>
                                            <p:cond delay="1808"/>
                                          </p:stCondLst>
                                        </p:cTn>
                                        <p:tgtEl>
                                          <p:spTgt spid="20"/>
                                        </p:tgtEl>
                                      </p:cBhvr>
                                      <p:to x="100000" y="95000"/>
                                    </p:animScale>
                                    <p:animScale>
                                      <p:cBhvr>
                                        <p:cTn id="77" dur="166" decel="50000">
                                          <p:stCondLst>
                                            <p:cond delay="1834"/>
                                          </p:stCondLst>
                                        </p:cTn>
                                        <p:tgtEl>
                                          <p:spTgt spid="20"/>
                                        </p:tgtEl>
                                      </p:cBhvr>
                                      <p:to x="100000" y="100000"/>
                                    </p:animScale>
                                  </p:childTnLst>
                                </p:cTn>
                              </p:par>
                              <p:par>
                                <p:cTn id="78" presetID="1" presetClass="entr" presetSubtype="0" fill="hold" nodeType="withEffect">
                                  <p:stCondLst>
                                    <p:cond delay="0"/>
                                  </p:stCondLst>
                                  <p:childTnLst>
                                    <p:set>
                                      <p:cBhvr>
                                        <p:cTn id="79" dur="1" fill="hold">
                                          <p:stCondLst>
                                            <p:cond delay="0"/>
                                          </p:stCondLst>
                                        </p:cTn>
                                        <p:tgtEl>
                                          <p:spTgt spid="28"/>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upo 12"/>
          <p:cNvGrpSpPr/>
          <p:nvPr/>
        </p:nvGrpSpPr>
        <p:grpSpPr>
          <a:xfrm>
            <a:off x="0" y="0"/>
            <a:ext cx="13458825" cy="6857999"/>
            <a:chOff x="0" y="0"/>
            <a:chExt cx="13458825" cy="6857999"/>
          </a:xfrm>
        </p:grpSpPr>
        <p:pic>
          <p:nvPicPr>
            <p:cNvPr id="5"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044"/>
            <a:stretch/>
          </p:blipFill>
          <p:spPr bwMode="auto">
            <a:xfrm>
              <a:off x="0" y="5036456"/>
              <a:ext cx="10047968" cy="18215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229" t="27335" r="38825"/>
            <a:stretch/>
          </p:blipFill>
          <p:spPr bwMode="auto">
            <a:xfrm>
              <a:off x="9989912" y="5029200"/>
              <a:ext cx="3410857" cy="18142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044"/>
            <a:stretch/>
          </p:blipFill>
          <p:spPr bwMode="auto">
            <a:xfrm>
              <a:off x="0" y="3396342"/>
              <a:ext cx="10047968" cy="1821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229" t="27335" r="38825"/>
            <a:stretch/>
          </p:blipFill>
          <p:spPr bwMode="auto">
            <a:xfrm>
              <a:off x="9989912" y="3389086"/>
              <a:ext cx="3410857" cy="18142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044"/>
            <a:stretch/>
          </p:blipFill>
          <p:spPr bwMode="auto">
            <a:xfrm>
              <a:off x="58056" y="1589313"/>
              <a:ext cx="10047968" cy="18215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229" t="27335" r="38825"/>
            <a:stretch/>
          </p:blipFill>
          <p:spPr bwMode="auto">
            <a:xfrm>
              <a:off x="10047968" y="1582057"/>
              <a:ext cx="3410857" cy="18142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044"/>
            <a:stretch/>
          </p:blipFill>
          <p:spPr bwMode="auto">
            <a:xfrm>
              <a:off x="0" y="7256"/>
              <a:ext cx="10047968" cy="18215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229" t="27335" r="38825"/>
            <a:stretch/>
          </p:blipFill>
          <p:spPr bwMode="auto">
            <a:xfrm>
              <a:off x="9989912" y="0"/>
              <a:ext cx="3410857" cy="181428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ángulo 14"/>
          <p:cNvSpPr/>
          <p:nvPr/>
        </p:nvSpPr>
        <p:spPr>
          <a:xfrm>
            <a:off x="1708785" y="449580"/>
            <a:ext cx="10073640" cy="6009638"/>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angle 6"/>
          <p:cNvSpPr>
            <a:spLocks noChangeArrowheads="1"/>
          </p:cNvSpPr>
          <p:nvPr/>
        </p:nvSpPr>
        <p:spPr bwMode="auto">
          <a:xfrm>
            <a:off x="2035175" y="646910"/>
            <a:ext cx="65" cy="2725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761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5600" b="1" i="0" u="none" strike="noStrike" cap="none" normalizeH="0" baseline="0" dirty="0" smtClean="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6"/>
          <p:cNvSpPr>
            <a:spLocks noChangeArrowheads="1"/>
          </p:cNvSpPr>
          <p:nvPr/>
        </p:nvSpPr>
        <p:spPr bwMode="auto">
          <a:xfrm>
            <a:off x="1830388" y="691360"/>
            <a:ext cx="65" cy="2725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761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5600" b="1" i="0" u="none" strike="noStrike" cap="none" normalizeH="0" baseline="0" dirty="0" smtClean="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509657146"/>
              </p:ext>
            </p:extLst>
          </p:nvPr>
        </p:nvGraphicFramePr>
        <p:xfrm>
          <a:off x="2047358" y="646911"/>
          <a:ext cx="9027043" cy="5582351"/>
        </p:xfrm>
        <a:graphic>
          <a:graphicData uri="http://schemas.openxmlformats.org/drawingml/2006/table">
            <a:tbl>
              <a:tblPr/>
              <a:tblGrid>
                <a:gridCol w="2269602"/>
                <a:gridCol w="2269602"/>
                <a:gridCol w="2269602"/>
                <a:gridCol w="2218237"/>
              </a:tblGrid>
              <a:tr h="621118">
                <a:tc gridSpan="4">
                  <a:txBody>
                    <a:bodyPr/>
                    <a:lstStyle/>
                    <a:p>
                      <a:pPr algn="ctr"/>
                      <a:r>
                        <a:rPr lang="en-US" sz="1400" dirty="0">
                          <a:effectLst/>
                        </a:rPr>
                        <a:t>Largest cities or towns in Iceland</a:t>
                      </a:r>
                      <a:br>
                        <a:rPr lang="en-US" sz="1400" dirty="0">
                          <a:effectLst/>
                        </a:rPr>
                      </a:br>
                      <a:endParaRPr lang="en-US" sz="1400" dirty="0">
                        <a:effectLst/>
                      </a:endParaRP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353823">
                <a:tc>
                  <a:txBody>
                    <a:bodyPr/>
                    <a:lstStyle/>
                    <a:p>
                      <a:r>
                        <a:rPr lang="es-ES" sz="1400" u="none" strike="noStrike">
                          <a:solidFill>
                            <a:srgbClr val="0B0080"/>
                          </a:solidFill>
                          <a:effectLst/>
                          <a:hlinkClick r:id="rId3" tooltip="List of cities and towns in Iceland"/>
                        </a:rPr>
                        <a:t>Rank</a:t>
                      </a:r>
                      <a:endParaRPr lang="es-ES" sz="1400"/>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r>
                        <a:rPr lang="es-ES" sz="1400" u="none" strike="noStrike">
                          <a:solidFill>
                            <a:srgbClr val="0B0080"/>
                          </a:solidFill>
                          <a:effectLst/>
                          <a:hlinkClick r:id="rId4" tooltip="List of cities in Iceland"/>
                        </a:rPr>
                        <a:t>Name</a:t>
                      </a:r>
                      <a:endParaRPr lang="es-ES" sz="1400"/>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r>
                        <a:rPr lang="es-ES" sz="1400" u="none" strike="noStrike">
                          <a:solidFill>
                            <a:srgbClr val="0B0080"/>
                          </a:solidFill>
                          <a:effectLst/>
                          <a:hlinkClick r:id="rId5" tooltip="Regions of Iceland"/>
                        </a:rPr>
                        <a:t>Region</a:t>
                      </a:r>
                      <a:endParaRPr lang="es-ES" sz="1400"/>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r>
                        <a:rPr lang="es-ES" sz="1400" u="none" strike="noStrike">
                          <a:solidFill>
                            <a:srgbClr val="0B0080"/>
                          </a:solidFill>
                          <a:effectLst/>
                          <a:hlinkClick r:id="rId3" tooltip="List of cities and towns in Iceland"/>
                        </a:rPr>
                        <a:t>Pop.</a:t>
                      </a:r>
                      <a:endParaRPr lang="es-ES" sz="1400"/>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r>
              <a:tr h="353823">
                <a:tc>
                  <a:txBody>
                    <a:bodyPr/>
                    <a:lstStyle/>
                    <a:p>
                      <a:pPr algn="ctr"/>
                      <a:r>
                        <a:rPr lang="es-ES" sz="1400">
                          <a:effectLst/>
                        </a:rPr>
                        <a:t>1</a:t>
                      </a: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0F0F0"/>
                    </a:solidFill>
                  </a:tcPr>
                </a:tc>
                <a:tc>
                  <a:txBody>
                    <a:bodyPr/>
                    <a:lstStyle/>
                    <a:p>
                      <a:pPr algn="l"/>
                      <a:r>
                        <a:rPr lang="es-ES" sz="1400" u="none" strike="noStrike">
                          <a:solidFill>
                            <a:srgbClr val="0B0080"/>
                          </a:solidFill>
                          <a:effectLst/>
                          <a:hlinkClick r:id="rId6" tooltip="Reykjavík"/>
                        </a:rPr>
                        <a:t>Reykjavík</a:t>
                      </a:r>
                      <a:endParaRPr lang="es-ES" sz="1400">
                        <a:effectLst/>
                      </a:endParaRP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pPr algn="l"/>
                      <a:r>
                        <a:rPr lang="es-ES" sz="1400" u="none" strike="noStrike">
                          <a:solidFill>
                            <a:srgbClr val="0B0080"/>
                          </a:solidFill>
                          <a:effectLst/>
                          <a:hlinkClick r:id="rId7" tooltip="Capital Region (Iceland)"/>
                        </a:rPr>
                        <a:t>Capital Region</a:t>
                      </a:r>
                      <a:endParaRPr lang="es-ES" sz="1400">
                        <a:effectLst/>
                      </a:endParaRP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pPr algn="r"/>
                      <a:r>
                        <a:rPr lang="es-ES" sz="1400">
                          <a:effectLst/>
                        </a:rPr>
                        <a:t>121,230</a:t>
                      </a: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r>
              <a:tr h="353823">
                <a:tc>
                  <a:txBody>
                    <a:bodyPr/>
                    <a:lstStyle/>
                    <a:p>
                      <a:pPr algn="ctr"/>
                      <a:r>
                        <a:rPr lang="es-ES" sz="1400">
                          <a:effectLst/>
                        </a:rPr>
                        <a:t>2</a:t>
                      </a: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0F0F0"/>
                    </a:solidFill>
                  </a:tcPr>
                </a:tc>
                <a:tc>
                  <a:txBody>
                    <a:bodyPr/>
                    <a:lstStyle/>
                    <a:p>
                      <a:pPr algn="l"/>
                      <a:r>
                        <a:rPr lang="es-ES" sz="1400" u="none" strike="noStrike">
                          <a:solidFill>
                            <a:srgbClr val="0B0080"/>
                          </a:solidFill>
                          <a:effectLst/>
                          <a:hlinkClick r:id="rId8" tooltip="Kópavogur"/>
                        </a:rPr>
                        <a:t>Kópavogur</a:t>
                      </a:r>
                      <a:endParaRPr lang="es-ES" sz="1400">
                        <a:effectLst/>
                      </a:endParaRP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pPr algn="l"/>
                      <a:r>
                        <a:rPr lang="es-ES" sz="1400" u="none" strike="noStrike">
                          <a:solidFill>
                            <a:srgbClr val="0B0080"/>
                          </a:solidFill>
                          <a:effectLst/>
                          <a:hlinkClick r:id="rId7" tooltip="Capital Region (Iceland)"/>
                        </a:rPr>
                        <a:t>Capital Region</a:t>
                      </a:r>
                      <a:endParaRPr lang="es-ES" sz="1400">
                        <a:effectLst/>
                      </a:endParaRP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pPr algn="r"/>
                      <a:r>
                        <a:rPr lang="es-ES" sz="1400">
                          <a:effectLst/>
                        </a:rPr>
                        <a:t>32,308</a:t>
                      </a: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r>
              <a:tr h="353823">
                <a:tc>
                  <a:txBody>
                    <a:bodyPr/>
                    <a:lstStyle/>
                    <a:p>
                      <a:pPr algn="ctr"/>
                      <a:r>
                        <a:rPr lang="es-ES" sz="1400">
                          <a:effectLst/>
                        </a:rPr>
                        <a:t>3</a:t>
                      </a: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0F0F0"/>
                    </a:solidFill>
                  </a:tcPr>
                </a:tc>
                <a:tc>
                  <a:txBody>
                    <a:bodyPr/>
                    <a:lstStyle/>
                    <a:p>
                      <a:pPr algn="l"/>
                      <a:r>
                        <a:rPr lang="es-ES" sz="1400" u="none" strike="noStrike">
                          <a:solidFill>
                            <a:srgbClr val="0B0080"/>
                          </a:solidFill>
                          <a:effectLst/>
                          <a:hlinkClick r:id="rId9" tooltip="Hafnarfjörður"/>
                        </a:rPr>
                        <a:t>Hafnarfjörður</a:t>
                      </a:r>
                      <a:endParaRPr lang="es-ES" sz="1400">
                        <a:effectLst/>
                      </a:endParaRP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pPr algn="l"/>
                      <a:r>
                        <a:rPr lang="es-ES" sz="1400" u="none" strike="noStrike">
                          <a:solidFill>
                            <a:srgbClr val="0B0080"/>
                          </a:solidFill>
                          <a:effectLst/>
                          <a:hlinkClick r:id="rId7" tooltip="Capital Region (Iceland)"/>
                        </a:rPr>
                        <a:t>Capital Region</a:t>
                      </a:r>
                      <a:endParaRPr lang="es-ES" sz="1400">
                        <a:effectLst/>
                      </a:endParaRP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pPr algn="r"/>
                      <a:r>
                        <a:rPr lang="es-ES" sz="1400">
                          <a:effectLst/>
                        </a:rPr>
                        <a:t>27,357</a:t>
                      </a: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r>
              <a:tr h="621118">
                <a:tc>
                  <a:txBody>
                    <a:bodyPr/>
                    <a:lstStyle/>
                    <a:p>
                      <a:pPr algn="ctr"/>
                      <a:r>
                        <a:rPr lang="es-ES" sz="1400">
                          <a:effectLst/>
                        </a:rPr>
                        <a:t>4</a:t>
                      </a: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0F0F0"/>
                    </a:solidFill>
                  </a:tcPr>
                </a:tc>
                <a:tc>
                  <a:txBody>
                    <a:bodyPr/>
                    <a:lstStyle/>
                    <a:p>
                      <a:pPr algn="l"/>
                      <a:r>
                        <a:rPr lang="es-ES" sz="1400" u="none" strike="noStrike">
                          <a:solidFill>
                            <a:srgbClr val="0B0080"/>
                          </a:solidFill>
                          <a:effectLst/>
                          <a:hlinkClick r:id="rId10" tooltip="Akureyri"/>
                        </a:rPr>
                        <a:t>Akureyri</a:t>
                      </a:r>
                      <a:endParaRPr lang="es-ES" sz="1400">
                        <a:effectLst/>
                      </a:endParaRP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pPr algn="l"/>
                      <a:r>
                        <a:rPr lang="es-ES" sz="1400" u="none" strike="noStrike">
                          <a:solidFill>
                            <a:srgbClr val="0B0080"/>
                          </a:solidFill>
                          <a:effectLst/>
                          <a:hlinkClick r:id="rId11" tooltip="Northeastern Region (Iceland)"/>
                        </a:rPr>
                        <a:t>Northeastern Region</a:t>
                      </a:r>
                      <a:endParaRPr lang="es-ES" sz="1400">
                        <a:effectLst/>
                      </a:endParaRP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pPr algn="r"/>
                      <a:r>
                        <a:rPr lang="es-ES" sz="1400">
                          <a:effectLst/>
                        </a:rPr>
                        <a:t>18,103</a:t>
                      </a: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r>
              <a:tr h="621118">
                <a:tc>
                  <a:txBody>
                    <a:bodyPr/>
                    <a:lstStyle/>
                    <a:p>
                      <a:pPr algn="ctr"/>
                      <a:r>
                        <a:rPr lang="es-ES" sz="1400">
                          <a:effectLst/>
                        </a:rPr>
                        <a:t>5</a:t>
                      </a: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0F0F0"/>
                    </a:solidFill>
                  </a:tcPr>
                </a:tc>
                <a:tc>
                  <a:txBody>
                    <a:bodyPr/>
                    <a:lstStyle/>
                    <a:p>
                      <a:pPr algn="l"/>
                      <a:r>
                        <a:rPr lang="es-ES" sz="1400" u="none" strike="noStrike">
                          <a:solidFill>
                            <a:srgbClr val="0B0080"/>
                          </a:solidFill>
                          <a:effectLst/>
                          <a:hlinkClick r:id="rId12" tooltip="Reykjanesbær"/>
                        </a:rPr>
                        <a:t>Reykjanesbær</a:t>
                      </a:r>
                      <a:endParaRPr lang="es-ES" sz="1400">
                        <a:effectLst/>
                      </a:endParaRP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pPr algn="l"/>
                      <a:r>
                        <a:rPr lang="es-ES" sz="1400" u="none" strike="noStrike">
                          <a:solidFill>
                            <a:srgbClr val="0B0080"/>
                          </a:solidFill>
                          <a:effectLst/>
                          <a:hlinkClick r:id="rId13" tooltip="Southern Peninsula (Iceland)"/>
                        </a:rPr>
                        <a:t>Southern Peninsula</a:t>
                      </a:r>
                      <a:endParaRPr lang="es-ES" sz="1400">
                        <a:effectLst/>
                      </a:endParaRP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pPr algn="r"/>
                      <a:r>
                        <a:rPr lang="es-ES" sz="1400">
                          <a:effectLst/>
                        </a:rPr>
                        <a:t>14,527</a:t>
                      </a: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r>
              <a:tr h="353823">
                <a:tc>
                  <a:txBody>
                    <a:bodyPr/>
                    <a:lstStyle/>
                    <a:p>
                      <a:pPr algn="ctr"/>
                      <a:r>
                        <a:rPr lang="es-ES" sz="1400">
                          <a:effectLst/>
                        </a:rPr>
                        <a:t>6</a:t>
                      </a: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0F0F0"/>
                    </a:solidFill>
                  </a:tcPr>
                </a:tc>
                <a:tc>
                  <a:txBody>
                    <a:bodyPr/>
                    <a:lstStyle/>
                    <a:p>
                      <a:pPr algn="l"/>
                      <a:r>
                        <a:rPr lang="es-ES" sz="1400" u="none" strike="noStrike">
                          <a:solidFill>
                            <a:srgbClr val="0B0080"/>
                          </a:solidFill>
                          <a:effectLst/>
                          <a:hlinkClick r:id="rId14" tooltip="Garðabær"/>
                        </a:rPr>
                        <a:t>Garðabær</a:t>
                      </a:r>
                      <a:endParaRPr lang="es-ES" sz="1400">
                        <a:effectLst/>
                      </a:endParaRP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pPr algn="l"/>
                      <a:r>
                        <a:rPr lang="es-ES" sz="1400" u="none" strike="noStrike">
                          <a:solidFill>
                            <a:srgbClr val="0B0080"/>
                          </a:solidFill>
                          <a:effectLst/>
                          <a:hlinkClick r:id="rId7" tooltip="Capital Region (Iceland)"/>
                        </a:rPr>
                        <a:t>Capital Region</a:t>
                      </a:r>
                      <a:endParaRPr lang="es-ES" sz="1400">
                        <a:effectLst/>
                      </a:endParaRP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pPr algn="r"/>
                      <a:r>
                        <a:rPr lang="es-ES" sz="1400">
                          <a:effectLst/>
                        </a:rPr>
                        <a:t>14,180</a:t>
                      </a: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r>
              <a:tr h="353823">
                <a:tc>
                  <a:txBody>
                    <a:bodyPr/>
                    <a:lstStyle/>
                    <a:p>
                      <a:pPr algn="ctr"/>
                      <a:r>
                        <a:rPr lang="es-ES" sz="1400">
                          <a:effectLst/>
                        </a:rPr>
                        <a:t>7</a:t>
                      </a: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0F0F0"/>
                    </a:solidFill>
                  </a:tcPr>
                </a:tc>
                <a:tc>
                  <a:txBody>
                    <a:bodyPr/>
                    <a:lstStyle/>
                    <a:p>
                      <a:pPr algn="l"/>
                      <a:r>
                        <a:rPr lang="es-ES" sz="1400" u="none" strike="noStrike">
                          <a:solidFill>
                            <a:srgbClr val="0B0080"/>
                          </a:solidFill>
                          <a:effectLst/>
                          <a:hlinkClick r:id="rId15" tooltip="Mosfellsbær"/>
                        </a:rPr>
                        <a:t>Mosfellsbær</a:t>
                      </a:r>
                      <a:endParaRPr lang="es-ES" sz="1400">
                        <a:effectLst/>
                      </a:endParaRP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pPr algn="l"/>
                      <a:r>
                        <a:rPr lang="es-ES" sz="1400" u="none" strike="noStrike">
                          <a:solidFill>
                            <a:srgbClr val="0B0080"/>
                          </a:solidFill>
                          <a:effectLst/>
                          <a:hlinkClick r:id="rId7" tooltip="Capital Region (Iceland)"/>
                        </a:rPr>
                        <a:t>Capital Region</a:t>
                      </a:r>
                      <a:endParaRPr lang="es-ES" sz="1400">
                        <a:effectLst/>
                      </a:endParaRP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pPr algn="r"/>
                      <a:r>
                        <a:rPr lang="es-ES" sz="1400">
                          <a:effectLst/>
                        </a:rPr>
                        <a:t>9,075</a:t>
                      </a: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r>
              <a:tr h="621118">
                <a:tc>
                  <a:txBody>
                    <a:bodyPr/>
                    <a:lstStyle/>
                    <a:p>
                      <a:pPr algn="ctr"/>
                      <a:r>
                        <a:rPr lang="es-ES" sz="1400">
                          <a:effectLst/>
                        </a:rPr>
                        <a:t>8</a:t>
                      </a: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0F0F0"/>
                    </a:solidFill>
                  </a:tcPr>
                </a:tc>
                <a:tc>
                  <a:txBody>
                    <a:bodyPr/>
                    <a:lstStyle/>
                    <a:p>
                      <a:pPr algn="l"/>
                      <a:r>
                        <a:rPr lang="es-ES" sz="1400" u="none" strike="noStrike">
                          <a:solidFill>
                            <a:srgbClr val="0B0080"/>
                          </a:solidFill>
                          <a:effectLst/>
                          <a:hlinkClick r:id="rId16" tooltip="Árborg"/>
                        </a:rPr>
                        <a:t>Árborg</a:t>
                      </a:r>
                      <a:endParaRPr lang="es-ES" sz="1400">
                        <a:effectLst/>
                      </a:endParaRP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pPr algn="l"/>
                      <a:r>
                        <a:rPr lang="es-ES" sz="1400" u="none" strike="noStrike">
                          <a:solidFill>
                            <a:srgbClr val="0B0080"/>
                          </a:solidFill>
                          <a:effectLst/>
                          <a:hlinkClick r:id="rId17" tooltip="Southern Region (Iceland)"/>
                        </a:rPr>
                        <a:t>Southern Region</a:t>
                      </a:r>
                      <a:endParaRPr lang="es-ES" sz="1400">
                        <a:effectLst/>
                      </a:endParaRP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pPr algn="r"/>
                      <a:r>
                        <a:rPr lang="es-ES" sz="1400">
                          <a:effectLst/>
                        </a:rPr>
                        <a:t>7,889</a:t>
                      </a: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r>
              <a:tr h="621118">
                <a:tc>
                  <a:txBody>
                    <a:bodyPr/>
                    <a:lstStyle/>
                    <a:p>
                      <a:pPr algn="ctr"/>
                      <a:r>
                        <a:rPr lang="es-ES" sz="1400">
                          <a:effectLst/>
                        </a:rPr>
                        <a:t>9</a:t>
                      </a: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0F0F0"/>
                    </a:solidFill>
                  </a:tcPr>
                </a:tc>
                <a:tc>
                  <a:txBody>
                    <a:bodyPr/>
                    <a:lstStyle/>
                    <a:p>
                      <a:pPr algn="l"/>
                      <a:r>
                        <a:rPr lang="es-ES" sz="1400" u="none" strike="noStrike">
                          <a:solidFill>
                            <a:srgbClr val="0B0080"/>
                          </a:solidFill>
                          <a:effectLst/>
                          <a:hlinkClick r:id="rId18" tooltip="Akranes"/>
                        </a:rPr>
                        <a:t>Akranes</a:t>
                      </a:r>
                      <a:endParaRPr lang="es-ES" sz="1400">
                        <a:effectLst/>
                      </a:endParaRP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pPr algn="l"/>
                      <a:r>
                        <a:rPr lang="es-ES" sz="1400" u="none" strike="noStrike">
                          <a:solidFill>
                            <a:srgbClr val="0B0080"/>
                          </a:solidFill>
                          <a:effectLst/>
                          <a:hlinkClick r:id="rId19" tooltip="Western Region (Iceland)"/>
                        </a:rPr>
                        <a:t>Western Region</a:t>
                      </a:r>
                      <a:endParaRPr lang="es-ES" sz="1400">
                        <a:effectLst/>
                      </a:endParaRP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pPr algn="r"/>
                      <a:r>
                        <a:rPr lang="es-ES" sz="1400">
                          <a:effectLst/>
                        </a:rPr>
                        <a:t>6,699</a:t>
                      </a: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r>
              <a:tr h="353823">
                <a:tc>
                  <a:txBody>
                    <a:bodyPr/>
                    <a:lstStyle/>
                    <a:p>
                      <a:pPr algn="ctr"/>
                      <a:r>
                        <a:rPr lang="es-ES" sz="1400">
                          <a:effectLst/>
                        </a:rPr>
                        <a:t>10</a:t>
                      </a: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0F0F0"/>
                    </a:solidFill>
                  </a:tcPr>
                </a:tc>
                <a:tc>
                  <a:txBody>
                    <a:bodyPr/>
                    <a:lstStyle/>
                    <a:p>
                      <a:pPr algn="l"/>
                      <a:r>
                        <a:rPr lang="es-ES" sz="1400" u="none" strike="noStrike">
                          <a:solidFill>
                            <a:srgbClr val="0B0080"/>
                          </a:solidFill>
                          <a:effectLst/>
                          <a:hlinkClick r:id="rId20" tooltip="Fjarðabyggð"/>
                        </a:rPr>
                        <a:t>Fjarðabyggð</a:t>
                      </a:r>
                      <a:endParaRPr lang="es-ES" sz="1400">
                        <a:effectLst/>
                      </a:endParaRP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pPr algn="l"/>
                      <a:r>
                        <a:rPr lang="es-ES" sz="1400" u="none" strike="noStrike">
                          <a:solidFill>
                            <a:srgbClr val="0B0080"/>
                          </a:solidFill>
                          <a:effectLst/>
                          <a:hlinkClick r:id="rId21" tooltip="Eastern Region (Iceland)"/>
                        </a:rPr>
                        <a:t>Eastern Region</a:t>
                      </a:r>
                      <a:endParaRPr lang="es-ES" sz="1400">
                        <a:effectLst/>
                      </a:endParaRP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c>
                  <a:txBody>
                    <a:bodyPr/>
                    <a:lstStyle/>
                    <a:p>
                      <a:pPr algn="r"/>
                      <a:r>
                        <a:rPr lang="es-ES" sz="1400" dirty="0">
                          <a:effectLst/>
                        </a:rPr>
                        <a:t>4,675</a:t>
                      </a:r>
                    </a:p>
                  </a:txBody>
                  <a:tcPr marL="69069" marR="69069" marT="34534" marB="34534" anchor="ctr">
                    <a:lnL w="9525" cap="flat" cmpd="sng" algn="ctr">
                      <a:solidFill>
                        <a:srgbClr val="A9A9A9"/>
                      </a:solidFill>
                      <a:prstDash val="solid"/>
                      <a:round/>
                      <a:headEnd type="none" w="med" len="med"/>
                      <a:tailEnd type="none" w="med" len="med"/>
                    </a:lnL>
                    <a:lnR w="9525" cap="flat" cmpd="sng" algn="ctr">
                      <a:solidFill>
                        <a:srgbClr val="A9A9A9"/>
                      </a:solidFill>
                      <a:prstDash val="solid"/>
                      <a:round/>
                      <a:headEnd type="none" w="med" len="med"/>
                      <a:tailEnd type="none" w="med" len="med"/>
                    </a:lnR>
                    <a:lnT w="9525" cap="flat" cmpd="sng" algn="ctr">
                      <a:solidFill>
                        <a:srgbClr val="A9A9A9"/>
                      </a:solidFill>
                      <a:prstDash val="solid"/>
                      <a:round/>
                      <a:headEnd type="none" w="med" len="med"/>
                      <a:tailEnd type="none" w="med" len="med"/>
                    </a:lnT>
                    <a:lnB w="9525" cap="flat" cmpd="sng" algn="ctr">
                      <a:solidFill>
                        <a:srgbClr val="A9A9A9"/>
                      </a:solidFill>
                      <a:prstDash val="solid"/>
                      <a:round/>
                      <a:headEnd type="none" w="med" len="med"/>
                      <a:tailEnd type="none" w="med" len="med"/>
                    </a:lnB>
                    <a:solidFill>
                      <a:srgbClr val="F9F9F9"/>
                    </a:solidFill>
                  </a:tcPr>
                </a:tc>
              </a:tr>
            </a:tbl>
          </a:graphicData>
        </a:graphic>
      </p:graphicFrame>
    </p:spTree>
    <p:extLst>
      <p:ext uri="{BB962C8B-B14F-4D97-AF65-F5344CB8AC3E}">
        <p14:creationId xmlns:p14="http://schemas.microsoft.com/office/powerpoint/2010/main" val="32952575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28" t="27335" r="38824"/>
          <a:stretch/>
        </p:blipFill>
        <p:spPr bwMode="auto">
          <a:xfrm>
            <a:off x="7297688" y="106293"/>
            <a:ext cx="5440679" cy="181428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upo 17"/>
          <p:cNvGrpSpPr/>
          <p:nvPr/>
        </p:nvGrpSpPr>
        <p:grpSpPr>
          <a:xfrm>
            <a:off x="-152400" y="1735055"/>
            <a:ext cx="13429797" cy="1938476"/>
            <a:chOff x="0" y="3569071"/>
            <a:chExt cx="13429797" cy="1938476"/>
          </a:xfrm>
        </p:grpSpPr>
        <p:pic>
          <p:nvPicPr>
            <p:cNvPr id="19"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044"/>
            <a:stretch/>
          </p:blipFill>
          <p:spPr bwMode="auto">
            <a:xfrm>
              <a:off x="0" y="3686004"/>
              <a:ext cx="10047968" cy="18215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229" t="27335" r="38825"/>
            <a:stretch/>
          </p:blipFill>
          <p:spPr bwMode="auto">
            <a:xfrm>
              <a:off x="10018940" y="3569071"/>
              <a:ext cx="3410857" cy="18142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upo 11"/>
          <p:cNvGrpSpPr/>
          <p:nvPr/>
        </p:nvGrpSpPr>
        <p:grpSpPr>
          <a:xfrm>
            <a:off x="-152400" y="3378500"/>
            <a:ext cx="13429797" cy="1938476"/>
            <a:chOff x="0" y="3569071"/>
            <a:chExt cx="13429797" cy="1938476"/>
          </a:xfrm>
        </p:grpSpPr>
        <p:pic>
          <p:nvPicPr>
            <p:cNvPr id="15"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044"/>
            <a:stretch/>
          </p:blipFill>
          <p:spPr bwMode="auto">
            <a:xfrm>
              <a:off x="0" y="3686004"/>
              <a:ext cx="10047968" cy="1821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229" t="27335" r="38825"/>
            <a:stretch/>
          </p:blipFill>
          <p:spPr bwMode="auto">
            <a:xfrm>
              <a:off x="10018940" y="3569071"/>
              <a:ext cx="3410857" cy="181428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ítulo 1"/>
          <p:cNvSpPr txBox="1">
            <a:spLocks/>
          </p:cNvSpPr>
          <p:nvPr/>
        </p:nvSpPr>
        <p:spPr>
          <a:xfrm>
            <a:off x="751568" y="-117008"/>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9600" dirty="0" smtClean="0">
                <a:solidFill>
                  <a:schemeClr val="tx1">
                    <a:lumMod val="85000"/>
                    <a:lumOff val="15000"/>
                  </a:schemeClr>
                </a:solidFill>
                <a:latin typeface="Impact" panose="020B0806030902050204" pitchFamily="34" charset="0"/>
              </a:rPr>
              <a:t>POPULATION:</a:t>
            </a:r>
            <a:endParaRPr lang="es-ES" sz="9600" dirty="0">
              <a:solidFill>
                <a:schemeClr val="tx1">
                  <a:lumMod val="85000"/>
                  <a:lumOff val="15000"/>
                </a:schemeClr>
              </a:solidFill>
              <a:latin typeface="Impact" panose="020B0806030902050204" pitchFamily="34" charset="0"/>
            </a:endParaRPr>
          </a:p>
        </p:txBody>
      </p:sp>
      <p:sp>
        <p:nvSpPr>
          <p:cNvPr id="17" name="CuadroTexto 16"/>
          <p:cNvSpPr txBox="1"/>
          <p:nvPr/>
        </p:nvSpPr>
        <p:spPr>
          <a:xfrm>
            <a:off x="533401" y="1656686"/>
            <a:ext cx="11362554" cy="4218642"/>
          </a:xfrm>
          <a:prstGeom prst="rect">
            <a:avLst/>
          </a:prstGeom>
          <a:solidFill>
            <a:schemeClr val="bg1"/>
          </a:solidFill>
        </p:spPr>
        <p:txBody>
          <a:bodyPr wrap="square" rtlCol="0">
            <a:spAutoFit/>
          </a:bodyPr>
          <a:lstStyle/>
          <a:p>
            <a:endParaRPr lang="es-ES" dirty="0"/>
          </a:p>
        </p:txBody>
      </p:sp>
      <p:pic>
        <p:nvPicPr>
          <p:cNvPr id="3074"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044"/>
          <a:stretch/>
        </p:blipFill>
        <p:spPr bwMode="auto">
          <a:xfrm>
            <a:off x="0" y="5036456"/>
            <a:ext cx="10047968" cy="182154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1182006" y="2043084"/>
            <a:ext cx="9783897" cy="1231106"/>
          </a:xfrm>
          <a:prstGeom prst="rect">
            <a:avLst/>
          </a:prstGeom>
          <a:noFill/>
        </p:spPr>
        <p:txBody>
          <a:bodyPr wrap="none" rtlCol="0">
            <a:spAutoFit/>
          </a:bodyPr>
          <a:lstStyle/>
          <a:p>
            <a:pPr marL="285750" indent="-285750">
              <a:buFont typeface="Arial" panose="020B0604020202020204" pitchFamily="34" charset="0"/>
              <a:buChar char="•"/>
            </a:pPr>
            <a:r>
              <a:rPr lang="es-ES" sz="2800" dirty="0" err="1" smtClean="0">
                <a:effectLst/>
                <a:latin typeface="Calibri" panose="020F0502020204030204" pitchFamily="34" charset="0"/>
                <a:ea typeface="Calibri" panose="020F0502020204030204" pitchFamily="34" charset="0"/>
                <a:cs typeface="Times New Roman" panose="02020603050405020304" pitchFamily="18" charset="0"/>
              </a:rPr>
              <a:t>The</a:t>
            </a:r>
            <a:r>
              <a:rPr lang="es-ES" sz="2800" dirty="0" smtClean="0">
                <a:effectLst/>
                <a:latin typeface="Calibri" panose="020F0502020204030204" pitchFamily="34" charset="0"/>
                <a:ea typeface="Calibri" panose="020F0502020204030204" pitchFamily="34" charset="0"/>
                <a:cs typeface="Times New Roman" panose="02020603050405020304" pitchFamily="18" charset="0"/>
              </a:rPr>
              <a:t> total </a:t>
            </a:r>
            <a:r>
              <a:rPr lang="es-ES" sz="2800" dirty="0" err="1" smtClean="0">
                <a:effectLst/>
                <a:latin typeface="Calibri" panose="020F0502020204030204" pitchFamily="34" charset="0"/>
                <a:ea typeface="Calibri" panose="020F0502020204030204" pitchFamily="34" charset="0"/>
                <a:cs typeface="Times New Roman" panose="02020603050405020304" pitchFamily="18" charset="0"/>
              </a:rPr>
              <a:t>population</a:t>
            </a:r>
            <a:r>
              <a:rPr lang="es-ES" sz="2800" dirty="0" smtClean="0">
                <a:effectLst/>
                <a:latin typeface="Calibri" panose="020F0502020204030204" pitchFamily="34" charset="0"/>
                <a:ea typeface="Calibri" panose="020F0502020204030204" pitchFamily="34" charset="0"/>
                <a:cs typeface="Times New Roman" panose="02020603050405020304" pitchFamily="18" charset="0"/>
              </a:rPr>
              <a:t> of </a:t>
            </a:r>
            <a:r>
              <a:rPr lang="es-ES" sz="2800" dirty="0" err="1" smtClean="0">
                <a:effectLst/>
                <a:latin typeface="Calibri" panose="020F0502020204030204" pitchFamily="34" charset="0"/>
                <a:ea typeface="Calibri" panose="020F0502020204030204" pitchFamily="34" charset="0"/>
                <a:cs typeface="Times New Roman" panose="02020603050405020304" pitchFamily="18" charset="0"/>
              </a:rPr>
              <a:t>Iceland</a:t>
            </a:r>
            <a:r>
              <a:rPr lang="es-ES" sz="2800" dirty="0" smtClean="0">
                <a:effectLst/>
                <a:latin typeface="Calibri" panose="020F0502020204030204" pitchFamily="34" charset="0"/>
                <a:ea typeface="Calibri" panose="020F0502020204030204" pitchFamily="34" charset="0"/>
                <a:cs typeface="Times New Roman" panose="02020603050405020304" pitchFamily="18" charset="0"/>
              </a:rPr>
              <a:t> </a:t>
            </a:r>
            <a:r>
              <a:rPr lang="es-ES" sz="2800" dirty="0" err="1" smtClean="0">
                <a:effectLst/>
                <a:latin typeface="Calibri" panose="020F0502020204030204" pitchFamily="34" charset="0"/>
                <a:ea typeface="Calibri" panose="020F0502020204030204" pitchFamily="34" charset="0"/>
                <a:cs typeface="Times New Roman" panose="02020603050405020304" pitchFamily="18" charset="0"/>
              </a:rPr>
              <a:t>was</a:t>
            </a:r>
            <a:r>
              <a:rPr lang="es-ES" sz="2800" dirty="0" smtClean="0">
                <a:effectLst/>
                <a:latin typeface="Calibri" panose="020F0502020204030204" pitchFamily="34" charset="0"/>
                <a:ea typeface="Calibri" panose="020F0502020204030204" pitchFamily="34" charset="0"/>
                <a:cs typeface="Times New Roman" panose="02020603050405020304" pitchFamily="18" charset="0"/>
              </a:rPr>
              <a:t> </a:t>
            </a:r>
            <a:r>
              <a:rPr lang="es-ES" sz="2800" dirty="0" err="1" smtClean="0">
                <a:effectLst/>
                <a:latin typeface="Calibri" panose="020F0502020204030204" pitchFamily="34" charset="0"/>
                <a:ea typeface="Calibri" panose="020F0502020204030204" pitchFamily="34" charset="0"/>
                <a:cs typeface="Times New Roman" panose="02020603050405020304" pitchFamily="18" charset="0"/>
              </a:rPr>
              <a:t>estimated</a:t>
            </a:r>
            <a:r>
              <a:rPr lang="es-ES" sz="2800" dirty="0" smtClean="0">
                <a:effectLst/>
                <a:latin typeface="Calibri" panose="020F0502020204030204" pitchFamily="34" charset="0"/>
                <a:ea typeface="Calibri" panose="020F0502020204030204" pitchFamily="34" charset="0"/>
                <a:cs typeface="Times New Roman" panose="02020603050405020304" pitchFamily="18" charset="0"/>
              </a:rPr>
              <a:t> to be </a:t>
            </a:r>
            <a:r>
              <a:rPr lang="es-ES" sz="2800" dirty="0" smtClean="0"/>
              <a:t>330,171 </a:t>
            </a:r>
            <a:r>
              <a:rPr lang="es-ES" sz="2800" dirty="0" err="1" smtClean="0"/>
              <a:t>on</a:t>
            </a:r>
            <a:r>
              <a:rPr lang="es-ES" sz="2800" dirty="0" smtClean="0"/>
              <a:t> </a:t>
            </a:r>
          </a:p>
          <a:p>
            <a:r>
              <a:rPr lang="es-ES" sz="2800" dirty="0" err="1" smtClean="0"/>
              <a:t>January</a:t>
            </a:r>
            <a:r>
              <a:rPr lang="es-ES" sz="2800" dirty="0" smtClean="0"/>
              <a:t> 2016</a:t>
            </a:r>
            <a:endParaRPr lang="es-E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s-ES" dirty="0"/>
          </a:p>
        </p:txBody>
      </p:sp>
      <p:sp>
        <p:nvSpPr>
          <p:cNvPr id="8" name="Rectángulo 7"/>
          <p:cNvSpPr/>
          <p:nvPr/>
        </p:nvSpPr>
        <p:spPr>
          <a:xfrm>
            <a:off x="3722503" y="2990175"/>
            <a:ext cx="4861011" cy="523220"/>
          </a:xfrm>
          <a:prstGeom prst="rect">
            <a:avLst/>
          </a:prstGeom>
        </p:spPr>
        <p:txBody>
          <a:bodyPr wrap="none">
            <a:spAutoFit/>
          </a:bodyPr>
          <a:lstStyle/>
          <a:p>
            <a:pPr marL="285750" indent="-285750">
              <a:buFont typeface="Arial" panose="020B0604020202020204" pitchFamily="34" charset="0"/>
              <a:buChar char="•"/>
            </a:pPr>
            <a:r>
              <a:rPr lang="en-US" sz="2800" dirty="0" smtClean="0"/>
              <a:t>The average  age is 36.3 years</a:t>
            </a:r>
            <a:r>
              <a:rPr lang="en-US" sz="2400" dirty="0" smtClean="0"/>
              <a:t>.</a:t>
            </a:r>
          </a:p>
        </p:txBody>
      </p:sp>
      <p:sp>
        <p:nvSpPr>
          <p:cNvPr id="10" name="Rectángulo 9"/>
          <p:cNvSpPr/>
          <p:nvPr/>
        </p:nvSpPr>
        <p:spPr>
          <a:xfrm>
            <a:off x="1859761" y="4063873"/>
            <a:ext cx="9041129" cy="553357"/>
          </a:xfrm>
          <a:prstGeom prst="rect">
            <a:avLst/>
          </a:prstGeom>
        </p:spPr>
        <p:txBody>
          <a:bodyPr wrap="none">
            <a:spAutoFit/>
          </a:bodyPr>
          <a:lstStyle/>
          <a:p>
            <a:pPr marL="285750" indent="-285750" algn="just">
              <a:lnSpc>
                <a:spcPct val="107000"/>
              </a:lnSpc>
              <a:spcAft>
                <a:spcPts val="800"/>
              </a:spcAft>
              <a:buFont typeface="Arial" panose="020B0604020202020204" pitchFamily="34" charset="0"/>
              <a:buChar char="•"/>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The Norwegian life expectancy rate is about 83 years old.</a:t>
            </a:r>
          </a:p>
        </p:txBody>
      </p:sp>
      <p:pic>
        <p:nvPicPr>
          <p:cNvPr id="24"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229" t="27335" r="66856"/>
          <a:stretch/>
        </p:blipFill>
        <p:spPr bwMode="auto">
          <a:xfrm>
            <a:off x="-60959" y="34917"/>
            <a:ext cx="594360" cy="18142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229" t="27335" r="38825"/>
          <a:stretch/>
        </p:blipFill>
        <p:spPr bwMode="auto">
          <a:xfrm>
            <a:off x="9989912" y="5029200"/>
            <a:ext cx="3410857" cy="1814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9317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28" t="27335" r="38824"/>
          <a:stretch/>
        </p:blipFill>
        <p:spPr bwMode="auto">
          <a:xfrm>
            <a:off x="624842" y="34074"/>
            <a:ext cx="5440679" cy="181428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229" t="27335" r="64216"/>
          <a:stretch/>
        </p:blipFill>
        <p:spPr bwMode="auto">
          <a:xfrm>
            <a:off x="6059258" y="92542"/>
            <a:ext cx="859701" cy="18142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28" t="27335" r="38824"/>
          <a:stretch/>
        </p:blipFill>
        <p:spPr bwMode="auto">
          <a:xfrm>
            <a:off x="6920319" y="106293"/>
            <a:ext cx="5440679" cy="181428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upo 17"/>
          <p:cNvGrpSpPr/>
          <p:nvPr/>
        </p:nvGrpSpPr>
        <p:grpSpPr>
          <a:xfrm>
            <a:off x="-152400" y="1735055"/>
            <a:ext cx="13429797" cy="1938476"/>
            <a:chOff x="0" y="3569071"/>
            <a:chExt cx="13429797" cy="1938476"/>
          </a:xfrm>
        </p:grpSpPr>
        <p:pic>
          <p:nvPicPr>
            <p:cNvPr id="19"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044"/>
            <a:stretch/>
          </p:blipFill>
          <p:spPr bwMode="auto">
            <a:xfrm>
              <a:off x="0" y="3686004"/>
              <a:ext cx="10047968" cy="18215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229" t="27335" r="38825"/>
            <a:stretch/>
          </p:blipFill>
          <p:spPr bwMode="auto">
            <a:xfrm>
              <a:off x="10018940" y="3569071"/>
              <a:ext cx="3410857" cy="18142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upo 11"/>
          <p:cNvGrpSpPr/>
          <p:nvPr/>
        </p:nvGrpSpPr>
        <p:grpSpPr>
          <a:xfrm>
            <a:off x="-152400" y="3378500"/>
            <a:ext cx="13429797" cy="1938476"/>
            <a:chOff x="0" y="3569071"/>
            <a:chExt cx="13429797" cy="1938476"/>
          </a:xfrm>
        </p:grpSpPr>
        <p:pic>
          <p:nvPicPr>
            <p:cNvPr id="15"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044"/>
            <a:stretch/>
          </p:blipFill>
          <p:spPr bwMode="auto">
            <a:xfrm>
              <a:off x="0" y="3686004"/>
              <a:ext cx="10047968" cy="1821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229" t="27335" r="38825"/>
            <a:stretch/>
          </p:blipFill>
          <p:spPr bwMode="auto">
            <a:xfrm>
              <a:off x="10018940" y="3569071"/>
              <a:ext cx="3410857" cy="181428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CuadroTexto 16"/>
          <p:cNvSpPr txBox="1"/>
          <p:nvPr/>
        </p:nvSpPr>
        <p:spPr>
          <a:xfrm>
            <a:off x="533401" y="1656686"/>
            <a:ext cx="11362554" cy="4218642"/>
          </a:xfrm>
          <a:prstGeom prst="rect">
            <a:avLst/>
          </a:prstGeom>
          <a:solidFill>
            <a:schemeClr val="bg1"/>
          </a:solidFill>
        </p:spPr>
        <p:txBody>
          <a:bodyPr wrap="square" rtlCol="0">
            <a:spAutoFit/>
          </a:bodyPr>
          <a:lstStyle/>
          <a:p>
            <a:endParaRPr lang="es-ES" dirty="0"/>
          </a:p>
        </p:txBody>
      </p:sp>
      <p:pic>
        <p:nvPicPr>
          <p:cNvPr id="3074"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044"/>
          <a:stretch/>
        </p:blipFill>
        <p:spPr bwMode="auto">
          <a:xfrm>
            <a:off x="0" y="5036456"/>
            <a:ext cx="10047968" cy="18215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229" t="27335" r="66856"/>
          <a:stretch/>
        </p:blipFill>
        <p:spPr bwMode="auto">
          <a:xfrm>
            <a:off x="-60959" y="34917"/>
            <a:ext cx="594360" cy="18142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ined.fr/thumb/?q=90&amp;w=1024&amp;h=768&amp;src=/fichier/s_rubrique/150/persos.alignes.gif&amp;f=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229" t="27335" r="38825"/>
          <a:stretch/>
        </p:blipFill>
        <p:spPr bwMode="auto">
          <a:xfrm>
            <a:off x="9989912" y="5029200"/>
            <a:ext cx="3410857" cy="1814286"/>
          </a:xfrm>
          <a:prstGeom prst="rect">
            <a:avLst/>
          </a:prstGeom>
          <a:noFill/>
          <a:extLst>
            <a:ext uri="{909E8E84-426E-40DD-AFC4-6F175D3DCCD1}">
              <a14:hiddenFill xmlns:a14="http://schemas.microsoft.com/office/drawing/2010/main">
                <a:solidFill>
                  <a:srgbClr val="FFFFFF"/>
                </a:solidFill>
              </a14:hiddenFill>
            </a:ext>
          </a:extLst>
        </p:spPr>
      </p:pic>
      <p:sp>
        <p:nvSpPr>
          <p:cNvPr id="22" name="Rectángulo 21"/>
          <p:cNvSpPr/>
          <p:nvPr/>
        </p:nvSpPr>
        <p:spPr>
          <a:xfrm>
            <a:off x="912371" y="1644229"/>
            <a:ext cx="10983584" cy="4857099"/>
          </a:xfrm>
          <a:prstGeom prst="rect">
            <a:avLst/>
          </a:prstGeom>
        </p:spPr>
        <p:txBody>
          <a:bodyPr wrap="square">
            <a:spAutoFit/>
          </a:bodyPr>
          <a:lstStyle/>
          <a:p>
            <a:pPr marL="457200" indent="-457200" algn="just">
              <a:lnSpc>
                <a:spcPct val="107000"/>
              </a:lnSpc>
              <a:spcAft>
                <a:spcPts val="800"/>
              </a:spcAft>
              <a:buFont typeface="Arial" panose="020B0604020202020204" pitchFamily="34" charset="0"/>
              <a:buChar char="•"/>
            </a:pPr>
            <a:r>
              <a:rPr lang="es-ES" sz="2800" dirty="0" err="1" smtClean="0">
                <a:latin typeface="Calibri" panose="020F0502020204030204" pitchFamily="34" charset="0"/>
                <a:ea typeface="Calibri" panose="020F0502020204030204" pitchFamily="34" charset="0"/>
                <a:cs typeface="Times New Roman" panose="02020603050405020304" pitchFamily="18" charset="0"/>
              </a:rPr>
              <a:t>According</a:t>
            </a:r>
            <a:r>
              <a:rPr lang="es-ES" sz="2800" dirty="0" smtClean="0">
                <a:latin typeface="Calibri" panose="020F0502020204030204" pitchFamily="34" charset="0"/>
                <a:ea typeface="Calibri" panose="020F0502020204030204" pitchFamily="34" charset="0"/>
                <a:cs typeface="Times New Roman" panose="02020603050405020304" pitchFamily="18" charset="0"/>
              </a:rPr>
              <a:t> to </a:t>
            </a:r>
            <a:r>
              <a:rPr lang="es-ES" sz="2800" dirty="0" err="1" smtClean="0">
                <a:latin typeface="Calibri" panose="020F0502020204030204" pitchFamily="34" charset="0"/>
                <a:ea typeface="Calibri" panose="020F0502020204030204" pitchFamily="34" charset="0"/>
                <a:cs typeface="Times New Roman" panose="02020603050405020304" pitchFamily="18" charset="0"/>
              </a:rPr>
              <a:t>Norway</a:t>
            </a:r>
            <a:r>
              <a:rPr lang="es-ES" sz="2800" dirty="0" smtClean="0">
                <a:latin typeface="Calibri" panose="020F0502020204030204" pitchFamily="34" charset="0"/>
                <a:ea typeface="Calibri" panose="020F0502020204030204" pitchFamily="34" charset="0"/>
                <a:cs typeface="Times New Roman" panose="02020603050405020304" pitchFamily="18" charset="0"/>
              </a:rPr>
              <a:t> </a:t>
            </a:r>
            <a:r>
              <a:rPr lang="es-ES" sz="2800" dirty="0" err="1" smtClean="0">
                <a:latin typeface="Calibri" panose="020F0502020204030204" pitchFamily="34" charset="0"/>
                <a:ea typeface="Calibri" panose="020F0502020204030204" pitchFamily="34" charset="0"/>
                <a:cs typeface="Times New Roman" panose="02020603050405020304" pitchFamily="18" charset="0"/>
              </a:rPr>
              <a:t>Statistics</a:t>
            </a:r>
            <a:r>
              <a:rPr lang="es-ES" sz="2800" dirty="0" smtClean="0">
                <a:latin typeface="Calibri" panose="020F0502020204030204" pitchFamily="34" charset="0"/>
                <a:ea typeface="Calibri" panose="020F0502020204030204" pitchFamily="34" charset="0"/>
                <a:cs typeface="Times New Roman" panose="02020603050405020304" pitchFamily="18" charset="0"/>
              </a:rPr>
              <a:t> </a:t>
            </a:r>
            <a:r>
              <a:rPr lang="es-ES" sz="2800" dirty="0" err="1" smtClean="0">
                <a:latin typeface="Calibri" panose="020F0502020204030204" pitchFamily="34" charset="0"/>
                <a:ea typeface="Calibri" panose="020F0502020204030204" pitchFamily="34" charset="0"/>
                <a:cs typeface="Times New Roman" panose="02020603050405020304" pitchFamily="18" charset="0"/>
              </a:rPr>
              <a:t>around</a:t>
            </a:r>
            <a:r>
              <a:rPr lang="es-ES" sz="2800" dirty="0" smtClean="0">
                <a:latin typeface="Calibri" panose="020F0502020204030204" pitchFamily="34" charset="0"/>
                <a:ea typeface="Calibri" panose="020F0502020204030204" pitchFamily="34" charset="0"/>
                <a:cs typeface="Times New Roman" panose="02020603050405020304" pitchFamily="18" charset="0"/>
              </a:rPr>
              <a:t> </a:t>
            </a:r>
            <a:r>
              <a:rPr lang="es-ES" sz="2800" dirty="0" err="1" smtClean="0">
                <a:latin typeface="Calibri" panose="020F0502020204030204" pitchFamily="34" charset="0"/>
                <a:ea typeface="Calibri" panose="020F0502020204030204" pitchFamily="34" charset="0"/>
                <a:cs typeface="Times New Roman" panose="02020603050405020304" pitchFamily="18" charset="0"/>
              </a:rPr>
              <a:t>the</a:t>
            </a:r>
            <a:r>
              <a:rPr lang="es-ES" sz="2800" dirty="0" smtClean="0">
                <a:latin typeface="Calibri" panose="020F0502020204030204" pitchFamily="34" charset="0"/>
                <a:ea typeface="Calibri" panose="020F0502020204030204" pitchFamily="34" charset="0"/>
                <a:cs typeface="Times New Roman" panose="02020603050405020304" pitchFamily="18" charset="0"/>
              </a:rPr>
              <a:t> 15,6 % </a:t>
            </a:r>
            <a:r>
              <a:rPr lang="es-ES" sz="2800" dirty="0" err="1" smtClean="0">
                <a:latin typeface="Calibri" panose="020F0502020204030204" pitchFamily="34" charset="0"/>
                <a:ea typeface="Calibri" panose="020F0502020204030204" pitchFamily="34" charset="0"/>
                <a:cs typeface="Times New Roman" panose="02020603050405020304" pitchFamily="18" charset="0"/>
              </a:rPr>
              <a:t>inhabitants</a:t>
            </a:r>
            <a:r>
              <a:rPr lang="es-ES" sz="2800" dirty="0" smtClean="0">
                <a:latin typeface="Calibri" panose="020F0502020204030204" pitchFamily="34" charset="0"/>
                <a:ea typeface="Calibri" panose="020F0502020204030204" pitchFamily="34" charset="0"/>
                <a:cs typeface="Times New Roman" panose="02020603050405020304" pitchFamily="18" charset="0"/>
              </a:rPr>
              <a:t> of </a:t>
            </a:r>
            <a:r>
              <a:rPr lang="es-ES" sz="2800" dirty="0" err="1" smtClean="0">
                <a:latin typeface="Calibri" panose="020F0502020204030204" pitchFamily="34" charset="0"/>
                <a:ea typeface="Calibri" panose="020F0502020204030204" pitchFamily="34" charset="0"/>
                <a:cs typeface="Times New Roman" panose="02020603050405020304" pitchFamily="18" charset="0"/>
              </a:rPr>
              <a:t>Norway</a:t>
            </a:r>
            <a:r>
              <a:rPr lang="es-ES" sz="2800" dirty="0" smtClean="0">
                <a:latin typeface="Calibri" panose="020F0502020204030204" pitchFamily="34" charset="0"/>
                <a:ea typeface="Calibri" panose="020F0502020204030204" pitchFamily="34" charset="0"/>
                <a:cs typeface="Times New Roman" panose="02020603050405020304" pitchFamily="18" charset="0"/>
              </a:rPr>
              <a:t> </a:t>
            </a:r>
            <a:r>
              <a:rPr lang="es-ES" sz="2800" dirty="0" err="1" smtClean="0">
                <a:latin typeface="Calibri" panose="020F0502020204030204" pitchFamily="34" charset="0"/>
                <a:ea typeface="Calibri" panose="020F0502020204030204" pitchFamily="34" charset="0"/>
                <a:cs typeface="Times New Roman" panose="02020603050405020304" pitchFamily="18" charset="0"/>
              </a:rPr>
              <a:t>were</a:t>
            </a:r>
            <a:r>
              <a:rPr lang="es-ES" sz="2800" dirty="0" smtClean="0">
                <a:latin typeface="Calibri" panose="020F0502020204030204" pitchFamily="34" charset="0"/>
                <a:ea typeface="Calibri" panose="020F0502020204030204" pitchFamily="34" charset="0"/>
                <a:cs typeface="Times New Roman" panose="02020603050405020304" pitchFamily="18" charset="0"/>
              </a:rPr>
              <a:t> of a </a:t>
            </a:r>
            <a:r>
              <a:rPr lang="es-ES" sz="2800" dirty="0" err="1" smtClean="0">
                <a:latin typeface="Calibri" panose="020F0502020204030204" pitchFamily="34" charset="0"/>
                <a:ea typeface="Calibri" panose="020F0502020204030204" pitchFamily="34" charset="0"/>
                <a:cs typeface="Times New Roman" panose="02020603050405020304" pitchFamily="18" charset="0"/>
              </a:rPr>
              <a:t>foreign</a:t>
            </a:r>
            <a:r>
              <a:rPr lang="es-ES" sz="2800" dirty="0" smtClean="0">
                <a:latin typeface="Calibri" panose="020F0502020204030204" pitchFamily="34" charset="0"/>
                <a:ea typeface="Calibri" panose="020F0502020204030204" pitchFamily="34" charset="0"/>
                <a:cs typeface="Times New Roman" panose="02020603050405020304" pitchFamily="18" charset="0"/>
              </a:rPr>
              <a:t> </a:t>
            </a:r>
            <a:r>
              <a:rPr lang="es-ES" sz="2800" dirty="0" err="1" smtClean="0">
                <a:latin typeface="Calibri" panose="020F0502020204030204" pitchFamily="34" charset="0"/>
                <a:ea typeface="Calibri" panose="020F0502020204030204" pitchFamily="34" charset="0"/>
                <a:cs typeface="Times New Roman" panose="02020603050405020304" pitchFamily="18" charset="0"/>
              </a:rPr>
              <a:t>background</a:t>
            </a:r>
            <a:r>
              <a:rPr lang="es-ES" sz="2800" dirty="0" smtClean="0">
                <a:latin typeface="Calibri" panose="020F0502020204030204" pitchFamily="34" charset="0"/>
                <a:ea typeface="Calibri" panose="020F0502020204030204" pitchFamily="34" charset="0"/>
                <a:cs typeface="Times New Roman" panose="02020603050405020304" pitchFamily="18" charset="0"/>
              </a:rPr>
              <a:t>. </a:t>
            </a:r>
            <a:r>
              <a:rPr lang="es-ES" sz="2800" dirty="0" smtClean="0">
                <a:effectLst/>
                <a:latin typeface="Calibri" panose="020F0502020204030204" pitchFamily="34" charset="0"/>
                <a:ea typeface="Calibri" panose="020F0502020204030204" pitchFamily="34" charset="0"/>
                <a:cs typeface="Times New Roman" panose="02020603050405020304" pitchFamily="18" charset="0"/>
              </a:rPr>
              <a:t> </a:t>
            </a:r>
          </a:p>
          <a:p>
            <a:pPr marL="457200" indent="-457200" algn="just">
              <a:lnSpc>
                <a:spcPct val="107000"/>
              </a:lnSpc>
              <a:spcAft>
                <a:spcPts val="800"/>
              </a:spcAft>
              <a:buFont typeface="Arial" panose="020B0604020202020204" pitchFamily="34" charset="0"/>
              <a:buChar char="•"/>
            </a:pPr>
            <a:endParaRPr lang="es-ES" sz="2800" dirty="0" smtClean="0"/>
          </a:p>
          <a:p>
            <a:pPr marL="457200" indent="-457200" algn="just">
              <a:lnSpc>
                <a:spcPct val="107000"/>
              </a:lnSpc>
              <a:spcAft>
                <a:spcPts val="800"/>
              </a:spcAft>
              <a:buFont typeface="Arial" panose="020B0604020202020204" pitchFamily="34" charset="0"/>
              <a:buChar char="•"/>
            </a:pPr>
            <a:r>
              <a:rPr lang="es-ES" sz="2800" dirty="0" err="1" smtClean="0"/>
              <a:t>Last</a:t>
            </a:r>
            <a:r>
              <a:rPr lang="es-ES" sz="2800" dirty="0" smtClean="0"/>
              <a:t> </a:t>
            </a:r>
            <a:r>
              <a:rPr lang="es-ES" sz="2800" dirty="0" err="1" smtClean="0"/>
              <a:t>year</a:t>
            </a:r>
            <a:r>
              <a:rPr lang="es-ES" sz="2800" dirty="0" smtClean="0"/>
              <a:t>, </a:t>
            </a:r>
            <a:r>
              <a:rPr lang="es-ES" sz="2800" dirty="0" err="1" smtClean="0"/>
              <a:t>immigrants</a:t>
            </a:r>
            <a:r>
              <a:rPr lang="es-ES" sz="2800" dirty="0" smtClean="0"/>
              <a:t> </a:t>
            </a:r>
            <a:r>
              <a:rPr lang="es-ES" sz="2800" dirty="0" err="1" smtClean="0"/>
              <a:t>represented</a:t>
            </a:r>
            <a:r>
              <a:rPr lang="es-ES" sz="2800" dirty="0" smtClean="0"/>
              <a:t> 8.4 % of </a:t>
            </a:r>
            <a:r>
              <a:rPr lang="es-ES" sz="2800" dirty="0" err="1" smtClean="0"/>
              <a:t>the</a:t>
            </a:r>
            <a:r>
              <a:rPr lang="es-ES" sz="2800" dirty="0" smtClean="0"/>
              <a:t> </a:t>
            </a:r>
            <a:r>
              <a:rPr lang="es-ES" sz="2800" dirty="0" err="1" smtClean="0"/>
              <a:t>population</a:t>
            </a:r>
            <a:r>
              <a:rPr lang="es-ES" sz="2800" dirty="0" smtClean="0"/>
              <a:t>.</a:t>
            </a:r>
          </a:p>
          <a:p>
            <a:pPr algn="just">
              <a:lnSpc>
                <a:spcPct val="107000"/>
              </a:lnSpc>
              <a:spcAft>
                <a:spcPts val="800"/>
              </a:spcAft>
            </a:pPr>
            <a:r>
              <a:rPr lang="es-ES" sz="2800" dirty="0" smtClean="0"/>
              <a:t>       </a:t>
            </a:r>
            <a:r>
              <a:rPr lang="es-ES" sz="2800" dirty="0" err="1" smtClean="0"/>
              <a:t>Almost</a:t>
            </a:r>
            <a:r>
              <a:rPr lang="es-ES" sz="2800" dirty="0" smtClean="0"/>
              <a:t> 38 % </a:t>
            </a:r>
            <a:r>
              <a:rPr lang="es-ES" sz="2800" dirty="0" err="1" smtClean="0"/>
              <a:t>percent</a:t>
            </a:r>
            <a:r>
              <a:rPr lang="es-ES" sz="2800" dirty="0" smtClean="0"/>
              <a:t> of </a:t>
            </a:r>
            <a:r>
              <a:rPr lang="es-ES" sz="2800" dirty="0" err="1" smtClean="0"/>
              <a:t>them</a:t>
            </a:r>
            <a:r>
              <a:rPr lang="es-ES" sz="2800" dirty="0" smtClean="0"/>
              <a:t> come </a:t>
            </a:r>
            <a:r>
              <a:rPr lang="es-ES" sz="2800" dirty="0" err="1" smtClean="0"/>
              <a:t>from</a:t>
            </a:r>
            <a:r>
              <a:rPr lang="es-ES" sz="2800" dirty="0" smtClean="0"/>
              <a:t> </a:t>
            </a:r>
            <a:r>
              <a:rPr lang="es-ES" sz="2800" dirty="0" err="1" smtClean="0"/>
              <a:t>Poland</a:t>
            </a:r>
            <a:r>
              <a:rPr lang="es-ES" sz="2800" dirty="0" smtClean="0"/>
              <a:t>. </a:t>
            </a:r>
            <a:r>
              <a:rPr lang="es-ES" sz="2800" dirty="0" err="1" smtClean="0"/>
              <a:t>The</a:t>
            </a:r>
            <a:r>
              <a:rPr lang="es-ES" sz="2800" dirty="0" smtClean="0"/>
              <a:t> </a:t>
            </a:r>
            <a:r>
              <a:rPr lang="es-ES" sz="2800" dirty="0" err="1" smtClean="0"/>
              <a:t>second</a:t>
            </a:r>
            <a:r>
              <a:rPr lang="es-ES" sz="2800" dirty="0" smtClean="0"/>
              <a:t> </a:t>
            </a:r>
            <a:r>
              <a:rPr lang="es-ES" sz="2800" dirty="0" err="1" smtClean="0"/>
              <a:t>largest</a:t>
            </a:r>
            <a:r>
              <a:rPr lang="es-ES" sz="2800" dirty="0" smtClean="0"/>
              <a:t> </a:t>
            </a:r>
            <a:r>
              <a:rPr lang="es-ES" sz="2800" dirty="0" err="1" smtClean="0"/>
              <a:t>group</a:t>
            </a:r>
            <a:r>
              <a:rPr lang="es-ES" sz="2800" dirty="0" smtClean="0"/>
              <a:t> </a:t>
            </a:r>
            <a:r>
              <a:rPr lang="es-ES" sz="2800" dirty="0" err="1" smtClean="0"/>
              <a:t>is</a:t>
            </a:r>
            <a:r>
              <a:rPr lang="es-ES" sz="2800" dirty="0" smtClean="0"/>
              <a:t> </a:t>
            </a:r>
            <a:r>
              <a:rPr lang="es-ES" sz="2800" dirty="0" err="1" smtClean="0"/>
              <a:t>from</a:t>
            </a:r>
            <a:r>
              <a:rPr lang="es-ES" sz="2800" dirty="0" smtClean="0"/>
              <a:t> </a:t>
            </a:r>
            <a:r>
              <a:rPr lang="es-ES" sz="2800" dirty="0" err="1" smtClean="0"/>
              <a:t>Lithuania</a:t>
            </a:r>
            <a:r>
              <a:rPr lang="es-ES" sz="2800" dirty="0" smtClean="0"/>
              <a:t>, </a:t>
            </a:r>
            <a:r>
              <a:rPr lang="es-ES" sz="2800" dirty="0" err="1" smtClean="0"/>
              <a:t>followed</a:t>
            </a:r>
            <a:r>
              <a:rPr lang="es-ES" sz="2800" dirty="0" smtClean="0"/>
              <a:t> </a:t>
            </a:r>
            <a:r>
              <a:rPr lang="es-ES" sz="2800" dirty="0" err="1" smtClean="0"/>
              <a:t>by</a:t>
            </a:r>
            <a:r>
              <a:rPr lang="es-ES" sz="2800" dirty="0" smtClean="0"/>
              <a:t> </a:t>
            </a:r>
            <a:r>
              <a:rPr lang="es-ES" sz="2800" dirty="0" err="1" smtClean="0"/>
              <a:t>immigrants</a:t>
            </a:r>
            <a:r>
              <a:rPr lang="es-ES" sz="2800" dirty="0" smtClean="0"/>
              <a:t> </a:t>
            </a:r>
            <a:r>
              <a:rPr lang="es-ES" sz="2800" dirty="0" err="1" smtClean="0"/>
              <a:t>from</a:t>
            </a:r>
            <a:r>
              <a:rPr lang="es-ES" sz="2800" dirty="0" smtClean="0"/>
              <a:t> </a:t>
            </a:r>
            <a:r>
              <a:rPr lang="es-ES" sz="2800" dirty="0" err="1" smtClean="0"/>
              <a:t>the</a:t>
            </a:r>
            <a:r>
              <a:rPr lang="es-ES" sz="2800" dirty="0" smtClean="0"/>
              <a:t> </a:t>
            </a:r>
            <a:r>
              <a:rPr lang="es-ES" sz="2800" dirty="0" err="1" smtClean="0"/>
              <a:t>Philippines</a:t>
            </a:r>
            <a:r>
              <a:rPr lang="es-ES" sz="2800" dirty="0" smtClean="0"/>
              <a:t>.</a:t>
            </a:r>
          </a:p>
          <a:p>
            <a:pPr marL="457200" indent="-457200" algn="just">
              <a:lnSpc>
                <a:spcPct val="107000"/>
              </a:lnSpc>
              <a:spcAft>
                <a:spcPts val="800"/>
              </a:spcAft>
              <a:buFont typeface="Arial" panose="020B0604020202020204" pitchFamily="34" charset="0"/>
              <a:buChar char="•"/>
            </a:pPr>
            <a:endParaRPr lang="es-ES" sz="2800" dirty="0" smtClean="0"/>
          </a:p>
          <a:p>
            <a:pPr marL="457200" indent="-457200" algn="just">
              <a:lnSpc>
                <a:spcPct val="107000"/>
              </a:lnSpc>
              <a:spcAft>
                <a:spcPts val="800"/>
              </a:spcAft>
              <a:buFont typeface="Arial" panose="020B0604020202020204" pitchFamily="34" charset="0"/>
              <a:buChar char="•"/>
            </a:pPr>
            <a:endParaRPr lang="es-ES"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ES" sz="2800" dirty="0" smtClean="0"/>
          </a:p>
        </p:txBody>
      </p:sp>
    </p:spTree>
    <p:extLst>
      <p:ext uri="{BB962C8B-B14F-4D97-AF65-F5344CB8AC3E}">
        <p14:creationId xmlns:p14="http://schemas.microsoft.com/office/powerpoint/2010/main" val="2671092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visitsweden.com/ImageVault/Images/id_323/conversionFormat_13/scope_0/conversionFormatType_Jpeg/ImageVaultHandler.asp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1123"/>
            <a:ext cx="12192000" cy="6929123"/>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6914860" y="4964034"/>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9600" dirty="0" smtClean="0">
                <a:solidFill>
                  <a:schemeClr val="bg1"/>
                </a:solidFill>
                <a:latin typeface="Impact" panose="020B0806030902050204" pitchFamily="34" charset="0"/>
              </a:rPr>
              <a:t>ECONOMY:</a:t>
            </a:r>
            <a:endParaRPr lang="es-ES" sz="9600" dirty="0">
              <a:solidFill>
                <a:schemeClr val="bg1"/>
              </a:solidFill>
              <a:latin typeface="Impact" panose="020B0806030902050204" pitchFamily="34" charset="0"/>
            </a:endParaRPr>
          </a:p>
        </p:txBody>
      </p:sp>
      <p:sp>
        <p:nvSpPr>
          <p:cNvPr id="8" name="Rectángulo redondeado 7"/>
          <p:cNvSpPr/>
          <p:nvPr/>
        </p:nvSpPr>
        <p:spPr>
          <a:xfrm>
            <a:off x="838200" y="152400"/>
            <a:ext cx="10776386" cy="5074920"/>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Rectángulo 5"/>
          <p:cNvSpPr/>
          <p:nvPr/>
        </p:nvSpPr>
        <p:spPr>
          <a:xfrm>
            <a:off x="1404983" y="341453"/>
            <a:ext cx="10498310" cy="2224968"/>
          </a:xfrm>
          <a:prstGeom prst="rect">
            <a:avLst/>
          </a:prstGeom>
        </p:spPr>
        <p:txBody>
          <a:bodyPr wrap="square">
            <a:spAutoFit/>
          </a:bodyPr>
          <a:lstStyle/>
          <a:p>
            <a:pPr marL="457200" indent="-457200">
              <a:buFont typeface="Arial" panose="020B0604020202020204" pitchFamily="34" charset="0"/>
              <a:buChar char="•"/>
            </a:pPr>
            <a:r>
              <a:rPr lang="en-US" sz="2400" b="1" dirty="0"/>
              <a:t>The basic sectors in the Icelandic economy are various services as tourism which has grown increasingly in the last few years (57%), manufacturing industries, construction and utilities (23.4%), and fisheries (6.3%). </a:t>
            </a:r>
            <a:endParaRPr lang="es-ES" sz="2400" b="1" dirty="0"/>
          </a:p>
          <a:p>
            <a:pPr marL="285750" indent="-285750">
              <a:lnSpc>
                <a:spcPct val="107000"/>
              </a:lnSpc>
              <a:spcAft>
                <a:spcPts val="800"/>
              </a:spcAft>
              <a:buFont typeface="Arial" panose="020B0604020202020204" pitchFamily="34" charset="0"/>
              <a:buChar char="•"/>
            </a:pPr>
            <a:endParaRPr lang="en-US" sz="28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2800" dirty="0" smtClean="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3881247" y="1877939"/>
            <a:ext cx="7411593" cy="1116972"/>
          </a:xfrm>
          <a:prstGeom prst="rect">
            <a:avLst/>
          </a:prstGeom>
        </p:spPr>
        <p:txBody>
          <a:bodyPr wrap="square">
            <a:spAutoFit/>
          </a:bodyPr>
          <a:lstStyle/>
          <a:p>
            <a:pPr>
              <a:lnSpc>
                <a:spcPct val="107000"/>
              </a:lnSpc>
              <a:spcAft>
                <a:spcPts val="800"/>
              </a:spcAft>
            </a:pPr>
            <a:endParaRPr lang="en-US" sz="28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CuadroTexto 1"/>
          <p:cNvSpPr txBox="1"/>
          <p:nvPr/>
        </p:nvSpPr>
        <p:spPr>
          <a:xfrm>
            <a:off x="1404983" y="3900058"/>
            <a:ext cx="9622891" cy="1477328"/>
          </a:xfrm>
          <a:prstGeom prst="rect">
            <a:avLst/>
          </a:prstGeom>
          <a:noFill/>
        </p:spPr>
        <p:txBody>
          <a:bodyPr wrap="none" rtlCol="0">
            <a:spAutoFit/>
          </a:bodyPr>
          <a:lstStyle/>
          <a:p>
            <a:pPr marL="457200" indent="-457200">
              <a:buFont typeface="Arial" panose="020B0604020202020204" pitchFamily="34" charset="0"/>
              <a:buChar char="•"/>
            </a:pPr>
            <a:r>
              <a:rPr lang="en-US" sz="2400" b="1" dirty="0"/>
              <a:t>Despite the decision to resume </a:t>
            </a:r>
            <a:endParaRPr lang="en-US" sz="2400" b="1" dirty="0" smtClean="0"/>
          </a:p>
          <a:p>
            <a:r>
              <a:rPr lang="en-US" sz="2400" b="1" dirty="0" smtClean="0"/>
              <a:t>commercial </a:t>
            </a:r>
            <a:r>
              <a:rPr lang="en-US" sz="2400" b="1" dirty="0"/>
              <a:t>whale hunting in 2006, </a:t>
            </a:r>
            <a:r>
              <a:rPr lang="en-US" sz="2400" b="1" dirty="0" smtClean="0"/>
              <a:t>the </a:t>
            </a:r>
          </a:p>
          <a:p>
            <a:r>
              <a:rPr lang="en-US" sz="2400" b="1" dirty="0" smtClean="0"/>
              <a:t>tourism </a:t>
            </a:r>
            <a:r>
              <a:rPr lang="en-US" sz="2400" b="1" dirty="0"/>
              <a:t>sector is expanding, especially in </a:t>
            </a:r>
            <a:r>
              <a:rPr lang="en-US" sz="2400" b="1" dirty="0" smtClean="0"/>
              <a:t>ecotourism and whale-watching</a:t>
            </a:r>
            <a:r>
              <a:rPr lang="en-US" sz="1600" b="1" dirty="0" smtClean="0"/>
              <a:t>.</a:t>
            </a:r>
            <a:endParaRPr lang="es-ES" b="1" dirty="0" smtClean="0"/>
          </a:p>
          <a:p>
            <a:endParaRPr lang="es-ES" dirty="0"/>
          </a:p>
        </p:txBody>
      </p:sp>
      <p:pic>
        <p:nvPicPr>
          <p:cNvPr id="11266" name="Picture 2" descr="http://www.visiticeland.com/Media/EldingMyndir019-b.jpg?w=800&amp;h=450&amp;mode=c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0111" y="1835272"/>
            <a:ext cx="4312729" cy="2425910"/>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pic>
        <p:nvPicPr>
          <p:cNvPr id="11268" name="Picture 4" descr="http://i.dailymail.co.uk/i/pix/2013/02/05/article-2273992-175E08DA000005DC-173_634x4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1720" y="1576139"/>
            <a:ext cx="3313036" cy="2173853"/>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621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visitsweden.com/ImageVault/Images/id_323/conversionFormat_13/scope_0/conversionFormatType_Jpeg/ImageVaultHandler.asp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1123"/>
            <a:ext cx="12192000" cy="6929123"/>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6914860" y="4964034"/>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9600" dirty="0">
              <a:solidFill>
                <a:schemeClr val="bg1"/>
              </a:solidFill>
              <a:latin typeface="Impact" panose="020B0806030902050204" pitchFamily="34" charset="0"/>
            </a:endParaRPr>
          </a:p>
        </p:txBody>
      </p:sp>
      <p:sp>
        <p:nvSpPr>
          <p:cNvPr id="8" name="Rectángulo redondeado 7"/>
          <p:cNvSpPr/>
          <p:nvPr/>
        </p:nvSpPr>
        <p:spPr>
          <a:xfrm>
            <a:off x="653142" y="42239"/>
            <a:ext cx="11193672" cy="6582229"/>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p:cNvSpPr/>
          <p:nvPr/>
        </p:nvSpPr>
        <p:spPr>
          <a:xfrm>
            <a:off x="1070355" y="-407393"/>
            <a:ext cx="10498310" cy="7417415"/>
          </a:xfrm>
          <a:prstGeom prst="rect">
            <a:avLst/>
          </a:prstGeom>
        </p:spPr>
        <p:txBody>
          <a:bodyPr wrap="square">
            <a:spAutoFit/>
          </a:bodyPr>
          <a:lstStyle/>
          <a:p>
            <a:pPr marL="457200" indent="-457200" algn="just">
              <a:buFont typeface="Arial" panose="020B0604020202020204" pitchFamily="34" charset="0"/>
              <a:buChar char="•"/>
            </a:pPr>
            <a:endParaRPr lang="en-US" sz="2800" dirty="0" smtClean="0"/>
          </a:p>
          <a:p>
            <a:pPr marL="457200" indent="-457200" algn="just">
              <a:buFont typeface="Arial" panose="020B0604020202020204" pitchFamily="34" charset="0"/>
              <a:buChar char="•"/>
            </a:pPr>
            <a:endParaRPr lang="en-US" sz="2800" dirty="0" smtClean="0"/>
          </a:p>
          <a:p>
            <a:pPr marL="457200" indent="-457200" algn="just">
              <a:buFont typeface="Arial" panose="020B0604020202020204" pitchFamily="34" charset="0"/>
              <a:buChar char="•"/>
            </a:pPr>
            <a:r>
              <a:rPr lang="en-US" sz="2800" dirty="0" smtClean="0"/>
              <a:t>Iceland's </a:t>
            </a:r>
            <a:r>
              <a:rPr lang="en-US" sz="2800" dirty="0"/>
              <a:t>agriculture and ranching industry, accounting for 5.4%,  consists mainly </a:t>
            </a:r>
            <a:r>
              <a:rPr lang="en-US" sz="2800" dirty="0" smtClean="0"/>
              <a:t>on </a:t>
            </a:r>
            <a:r>
              <a:rPr lang="en-US" sz="2800" dirty="0"/>
              <a:t>potatoes, green vegetables (in </a:t>
            </a:r>
            <a:r>
              <a:rPr lang="en-US" sz="2800" dirty="0" smtClean="0"/>
              <a:t>greenhouses),</a:t>
            </a:r>
            <a:r>
              <a:rPr lang="en-US" sz="2800" dirty="0"/>
              <a:t> </a:t>
            </a:r>
            <a:r>
              <a:rPr lang="en-US" sz="2800" dirty="0" smtClean="0"/>
              <a:t>mutton (lambs products)</a:t>
            </a:r>
            <a:r>
              <a:rPr lang="en-US" sz="2800" dirty="0"/>
              <a:t> and dairy products.</a:t>
            </a:r>
            <a:endParaRPr lang="es-ES" sz="2800" dirty="0"/>
          </a:p>
          <a:p>
            <a:pPr marL="457200" indent="-457200" algn="just">
              <a:buFont typeface="Arial" panose="020B0604020202020204" pitchFamily="34" charset="0"/>
              <a:buChar char="•"/>
            </a:pPr>
            <a:endParaRPr lang="en-US" sz="2800" dirty="0" smtClean="0"/>
          </a:p>
          <a:p>
            <a:pPr marL="457200" indent="-457200" algn="just">
              <a:buFont typeface="Arial" panose="020B0604020202020204" pitchFamily="34" charset="0"/>
              <a:buChar char="•"/>
            </a:pPr>
            <a:endParaRPr lang="en-US" sz="2800" dirty="0" smtClean="0"/>
          </a:p>
          <a:p>
            <a:pPr marL="457200" indent="-457200" algn="just">
              <a:buFont typeface="Arial" panose="020B0604020202020204" pitchFamily="34" charset="0"/>
              <a:buChar char="•"/>
            </a:pPr>
            <a:endParaRPr lang="en-US" sz="2800" dirty="0"/>
          </a:p>
          <a:p>
            <a:pPr marL="457200" indent="-457200" algn="just">
              <a:buFont typeface="Arial" panose="020B0604020202020204" pitchFamily="34" charset="0"/>
              <a:buChar char="•"/>
            </a:pPr>
            <a:endParaRPr lang="en-US" sz="2800" dirty="0" smtClean="0"/>
          </a:p>
          <a:p>
            <a:pPr marL="457200" indent="-457200" algn="just">
              <a:buFont typeface="Arial" panose="020B0604020202020204" pitchFamily="34" charset="0"/>
              <a:buChar char="•"/>
            </a:pPr>
            <a:endParaRPr lang="en-US" sz="2800" dirty="0" smtClean="0"/>
          </a:p>
          <a:p>
            <a:pPr marL="457200" indent="-457200" algn="just">
              <a:buFont typeface="Arial" panose="020B0604020202020204" pitchFamily="34" charset="0"/>
              <a:buChar char="•"/>
            </a:pPr>
            <a:endParaRPr lang="en-US" sz="2800" dirty="0"/>
          </a:p>
          <a:p>
            <a:pPr marL="457200" indent="-457200" algn="just">
              <a:buFont typeface="Arial" panose="020B0604020202020204" pitchFamily="34" charset="0"/>
              <a:buChar char="•"/>
            </a:pPr>
            <a:endParaRPr lang="en-US" sz="2800" dirty="0"/>
          </a:p>
          <a:p>
            <a:pPr marL="457200" indent="-457200" algn="just">
              <a:buFont typeface="Arial" panose="020B0604020202020204" pitchFamily="34" charset="0"/>
              <a:buChar char="•"/>
            </a:pPr>
            <a:r>
              <a:rPr lang="en-US" sz="2800" dirty="0" smtClean="0"/>
              <a:t>The </a:t>
            </a:r>
            <a:r>
              <a:rPr lang="en-US" sz="2800" dirty="0"/>
              <a:t>export base is relatively narrow and largely based on natural resources, namely fisheries, energy intensive industries, and tourism and these industries are predominantly occupied by small and medium-sized businesses. </a:t>
            </a:r>
            <a:endParaRPr lang="es-ES" sz="2800" dirty="0"/>
          </a:p>
          <a:p>
            <a:pPr marL="457200" indent="-457200">
              <a:buFont typeface="Arial" panose="020B0604020202020204" pitchFamily="34" charset="0"/>
              <a:buChar char="•"/>
            </a:pPr>
            <a:endParaRPr lang="es-ES" sz="2800" dirty="0" smtClean="0"/>
          </a:p>
        </p:txBody>
      </p:sp>
      <p:sp>
        <p:nvSpPr>
          <p:cNvPr id="9" name="Rectángulo 8"/>
          <p:cNvSpPr/>
          <p:nvPr/>
        </p:nvSpPr>
        <p:spPr>
          <a:xfrm>
            <a:off x="3881247" y="1877939"/>
            <a:ext cx="7411593" cy="532903"/>
          </a:xfrm>
          <a:prstGeom prst="rect">
            <a:avLst/>
          </a:prstGeom>
        </p:spPr>
        <p:txBody>
          <a:bodyPr wrap="square">
            <a:spAutoFit/>
          </a:bodyPr>
          <a:lstStyle/>
          <a:p>
            <a:pPr>
              <a:lnSpc>
                <a:spcPct val="107000"/>
              </a:lnSpc>
              <a:spcAft>
                <a:spcPts val="800"/>
              </a:spcAft>
            </a:pPr>
            <a:endParaRPr lang="es-E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290" name="Picture 2" descr="http://www.nea.is/media/jardhiti/popup/grodurhu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3305" y="2043904"/>
            <a:ext cx="4305389" cy="2324911"/>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pic>
        <p:nvPicPr>
          <p:cNvPr id="11" name="Picture 4" descr="http://us.123rf.com/450wm/stuartphoto/stuartphoto1403/stuartphoto140300784/26960922-europa-asia-importacion-y-exportacion-cajas-significado-de-comercio-internacion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739" y="1895067"/>
            <a:ext cx="2622586" cy="2622586"/>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pic>
        <p:nvPicPr>
          <p:cNvPr id="12292" name="Picture 4" descr="http://www.grassroots.org/newwp/wp-content/uploads/2015/07/green-hous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13727" y="2038971"/>
            <a:ext cx="2973133" cy="2385057"/>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295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visitsweden.com/ImageVault/Images/id_323/conversionFormat_13/scope_0/conversionFormatType_Jpeg/ImageVaultHandler.asp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1123"/>
            <a:ext cx="12192000" cy="6929123"/>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6914860" y="4964034"/>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9600" dirty="0">
              <a:solidFill>
                <a:schemeClr val="bg1"/>
              </a:solidFill>
              <a:latin typeface="Impact" panose="020B0806030902050204" pitchFamily="34" charset="0"/>
            </a:endParaRPr>
          </a:p>
        </p:txBody>
      </p:sp>
      <p:sp>
        <p:nvSpPr>
          <p:cNvPr id="8" name="Rectángulo redondeado 7"/>
          <p:cNvSpPr/>
          <p:nvPr/>
        </p:nvSpPr>
        <p:spPr>
          <a:xfrm>
            <a:off x="653142" y="42239"/>
            <a:ext cx="11193672" cy="6582229"/>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p:cNvSpPr/>
          <p:nvPr/>
        </p:nvSpPr>
        <p:spPr>
          <a:xfrm>
            <a:off x="1070355" y="-407393"/>
            <a:ext cx="10498310" cy="7417415"/>
          </a:xfrm>
          <a:prstGeom prst="rect">
            <a:avLst/>
          </a:prstGeom>
        </p:spPr>
        <p:txBody>
          <a:bodyPr wrap="square">
            <a:spAutoFit/>
          </a:bodyPr>
          <a:lstStyle/>
          <a:p>
            <a:pPr marL="457200" indent="-457200" algn="just">
              <a:buFont typeface="Arial" panose="020B0604020202020204" pitchFamily="34" charset="0"/>
              <a:buChar char="•"/>
            </a:pPr>
            <a:endParaRPr lang="en-US" sz="2800" dirty="0" smtClean="0"/>
          </a:p>
          <a:p>
            <a:pPr marL="457200" indent="-457200" algn="just">
              <a:buFont typeface="Arial" panose="020B0604020202020204" pitchFamily="34" charset="0"/>
              <a:buChar char="•"/>
            </a:pPr>
            <a:endParaRPr lang="en-US" sz="2800" dirty="0">
              <a:hlinkClick r:id="rId3" tooltip="Renewable energy"/>
            </a:endParaRPr>
          </a:p>
          <a:p>
            <a:pPr marL="457200" indent="-457200" algn="just">
              <a:buFont typeface="Arial" panose="020B0604020202020204" pitchFamily="34" charset="0"/>
              <a:buChar char="•"/>
            </a:pPr>
            <a:r>
              <a:rPr lang="en-US" sz="2800" dirty="0"/>
              <a:t> </a:t>
            </a:r>
            <a:r>
              <a:rPr lang="en-US" sz="2800" dirty="0" smtClean="0"/>
              <a:t>Renewable sources -geothermal and hydropower- provide </a:t>
            </a:r>
            <a:r>
              <a:rPr lang="en-US" sz="2800" dirty="0"/>
              <a:t>effectively all of Iceland's electricity and around 85% of the nation's total primary energy consumption, with most of the remainder consisting of imported oil products used in transportation and in the fishing fleet.</a:t>
            </a:r>
            <a:endParaRPr lang="es-ES" sz="2800" dirty="0"/>
          </a:p>
          <a:p>
            <a:pPr marL="457200" indent="-457200" algn="just">
              <a:buFont typeface="Arial" panose="020B0604020202020204" pitchFamily="34" charset="0"/>
              <a:buChar char="•"/>
            </a:pPr>
            <a:endParaRPr lang="en-US" sz="2800" dirty="0" smtClean="0"/>
          </a:p>
          <a:p>
            <a:pPr marL="457200" indent="-457200" algn="just">
              <a:buFont typeface="Arial" panose="020B0604020202020204" pitchFamily="34" charset="0"/>
              <a:buChar char="•"/>
            </a:pPr>
            <a:endParaRPr lang="en-US" sz="2800" dirty="0"/>
          </a:p>
          <a:p>
            <a:pPr marL="457200" indent="-457200" algn="just">
              <a:buFont typeface="Arial" panose="020B0604020202020204" pitchFamily="34" charset="0"/>
              <a:buChar char="•"/>
            </a:pPr>
            <a:endParaRPr lang="en-US" sz="2800" dirty="0" smtClean="0"/>
          </a:p>
          <a:p>
            <a:pPr marL="457200" indent="-457200" algn="just">
              <a:buFont typeface="Arial" panose="020B0604020202020204" pitchFamily="34" charset="0"/>
              <a:buChar char="•"/>
            </a:pPr>
            <a:endParaRPr lang="en-US" sz="2800" dirty="0"/>
          </a:p>
          <a:p>
            <a:pPr marL="457200" indent="-457200" algn="just">
              <a:buFont typeface="Arial" panose="020B0604020202020204" pitchFamily="34" charset="0"/>
              <a:buChar char="•"/>
            </a:pPr>
            <a:endParaRPr lang="en-US" sz="2800" dirty="0" smtClean="0"/>
          </a:p>
          <a:p>
            <a:pPr marL="457200" indent="-457200" algn="just">
              <a:buFont typeface="Arial" panose="020B0604020202020204" pitchFamily="34" charset="0"/>
              <a:buChar char="•"/>
            </a:pPr>
            <a:endParaRPr lang="en-US" sz="2800" dirty="0"/>
          </a:p>
          <a:p>
            <a:pPr marL="457200" indent="-457200" algn="just">
              <a:buFont typeface="Arial" panose="020B0604020202020204" pitchFamily="34" charset="0"/>
              <a:buChar char="•"/>
            </a:pPr>
            <a:endParaRPr lang="en-US" sz="2800" dirty="0" smtClean="0"/>
          </a:p>
          <a:p>
            <a:pPr marL="457200" indent="-457200" algn="just">
              <a:buFont typeface="Arial" panose="020B0604020202020204" pitchFamily="34" charset="0"/>
              <a:buChar char="•"/>
            </a:pPr>
            <a:r>
              <a:rPr lang="en-US" sz="2800" dirty="0" smtClean="0"/>
              <a:t>Iceland </a:t>
            </a:r>
            <a:r>
              <a:rPr lang="en-US" sz="2800" dirty="0"/>
              <a:t>expects to be energy-independent by 2050.</a:t>
            </a:r>
            <a:endParaRPr lang="es-ES" sz="2800" dirty="0"/>
          </a:p>
          <a:p>
            <a:pPr algn="just"/>
            <a:r>
              <a:rPr lang="en-US" sz="2800" dirty="0"/>
              <a:t> </a:t>
            </a:r>
            <a:endParaRPr lang="es-ES" sz="2800" dirty="0"/>
          </a:p>
          <a:p>
            <a:pPr marL="457200" indent="-457200">
              <a:buFont typeface="Arial" panose="020B0604020202020204" pitchFamily="34" charset="0"/>
              <a:buChar char="•"/>
            </a:pPr>
            <a:endParaRPr lang="es-ES" sz="2800" dirty="0" smtClean="0"/>
          </a:p>
        </p:txBody>
      </p:sp>
      <p:sp>
        <p:nvSpPr>
          <p:cNvPr id="9" name="Rectángulo 8"/>
          <p:cNvSpPr/>
          <p:nvPr/>
        </p:nvSpPr>
        <p:spPr>
          <a:xfrm>
            <a:off x="3881247" y="1877939"/>
            <a:ext cx="7411593" cy="532903"/>
          </a:xfrm>
          <a:prstGeom prst="rect">
            <a:avLst/>
          </a:prstGeom>
        </p:spPr>
        <p:txBody>
          <a:bodyPr wrap="square">
            <a:spAutoFit/>
          </a:bodyPr>
          <a:lstStyle/>
          <a:p>
            <a:pPr>
              <a:lnSpc>
                <a:spcPct val="107000"/>
              </a:lnSpc>
              <a:spcAft>
                <a:spcPts val="800"/>
              </a:spcAft>
            </a:pPr>
            <a:endParaRPr lang="es-E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314" name="Picture 2" descr="http://commondatastorage.googleapis.com/static.panoramio.com/photos/original/565322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6452" y="2400664"/>
            <a:ext cx="4487365" cy="2980414"/>
          </a:xfrm>
          <a:prstGeom prst="rect">
            <a:avLst/>
          </a:prstGeom>
          <a:noFill/>
          <a:ln w="12700">
            <a:solidFill>
              <a:srgbClr val="7030A0"/>
            </a:solidFill>
          </a:ln>
          <a:extLst>
            <a:ext uri="{909E8E84-426E-40DD-AFC4-6F175D3DCCD1}">
              <a14:hiddenFill xmlns:a14="http://schemas.microsoft.com/office/drawing/2010/main">
                <a:solidFill>
                  <a:srgbClr val="FFFFFF"/>
                </a:solidFill>
              </a14:hiddenFill>
            </a:ext>
          </a:extLst>
        </p:spPr>
      </p:pic>
      <p:pic>
        <p:nvPicPr>
          <p:cNvPr id="13316" name="Picture 4" descr="https://i.ytimg.com/vi/wHzHeJY5deM/maxresdefaul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9147" y="2763368"/>
            <a:ext cx="4679507" cy="2632223"/>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32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4000"/>
            <a:lum/>
          </a:blip>
          <a:srcRect/>
          <a:stretch>
            <a:fillRect t="-5000" b="-5000"/>
          </a:stretch>
        </a:blipFill>
        <a:effectLst/>
      </p:bgPr>
    </p:bg>
    <p:spTree>
      <p:nvGrpSpPr>
        <p:cNvPr id="1" name=""/>
        <p:cNvGrpSpPr/>
        <p:nvPr/>
      </p:nvGrpSpPr>
      <p:grpSpPr>
        <a:xfrm>
          <a:off x="0" y="0"/>
          <a:ext cx="0" cy="0"/>
          <a:chOff x="0" y="0"/>
          <a:chExt cx="0" cy="0"/>
        </a:xfrm>
      </p:grpSpPr>
      <p:pic>
        <p:nvPicPr>
          <p:cNvPr id="4" name="3 Imagen" descr="Iceland physical map.jpg"/>
          <p:cNvPicPr>
            <a:picLocks noChangeAspect="1"/>
          </p:cNvPicPr>
          <p:nvPr/>
        </p:nvPicPr>
        <p:blipFill>
          <a:blip r:embed="rId3" cstate="print"/>
          <a:stretch>
            <a:fillRect/>
          </a:stretch>
        </p:blipFill>
        <p:spPr>
          <a:xfrm>
            <a:off x="6428096" y="2787613"/>
            <a:ext cx="5466237" cy="3678778"/>
          </a:xfrm>
          <a:prstGeom prst="rect">
            <a:avLst/>
          </a:prstGeom>
        </p:spPr>
      </p:pic>
      <p:sp>
        <p:nvSpPr>
          <p:cNvPr id="2" name="1 Título"/>
          <p:cNvSpPr>
            <a:spLocks noGrp="1"/>
          </p:cNvSpPr>
          <p:nvPr>
            <p:ph type="title"/>
          </p:nvPr>
        </p:nvSpPr>
        <p:spPr>
          <a:xfrm>
            <a:off x="879143" y="0"/>
            <a:ext cx="10515600" cy="1177072"/>
          </a:xfrm>
        </p:spPr>
        <p:txBody>
          <a:bodyPr>
            <a:normAutofit/>
          </a:bodyPr>
          <a:lstStyle/>
          <a:p>
            <a:r>
              <a:rPr lang="es-ES" sz="72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Nature</a:t>
            </a:r>
            <a:r>
              <a:rPr lang="es-ES" sz="7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and </a:t>
            </a:r>
            <a:r>
              <a:rPr lang="es-ES" sz="72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environment</a:t>
            </a:r>
            <a:endParaRPr lang="es-ES" sz="7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2 Marcador de contenido"/>
          <p:cNvSpPr>
            <a:spLocks noGrp="1"/>
          </p:cNvSpPr>
          <p:nvPr>
            <p:ph idx="1"/>
          </p:nvPr>
        </p:nvSpPr>
        <p:spPr>
          <a:xfrm>
            <a:off x="1" y="996284"/>
            <a:ext cx="11027390" cy="5834420"/>
          </a:xfrm>
        </p:spPr>
        <p:txBody>
          <a:bodyPr>
            <a:noAutofit/>
          </a:bodyPr>
          <a:lstStyle/>
          <a:p>
            <a:r>
              <a:rPr lang="en-US" sz="3200" dirty="0" smtClean="0">
                <a:effectLst>
                  <a:outerShdw blurRad="38100" dist="38100" dir="2700000" algn="tl">
                    <a:srgbClr val="000000">
                      <a:alpha val="43137"/>
                    </a:srgbClr>
                  </a:outerShdw>
                </a:effectLst>
              </a:rPr>
              <a:t>From a geological standpoint, Iceland is a very young country, still in the midst of its own creation. </a:t>
            </a:r>
          </a:p>
          <a:p>
            <a:r>
              <a:rPr lang="en-US" sz="3200" dirty="0" smtClean="0">
                <a:effectLst>
                  <a:outerShdw blurRad="38100" dist="38100" dir="2700000" algn="tl">
                    <a:srgbClr val="000000">
                      <a:alpha val="43137"/>
                    </a:srgbClr>
                  </a:outerShdw>
                </a:effectLst>
              </a:rPr>
              <a:t>And although they are very accessible, they still remain virtually untouched by human civilization.</a:t>
            </a:r>
          </a:p>
          <a:p>
            <a:r>
              <a:rPr lang="en-US" sz="3200" dirty="0" smtClean="0">
                <a:effectLst>
                  <a:outerShdw blurRad="38100" dist="38100" dir="2700000" algn="tl">
                    <a:srgbClr val="000000">
                      <a:alpha val="43137"/>
                    </a:srgbClr>
                  </a:outerShdw>
                </a:effectLst>
              </a:rPr>
              <a:t>Despite the name, “ice” only covers</a:t>
            </a:r>
          </a:p>
          <a:p>
            <a:pPr>
              <a:buNone/>
            </a:pPr>
            <a:r>
              <a:rPr lang="en-US" sz="3200" dirty="0" smtClean="0">
                <a:effectLst>
                  <a:outerShdw blurRad="38100" dist="38100" dir="2700000" algn="tl">
                    <a:srgbClr val="000000">
                      <a:alpha val="43137"/>
                    </a:srgbClr>
                  </a:outerShdw>
                </a:effectLst>
              </a:rPr>
              <a:t>	10% of the land, but still represents</a:t>
            </a:r>
          </a:p>
          <a:p>
            <a:pPr>
              <a:buNone/>
            </a:pPr>
            <a:r>
              <a:rPr lang="en-US" sz="3200" dirty="0" smtClean="0">
                <a:effectLst>
                  <a:outerShdw blurRad="38100" dist="38100" dir="2700000" algn="tl">
                    <a:srgbClr val="000000">
                      <a:alpha val="43137"/>
                    </a:srgbClr>
                  </a:outerShdw>
                </a:effectLst>
              </a:rPr>
              <a:t>	the largest glaciers in Europe.</a:t>
            </a:r>
          </a:p>
          <a:p>
            <a:r>
              <a:rPr lang="en-US" sz="3200" dirty="0" smtClean="0">
                <a:effectLst>
                  <a:outerShdw blurRad="38100" dist="38100" dir="2700000" algn="tl">
                    <a:srgbClr val="000000">
                      <a:alpha val="43137"/>
                    </a:srgbClr>
                  </a:outerShdw>
                </a:effectLst>
              </a:rPr>
              <a:t>According to the Environmental</a:t>
            </a:r>
          </a:p>
          <a:p>
            <a:pPr>
              <a:buNone/>
            </a:pPr>
            <a:r>
              <a:rPr lang="en-US" sz="3200" dirty="0" smtClean="0">
                <a:effectLst>
                  <a:outerShdw blurRad="38100" dist="38100" dir="2700000" algn="tl">
                    <a:srgbClr val="000000">
                      <a:alpha val="43137"/>
                    </a:srgbClr>
                  </a:outerShdw>
                </a:effectLst>
              </a:rPr>
              <a:t>	Performance Index, created by the</a:t>
            </a:r>
          </a:p>
          <a:p>
            <a:pPr>
              <a:buNone/>
            </a:pPr>
            <a:r>
              <a:rPr lang="en-US" sz="3200" dirty="0" smtClean="0">
                <a:effectLst>
                  <a:outerShdw blurRad="38100" dist="38100" dir="2700000" algn="tl">
                    <a:srgbClr val="000000">
                      <a:alpha val="43137"/>
                    </a:srgbClr>
                  </a:outerShdw>
                </a:effectLst>
              </a:rPr>
              <a:t>	World Economic Forum in 2012,</a:t>
            </a:r>
          </a:p>
          <a:p>
            <a:pPr>
              <a:buNone/>
            </a:pPr>
            <a:r>
              <a:rPr lang="en-US" sz="3200" dirty="0" smtClean="0">
                <a:effectLst>
                  <a:outerShdw blurRad="38100" dist="38100" dir="2700000" algn="tl">
                    <a:srgbClr val="000000">
                      <a:alpha val="43137"/>
                    </a:srgbClr>
                  </a:outerShdw>
                </a:effectLst>
              </a:rPr>
              <a:t>	Iceland is the world's greenest country. </a:t>
            </a:r>
            <a:endParaRPr lang="es-ES" sz="3200" dirty="0">
              <a:effectLst>
                <a:outerShdw blurRad="38100" dist="38100" dir="2700000" algn="tl">
                  <a:srgbClr val="000000">
                    <a:alpha val="43137"/>
                  </a:srgbClr>
                </a:outerShdw>
              </a:effectLst>
            </a:endParaRPr>
          </a:p>
        </p:txBody>
      </p:sp>
      <p:sp>
        <p:nvSpPr>
          <p:cNvPr id="5" name="Elipse 3"/>
          <p:cNvSpPr/>
          <p:nvPr/>
        </p:nvSpPr>
        <p:spPr>
          <a:xfrm rot="1997369">
            <a:off x="8284190" y="4517411"/>
            <a:ext cx="655094" cy="7779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3"/>
          <p:cNvSpPr/>
          <p:nvPr/>
        </p:nvSpPr>
        <p:spPr>
          <a:xfrm rot="1997369">
            <a:off x="8951276" y="4474005"/>
            <a:ext cx="610118" cy="65069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3"/>
          <p:cNvSpPr/>
          <p:nvPr/>
        </p:nvSpPr>
        <p:spPr>
          <a:xfrm rot="4465291">
            <a:off x="9632989" y="4457650"/>
            <a:ext cx="1178327" cy="14850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Elipse 3"/>
          <p:cNvSpPr/>
          <p:nvPr/>
        </p:nvSpPr>
        <p:spPr>
          <a:xfrm rot="1997369">
            <a:off x="8824384" y="5749392"/>
            <a:ext cx="553899" cy="5886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26"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80">
                                          <p:stCondLst>
                                            <p:cond delay="0"/>
                                          </p:stCondLst>
                                        </p:cTn>
                                        <p:tgtEl>
                                          <p:spTgt spid="3">
                                            <p:txEl>
                                              <p:pRg st="0" end="0"/>
                                            </p:txEl>
                                          </p:spTgt>
                                        </p:tgtEl>
                                      </p:cBhvr>
                                    </p:animEffect>
                                    <p:anim calcmode="lin" valueType="num">
                                      <p:cBhvr>
                                        <p:cTn id="14"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0" end="0"/>
                                            </p:txEl>
                                          </p:spTgt>
                                        </p:tgtEl>
                                      </p:cBhvr>
                                      <p:to x="100000" y="60000"/>
                                    </p:animScale>
                                    <p:animScale>
                                      <p:cBhvr>
                                        <p:cTn id="20" dur="166" decel="50000">
                                          <p:stCondLst>
                                            <p:cond delay="676"/>
                                          </p:stCondLst>
                                        </p:cTn>
                                        <p:tgtEl>
                                          <p:spTgt spid="3">
                                            <p:txEl>
                                              <p:pRg st="0" end="0"/>
                                            </p:txEl>
                                          </p:spTgt>
                                        </p:tgtEl>
                                      </p:cBhvr>
                                      <p:to x="100000" y="100000"/>
                                    </p:animScale>
                                    <p:animScale>
                                      <p:cBhvr>
                                        <p:cTn id="21" dur="26">
                                          <p:stCondLst>
                                            <p:cond delay="1312"/>
                                          </p:stCondLst>
                                        </p:cTn>
                                        <p:tgtEl>
                                          <p:spTgt spid="3">
                                            <p:txEl>
                                              <p:pRg st="0" end="0"/>
                                            </p:txEl>
                                          </p:spTgt>
                                        </p:tgtEl>
                                      </p:cBhvr>
                                      <p:to x="100000" y="80000"/>
                                    </p:animScale>
                                    <p:animScale>
                                      <p:cBhvr>
                                        <p:cTn id="22" dur="166" decel="50000">
                                          <p:stCondLst>
                                            <p:cond delay="1338"/>
                                          </p:stCondLst>
                                        </p:cTn>
                                        <p:tgtEl>
                                          <p:spTgt spid="3">
                                            <p:txEl>
                                              <p:pRg st="0" end="0"/>
                                            </p:txEl>
                                          </p:spTgt>
                                        </p:tgtEl>
                                      </p:cBhvr>
                                      <p:to x="100000" y="100000"/>
                                    </p:animScale>
                                    <p:animScale>
                                      <p:cBhvr>
                                        <p:cTn id="23" dur="26">
                                          <p:stCondLst>
                                            <p:cond delay="1642"/>
                                          </p:stCondLst>
                                        </p:cTn>
                                        <p:tgtEl>
                                          <p:spTgt spid="3">
                                            <p:txEl>
                                              <p:pRg st="0" end="0"/>
                                            </p:txEl>
                                          </p:spTgt>
                                        </p:tgtEl>
                                      </p:cBhvr>
                                      <p:to x="100000" y="90000"/>
                                    </p:animScale>
                                    <p:animScale>
                                      <p:cBhvr>
                                        <p:cTn id="24" dur="166" decel="50000">
                                          <p:stCondLst>
                                            <p:cond delay="1668"/>
                                          </p:stCondLst>
                                        </p:cTn>
                                        <p:tgtEl>
                                          <p:spTgt spid="3">
                                            <p:txEl>
                                              <p:pRg st="0" end="0"/>
                                            </p:txEl>
                                          </p:spTgt>
                                        </p:tgtEl>
                                      </p:cBhvr>
                                      <p:to x="100000" y="100000"/>
                                    </p:animScale>
                                    <p:animScale>
                                      <p:cBhvr>
                                        <p:cTn id="25" dur="26">
                                          <p:stCondLst>
                                            <p:cond delay="1808"/>
                                          </p:stCondLst>
                                        </p:cTn>
                                        <p:tgtEl>
                                          <p:spTgt spid="3">
                                            <p:txEl>
                                              <p:pRg st="0" end="0"/>
                                            </p:txEl>
                                          </p:spTgt>
                                        </p:tgtEl>
                                      </p:cBhvr>
                                      <p:to x="100000" y="95000"/>
                                    </p:animScale>
                                    <p:animScale>
                                      <p:cBhvr>
                                        <p:cTn id="26" dur="166" decel="50000">
                                          <p:stCondLst>
                                            <p:cond delay="1834"/>
                                          </p:stCondLst>
                                        </p:cTn>
                                        <p:tgtEl>
                                          <p:spTgt spid="3">
                                            <p:txEl>
                                              <p:pRg st="0" end="0"/>
                                            </p:txEl>
                                          </p:spTgt>
                                        </p:tgtEl>
                                      </p:cBhvr>
                                      <p:to x="100000" y="100000"/>
                                    </p:animScale>
                                  </p:childTnLst>
                                </p:cTn>
                              </p:par>
                              <p:par>
                                <p:cTn id="27" presetID="26" presetClass="entr" presetSubtype="0" fill="hold" grpId="0"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down)">
                                      <p:cBhvr>
                                        <p:cTn id="29" dur="580">
                                          <p:stCondLst>
                                            <p:cond delay="0"/>
                                          </p:stCondLst>
                                        </p:cTn>
                                        <p:tgtEl>
                                          <p:spTgt spid="3">
                                            <p:txEl>
                                              <p:pRg st="1" end="1"/>
                                            </p:txEl>
                                          </p:spTgt>
                                        </p:tgtEl>
                                      </p:cBhvr>
                                    </p:animEffect>
                                    <p:anim calcmode="lin" valueType="num">
                                      <p:cBhvr>
                                        <p:cTn id="30"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xEl>
                                              <p:pRg st="1" end="1"/>
                                            </p:txEl>
                                          </p:spTgt>
                                        </p:tgtEl>
                                      </p:cBhvr>
                                      <p:to x="100000" y="60000"/>
                                    </p:animScale>
                                    <p:animScale>
                                      <p:cBhvr>
                                        <p:cTn id="36" dur="166" decel="50000">
                                          <p:stCondLst>
                                            <p:cond delay="676"/>
                                          </p:stCondLst>
                                        </p:cTn>
                                        <p:tgtEl>
                                          <p:spTgt spid="3">
                                            <p:txEl>
                                              <p:pRg st="1" end="1"/>
                                            </p:txEl>
                                          </p:spTgt>
                                        </p:tgtEl>
                                      </p:cBhvr>
                                      <p:to x="100000" y="100000"/>
                                    </p:animScale>
                                    <p:animScale>
                                      <p:cBhvr>
                                        <p:cTn id="37" dur="26">
                                          <p:stCondLst>
                                            <p:cond delay="1312"/>
                                          </p:stCondLst>
                                        </p:cTn>
                                        <p:tgtEl>
                                          <p:spTgt spid="3">
                                            <p:txEl>
                                              <p:pRg st="1" end="1"/>
                                            </p:txEl>
                                          </p:spTgt>
                                        </p:tgtEl>
                                      </p:cBhvr>
                                      <p:to x="100000" y="80000"/>
                                    </p:animScale>
                                    <p:animScale>
                                      <p:cBhvr>
                                        <p:cTn id="38" dur="166" decel="50000">
                                          <p:stCondLst>
                                            <p:cond delay="1338"/>
                                          </p:stCondLst>
                                        </p:cTn>
                                        <p:tgtEl>
                                          <p:spTgt spid="3">
                                            <p:txEl>
                                              <p:pRg st="1" end="1"/>
                                            </p:txEl>
                                          </p:spTgt>
                                        </p:tgtEl>
                                      </p:cBhvr>
                                      <p:to x="100000" y="100000"/>
                                    </p:animScale>
                                    <p:animScale>
                                      <p:cBhvr>
                                        <p:cTn id="39" dur="26">
                                          <p:stCondLst>
                                            <p:cond delay="1642"/>
                                          </p:stCondLst>
                                        </p:cTn>
                                        <p:tgtEl>
                                          <p:spTgt spid="3">
                                            <p:txEl>
                                              <p:pRg st="1" end="1"/>
                                            </p:txEl>
                                          </p:spTgt>
                                        </p:tgtEl>
                                      </p:cBhvr>
                                      <p:to x="100000" y="90000"/>
                                    </p:animScale>
                                    <p:animScale>
                                      <p:cBhvr>
                                        <p:cTn id="40" dur="166" decel="50000">
                                          <p:stCondLst>
                                            <p:cond delay="1668"/>
                                          </p:stCondLst>
                                        </p:cTn>
                                        <p:tgtEl>
                                          <p:spTgt spid="3">
                                            <p:txEl>
                                              <p:pRg st="1" end="1"/>
                                            </p:txEl>
                                          </p:spTgt>
                                        </p:tgtEl>
                                      </p:cBhvr>
                                      <p:to x="100000" y="100000"/>
                                    </p:animScale>
                                    <p:animScale>
                                      <p:cBhvr>
                                        <p:cTn id="41" dur="26">
                                          <p:stCondLst>
                                            <p:cond delay="1808"/>
                                          </p:stCondLst>
                                        </p:cTn>
                                        <p:tgtEl>
                                          <p:spTgt spid="3">
                                            <p:txEl>
                                              <p:pRg st="1" end="1"/>
                                            </p:txEl>
                                          </p:spTgt>
                                        </p:tgtEl>
                                      </p:cBhvr>
                                      <p:to x="100000" y="95000"/>
                                    </p:animScale>
                                    <p:animScale>
                                      <p:cBhvr>
                                        <p:cTn id="42" dur="166" decel="50000">
                                          <p:stCondLst>
                                            <p:cond delay="1834"/>
                                          </p:stCondLst>
                                        </p:cTn>
                                        <p:tgtEl>
                                          <p:spTgt spid="3">
                                            <p:txEl>
                                              <p:pRg st="1" end="1"/>
                                            </p:txEl>
                                          </p:spTgt>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wipe(down)">
                                      <p:cBhvr>
                                        <p:cTn id="45" dur="580">
                                          <p:stCondLst>
                                            <p:cond delay="0"/>
                                          </p:stCondLst>
                                        </p:cTn>
                                        <p:tgtEl>
                                          <p:spTgt spid="3">
                                            <p:txEl>
                                              <p:pRg st="2" end="2"/>
                                            </p:txEl>
                                          </p:spTgt>
                                        </p:tgtEl>
                                      </p:cBhvr>
                                    </p:animEffect>
                                    <p:anim calcmode="lin" valueType="num">
                                      <p:cBhvr>
                                        <p:cTn id="4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1" dur="26">
                                          <p:stCondLst>
                                            <p:cond delay="650"/>
                                          </p:stCondLst>
                                        </p:cTn>
                                        <p:tgtEl>
                                          <p:spTgt spid="3">
                                            <p:txEl>
                                              <p:pRg st="2" end="2"/>
                                            </p:txEl>
                                          </p:spTgt>
                                        </p:tgtEl>
                                      </p:cBhvr>
                                      <p:to x="100000" y="60000"/>
                                    </p:animScale>
                                    <p:animScale>
                                      <p:cBhvr>
                                        <p:cTn id="52" dur="166" decel="50000">
                                          <p:stCondLst>
                                            <p:cond delay="676"/>
                                          </p:stCondLst>
                                        </p:cTn>
                                        <p:tgtEl>
                                          <p:spTgt spid="3">
                                            <p:txEl>
                                              <p:pRg st="2" end="2"/>
                                            </p:txEl>
                                          </p:spTgt>
                                        </p:tgtEl>
                                      </p:cBhvr>
                                      <p:to x="100000" y="100000"/>
                                    </p:animScale>
                                    <p:animScale>
                                      <p:cBhvr>
                                        <p:cTn id="53" dur="26">
                                          <p:stCondLst>
                                            <p:cond delay="1312"/>
                                          </p:stCondLst>
                                        </p:cTn>
                                        <p:tgtEl>
                                          <p:spTgt spid="3">
                                            <p:txEl>
                                              <p:pRg st="2" end="2"/>
                                            </p:txEl>
                                          </p:spTgt>
                                        </p:tgtEl>
                                      </p:cBhvr>
                                      <p:to x="100000" y="80000"/>
                                    </p:animScale>
                                    <p:animScale>
                                      <p:cBhvr>
                                        <p:cTn id="54" dur="166" decel="50000">
                                          <p:stCondLst>
                                            <p:cond delay="1338"/>
                                          </p:stCondLst>
                                        </p:cTn>
                                        <p:tgtEl>
                                          <p:spTgt spid="3">
                                            <p:txEl>
                                              <p:pRg st="2" end="2"/>
                                            </p:txEl>
                                          </p:spTgt>
                                        </p:tgtEl>
                                      </p:cBhvr>
                                      <p:to x="100000" y="100000"/>
                                    </p:animScale>
                                    <p:animScale>
                                      <p:cBhvr>
                                        <p:cTn id="55" dur="26">
                                          <p:stCondLst>
                                            <p:cond delay="1642"/>
                                          </p:stCondLst>
                                        </p:cTn>
                                        <p:tgtEl>
                                          <p:spTgt spid="3">
                                            <p:txEl>
                                              <p:pRg st="2" end="2"/>
                                            </p:txEl>
                                          </p:spTgt>
                                        </p:tgtEl>
                                      </p:cBhvr>
                                      <p:to x="100000" y="90000"/>
                                    </p:animScale>
                                    <p:animScale>
                                      <p:cBhvr>
                                        <p:cTn id="56" dur="166" decel="50000">
                                          <p:stCondLst>
                                            <p:cond delay="1668"/>
                                          </p:stCondLst>
                                        </p:cTn>
                                        <p:tgtEl>
                                          <p:spTgt spid="3">
                                            <p:txEl>
                                              <p:pRg st="2" end="2"/>
                                            </p:txEl>
                                          </p:spTgt>
                                        </p:tgtEl>
                                      </p:cBhvr>
                                      <p:to x="100000" y="100000"/>
                                    </p:animScale>
                                    <p:animScale>
                                      <p:cBhvr>
                                        <p:cTn id="57" dur="26">
                                          <p:stCondLst>
                                            <p:cond delay="1808"/>
                                          </p:stCondLst>
                                        </p:cTn>
                                        <p:tgtEl>
                                          <p:spTgt spid="3">
                                            <p:txEl>
                                              <p:pRg st="2" end="2"/>
                                            </p:txEl>
                                          </p:spTgt>
                                        </p:tgtEl>
                                      </p:cBhvr>
                                      <p:to x="100000" y="95000"/>
                                    </p:animScale>
                                    <p:animScale>
                                      <p:cBhvr>
                                        <p:cTn id="58" dur="166" decel="50000">
                                          <p:stCondLst>
                                            <p:cond delay="1834"/>
                                          </p:stCondLst>
                                        </p:cTn>
                                        <p:tgtEl>
                                          <p:spTgt spid="3">
                                            <p:txEl>
                                              <p:pRg st="2" end="2"/>
                                            </p:txEl>
                                          </p:spTgt>
                                        </p:tgtEl>
                                      </p:cBhvr>
                                      <p:to x="100000" y="100000"/>
                                    </p:animScale>
                                  </p:childTnLst>
                                </p:cTn>
                              </p:par>
                              <p:par>
                                <p:cTn id="59" presetID="26" presetClass="entr" presetSubtype="0" fill="hold" grpId="0" nodeType="with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3">
                                            <p:txEl>
                                              <p:pRg st="4" end="4"/>
                                            </p:txEl>
                                          </p:spTgt>
                                        </p:tgtEl>
                                        <p:attrNameLst>
                                          <p:attrName>style.visibility</p:attrName>
                                        </p:attrNameLst>
                                      </p:cBhvr>
                                      <p:to>
                                        <p:strVal val="visible"/>
                                      </p:to>
                                    </p:set>
                                    <p:animEffect transition="in" filter="wipe(down)">
                                      <p:cBhvr>
                                        <p:cTn id="77" dur="580">
                                          <p:stCondLst>
                                            <p:cond delay="0"/>
                                          </p:stCondLst>
                                        </p:cTn>
                                        <p:tgtEl>
                                          <p:spTgt spid="3">
                                            <p:txEl>
                                              <p:pRg st="4" end="4"/>
                                            </p:txEl>
                                          </p:spTgt>
                                        </p:tgtEl>
                                      </p:cBhvr>
                                    </p:animEffect>
                                    <p:anim calcmode="lin" valueType="num">
                                      <p:cBhvr>
                                        <p:cTn id="78"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3">
                                            <p:txEl>
                                              <p:pRg st="4" end="4"/>
                                            </p:txEl>
                                          </p:spTgt>
                                        </p:tgtEl>
                                      </p:cBhvr>
                                      <p:to x="100000" y="60000"/>
                                    </p:animScale>
                                    <p:animScale>
                                      <p:cBhvr>
                                        <p:cTn id="84" dur="166" decel="50000">
                                          <p:stCondLst>
                                            <p:cond delay="676"/>
                                          </p:stCondLst>
                                        </p:cTn>
                                        <p:tgtEl>
                                          <p:spTgt spid="3">
                                            <p:txEl>
                                              <p:pRg st="4" end="4"/>
                                            </p:txEl>
                                          </p:spTgt>
                                        </p:tgtEl>
                                      </p:cBhvr>
                                      <p:to x="100000" y="100000"/>
                                    </p:animScale>
                                    <p:animScale>
                                      <p:cBhvr>
                                        <p:cTn id="85" dur="26">
                                          <p:stCondLst>
                                            <p:cond delay="1312"/>
                                          </p:stCondLst>
                                        </p:cTn>
                                        <p:tgtEl>
                                          <p:spTgt spid="3">
                                            <p:txEl>
                                              <p:pRg st="4" end="4"/>
                                            </p:txEl>
                                          </p:spTgt>
                                        </p:tgtEl>
                                      </p:cBhvr>
                                      <p:to x="100000" y="80000"/>
                                    </p:animScale>
                                    <p:animScale>
                                      <p:cBhvr>
                                        <p:cTn id="86" dur="166" decel="50000">
                                          <p:stCondLst>
                                            <p:cond delay="1338"/>
                                          </p:stCondLst>
                                        </p:cTn>
                                        <p:tgtEl>
                                          <p:spTgt spid="3">
                                            <p:txEl>
                                              <p:pRg st="4" end="4"/>
                                            </p:txEl>
                                          </p:spTgt>
                                        </p:tgtEl>
                                      </p:cBhvr>
                                      <p:to x="100000" y="100000"/>
                                    </p:animScale>
                                    <p:animScale>
                                      <p:cBhvr>
                                        <p:cTn id="87" dur="26">
                                          <p:stCondLst>
                                            <p:cond delay="1642"/>
                                          </p:stCondLst>
                                        </p:cTn>
                                        <p:tgtEl>
                                          <p:spTgt spid="3">
                                            <p:txEl>
                                              <p:pRg st="4" end="4"/>
                                            </p:txEl>
                                          </p:spTgt>
                                        </p:tgtEl>
                                      </p:cBhvr>
                                      <p:to x="100000" y="90000"/>
                                    </p:animScale>
                                    <p:animScale>
                                      <p:cBhvr>
                                        <p:cTn id="88" dur="166" decel="50000">
                                          <p:stCondLst>
                                            <p:cond delay="1668"/>
                                          </p:stCondLst>
                                        </p:cTn>
                                        <p:tgtEl>
                                          <p:spTgt spid="3">
                                            <p:txEl>
                                              <p:pRg st="4" end="4"/>
                                            </p:txEl>
                                          </p:spTgt>
                                        </p:tgtEl>
                                      </p:cBhvr>
                                      <p:to x="100000" y="100000"/>
                                    </p:animScale>
                                    <p:animScale>
                                      <p:cBhvr>
                                        <p:cTn id="89" dur="26">
                                          <p:stCondLst>
                                            <p:cond delay="1808"/>
                                          </p:stCondLst>
                                        </p:cTn>
                                        <p:tgtEl>
                                          <p:spTgt spid="3">
                                            <p:txEl>
                                              <p:pRg st="4" end="4"/>
                                            </p:txEl>
                                          </p:spTgt>
                                        </p:tgtEl>
                                      </p:cBhvr>
                                      <p:to x="100000" y="95000"/>
                                    </p:animScale>
                                    <p:animScale>
                                      <p:cBhvr>
                                        <p:cTn id="90" dur="166" decel="50000">
                                          <p:stCondLst>
                                            <p:cond delay="1834"/>
                                          </p:stCondLst>
                                        </p:cTn>
                                        <p:tgtEl>
                                          <p:spTgt spid="3">
                                            <p:txEl>
                                              <p:pRg st="4" end="4"/>
                                            </p:txEl>
                                          </p:spTgt>
                                        </p:tgtEl>
                                      </p:cBhvr>
                                      <p:to x="100000" y="100000"/>
                                    </p:animScale>
                                  </p:childTnLst>
                                </p:cTn>
                              </p:par>
                              <p:par>
                                <p:cTn id="91" presetID="26" presetClass="entr" presetSubtype="0" fill="hold" grpId="0" nodeType="withEffect">
                                  <p:stCondLst>
                                    <p:cond delay="0"/>
                                  </p:stCondLst>
                                  <p:childTnLst>
                                    <p:set>
                                      <p:cBhvr>
                                        <p:cTn id="92" dur="1" fill="hold">
                                          <p:stCondLst>
                                            <p:cond delay="0"/>
                                          </p:stCondLst>
                                        </p:cTn>
                                        <p:tgtEl>
                                          <p:spTgt spid="3">
                                            <p:txEl>
                                              <p:pRg st="5" end="5"/>
                                            </p:txEl>
                                          </p:spTgt>
                                        </p:tgtEl>
                                        <p:attrNameLst>
                                          <p:attrName>style.visibility</p:attrName>
                                        </p:attrNameLst>
                                      </p:cBhvr>
                                      <p:to>
                                        <p:strVal val="visible"/>
                                      </p:to>
                                    </p:set>
                                    <p:animEffect transition="in" filter="wipe(down)">
                                      <p:cBhvr>
                                        <p:cTn id="93" dur="580">
                                          <p:stCondLst>
                                            <p:cond delay="0"/>
                                          </p:stCondLst>
                                        </p:cTn>
                                        <p:tgtEl>
                                          <p:spTgt spid="3">
                                            <p:txEl>
                                              <p:pRg st="5" end="5"/>
                                            </p:txEl>
                                          </p:spTgt>
                                        </p:tgtEl>
                                      </p:cBhvr>
                                    </p:animEffect>
                                    <p:anim calcmode="lin" valueType="num">
                                      <p:cBhvr>
                                        <p:cTn id="94"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99" dur="26">
                                          <p:stCondLst>
                                            <p:cond delay="650"/>
                                          </p:stCondLst>
                                        </p:cTn>
                                        <p:tgtEl>
                                          <p:spTgt spid="3">
                                            <p:txEl>
                                              <p:pRg st="5" end="5"/>
                                            </p:txEl>
                                          </p:spTgt>
                                        </p:tgtEl>
                                      </p:cBhvr>
                                      <p:to x="100000" y="60000"/>
                                    </p:animScale>
                                    <p:animScale>
                                      <p:cBhvr>
                                        <p:cTn id="100" dur="166" decel="50000">
                                          <p:stCondLst>
                                            <p:cond delay="676"/>
                                          </p:stCondLst>
                                        </p:cTn>
                                        <p:tgtEl>
                                          <p:spTgt spid="3">
                                            <p:txEl>
                                              <p:pRg st="5" end="5"/>
                                            </p:txEl>
                                          </p:spTgt>
                                        </p:tgtEl>
                                      </p:cBhvr>
                                      <p:to x="100000" y="100000"/>
                                    </p:animScale>
                                    <p:animScale>
                                      <p:cBhvr>
                                        <p:cTn id="101" dur="26">
                                          <p:stCondLst>
                                            <p:cond delay="1312"/>
                                          </p:stCondLst>
                                        </p:cTn>
                                        <p:tgtEl>
                                          <p:spTgt spid="3">
                                            <p:txEl>
                                              <p:pRg st="5" end="5"/>
                                            </p:txEl>
                                          </p:spTgt>
                                        </p:tgtEl>
                                      </p:cBhvr>
                                      <p:to x="100000" y="80000"/>
                                    </p:animScale>
                                    <p:animScale>
                                      <p:cBhvr>
                                        <p:cTn id="102" dur="166" decel="50000">
                                          <p:stCondLst>
                                            <p:cond delay="1338"/>
                                          </p:stCondLst>
                                        </p:cTn>
                                        <p:tgtEl>
                                          <p:spTgt spid="3">
                                            <p:txEl>
                                              <p:pRg st="5" end="5"/>
                                            </p:txEl>
                                          </p:spTgt>
                                        </p:tgtEl>
                                      </p:cBhvr>
                                      <p:to x="100000" y="100000"/>
                                    </p:animScale>
                                    <p:animScale>
                                      <p:cBhvr>
                                        <p:cTn id="103" dur="26">
                                          <p:stCondLst>
                                            <p:cond delay="1642"/>
                                          </p:stCondLst>
                                        </p:cTn>
                                        <p:tgtEl>
                                          <p:spTgt spid="3">
                                            <p:txEl>
                                              <p:pRg st="5" end="5"/>
                                            </p:txEl>
                                          </p:spTgt>
                                        </p:tgtEl>
                                      </p:cBhvr>
                                      <p:to x="100000" y="90000"/>
                                    </p:animScale>
                                    <p:animScale>
                                      <p:cBhvr>
                                        <p:cTn id="104" dur="166" decel="50000">
                                          <p:stCondLst>
                                            <p:cond delay="1668"/>
                                          </p:stCondLst>
                                        </p:cTn>
                                        <p:tgtEl>
                                          <p:spTgt spid="3">
                                            <p:txEl>
                                              <p:pRg st="5" end="5"/>
                                            </p:txEl>
                                          </p:spTgt>
                                        </p:tgtEl>
                                      </p:cBhvr>
                                      <p:to x="100000" y="100000"/>
                                    </p:animScale>
                                    <p:animScale>
                                      <p:cBhvr>
                                        <p:cTn id="105" dur="26">
                                          <p:stCondLst>
                                            <p:cond delay="1808"/>
                                          </p:stCondLst>
                                        </p:cTn>
                                        <p:tgtEl>
                                          <p:spTgt spid="3">
                                            <p:txEl>
                                              <p:pRg st="5" end="5"/>
                                            </p:txEl>
                                          </p:spTgt>
                                        </p:tgtEl>
                                      </p:cBhvr>
                                      <p:to x="100000" y="95000"/>
                                    </p:animScale>
                                    <p:animScale>
                                      <p:cBhvr>
                                        <p:cTn id="106" dur="166" decel="50000">
                                          <p:stCondLst>
                                            <p:cond delay="1834"/>
                                          </p:stCondLst>
                                        </p:cTn>
                                        <p:tgtEl>
                                          <p:spTgt spid="3">
                                            <p:txEl>
                                              <p:pRg st="5" end="5"/>
                                            </p:txEl>
                                          </p:spTgt>
                                        </p:tgtEl>
                                      </p:cBhvr>
                                      <p:to x="100000" y="100000"/>
                                    </p:animScale>
                                  </p:childTnLst>
                                </p:cTn>
                              </p:par>
                              <p:par>
                                <p:cTn id="107" presetID="26" presetClass="entr" presetSubtype="0" fill="hold" grpId="0" nodeType="withEffect">
                                  <p:stCondLst>
                                    <p:cond delay="0"/>
                                  </p:stCondLst>
                                  <p:childTnLst>
                                    <p:set>
                                      <p:cBhvr>
                                        <p:cTn id="108" dur="1" fill="hold">
                                          <p:stCondLst>
                                            <p:cond delay="0"/>
                                          </p:stCondLst>
                                        </p:cTn>
                                        <p:tgtEl>
                                          <p:spTgt spid="3">
                                            <p:txEl>
                                              <p:pRg st="6" end="6"/>
                                            </p:txEl>
                                          </p:spTgt>
                                        </p:tgtEl>
                                        <p:attrNameLst>
                                          <p:attrName>style.visibility</p:attrName>
                                        </p:attrNameLst>
                                      </p:cBhvr>
                                      <p:to>
                                        <p:strVal val="visible"/>
                                      </p:to>
                                    </p:set>
                                    <p:animEffect transition="in" filter="wipe(down)">
                                      <p:cBhvr>
                                        <p:cTn id="109" dur="580">
                                          <p:stCondLst>
                                            <p:cond delay="0"/>
                                          </p:stCondLst>
                                        </p:cTn>
                                        <p:tgtEl>
                                          <p:spTgt spid="3">
                                            <p:txEl>
                                              <p:pRg st="6" end="6"/>
                                            </p:txEl>
                                          </p:spTgt>
                                        </p:tgtEl>
                                      </p:cBhvr>
                                    </p:animEffect>
                                    <p:anim calcmode="lin" valueType="num">
                                      <p:cBhvr>
                                        <p:cTn id="110"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15" dur="26">
                                          <p:stCondLst>
                                            <p:cond delay="650"/>
                                          </p:stCondLst>
                                        </p:cTn>
                                        <p:tgtEl>
                                          <p:spTgt spid="3">
                                            <p:txEl>
                                              <p:pRg st="6" end="6"/>
                                            </p:txEl>
                                          </p:spTgt>
                                        </p:tgtEl>
                                      </p:cBhvr>
                                      <p:to x="100000" y="60000"/>
                                    </p:animScale>
                                    <p:animScale>
                                      <p:cBhvr>
                                        <p:cTn id="116" dur="166" decel="50000">
                                          <p:stCondLst>
                                            <p:cond delay="676"/>
                                          </p:stCondLst>
                                        </p:cTn>
                                        <p:tgtEl>
                                          <p:spTgt spid="3">
                                            <p:txEl>
                                              <p:pRg st="6" end="6"/>
                                            </p:txEl>
                                          </p:spTgt>
                                        </p:tgtEl>
                                      </p:cBhvr>
                                      <p:to x="100000" y="100000"/>
                                    </p:animScale>
                                    <p:animScale>
                                      <p:cBhvr>
                                        <p:cTn id="117" dur="26">
                                          <p:stCondLst>
                                            <p:cond delay="1312"/>
                                          </p:stCondLst>
                                        </p:cTn>
                                        <p:tgtEl>
                                          <p:spTgt spid="3">
                                            <p:txEl>
                                              <p:pRg st="6" end="6"/>
                                            </p:txEl>
                                          </p:spTgt>
                                        </p:tgtEl>
                                      </p:cBhvr>
                                      <p:to x="100000" y="80000"/>
                                    </p:animScale>
                                    <p:animScale>
                                      <p:cBhvr>
                                        <p:cTn id="118" dur="166" decel="50000">
                                          <p:stCondLst>
                                            <p:cond delay="1338"/>
                                          </p:stCondLst>
                                        </p:cTn>
                                        <p:tgtEl>
                                          <p:spTgt spid="3">
                                            <p:txEl>
                                              <p:pRg st="6" end="6"/>
                                            </p:txEl>
                                          </p:spTgt>
                                        </p:tgtEl>
                                      </p:cBhvr>
                                      <p:to x="100000" y="100000"/>
                                    </p:animScale>
                                    <p:animScale>
                                      <p:cBhvr>
                                        <p:cTn id="119" dur="26">
                                          <p:stCondLst>
                                            <p:cond delay="1642"/>
                                          </p:stCondLst>
                                        </p:cTn>
                                        <p:tgtEl>
                                          <p:spTgt spid="3">
                                            <p:txEl>
                                              <p:pRg st="6" end="6"/>
                                            </p:txEl>
                                          </p:spTgt>
                                        </p:tgtEl>
                                      </p:cBhvr>
                                      <p:to x="100000" y="90000"/>
                                    </p:animScale>
                                    <p:animScale>
                                      <p:cBhvr>
                                        <p:cTn id="120" dur="166" decel="50000">
                                          <p:stCondLst>
                                            <p:cond delay="1668"/>
                                          </p:stCondLst>
                                        </p:cTn>
                                        <p:tgtEl>
                                          <p:spTgt spid="3">
                                            <p:txEl>
                                              <p:pRg st="6" end="6"/>
                                            </p:txEl>
                                          </p:spTgt>
                                        </p:tgtEl>
                                      </p:cBhvr>
                                      <p:to x="100000" y="100000"/>
                                    </p:animScale>
                                    <p:animScale>
                                      <p:cBhvr>
                                        <p:cTn id="121" dur="26">
                                          <p:stCondLst>
                                            <p:cond delay="1808"/>
                                          </p:stCondLst>
                                        </p:cTn>
                                        <p:tgtEl>
                                          <p:spTgt spid="3">
                                            <p:txEl>
                                              <p:pRg st="6" end="6"/>
                                            </p:txEl>
                                          </p:spTgt>
                                        </p:tgtEl>
                                      </p:cBhvr>
                                      <p:to x="100000" y="95000"/>
                                    </p:animScale>
                                    <p:animScale>
                                      <p:cBhvr>
                                        <p:cTn id="122" dur="166" decel="50000">
                                          <p:stCondLst>
                                            <p:cond delay="1834"/>
                                          </p:stCondLst>
                                        </p:cTn>
                                        <p:tgtEl>
                                          <p:spTgt spid="3">
                                            <p:txEl>
                                              <p:pRg st="6" end="6"/>
                                            </p:txEl>
                                          </p:spTgt>
                                        </p:tgtEl>
                                      </p:cBhvr>
                                      <p:to x="100000" y="100000"/>
                                    </p:animScale>
                                  </p:childTnLst>
                                </p:cTn>
                              </p:par>
                              <p:par>
                                <p:cTn id="123" presetID="26" presetClass="entr" presetSubtype="0" fill="hold" grpId="0" nodeType="withEffect">
                                  <p:stCondLst>
                                    <p:cond delay="0"/>
                                  </p:stCondLst>
                                  <p:childTnLst>
                                    <p:set>
                                      <p:cBhvr>
                                        <p:cTn id="124" dur="1" fill="hold">
                                          <p:stCondLst>
                                            <p:cond delay="0"/>
                                          </p:stCondLst>
                                        </p:cTn>
                                        <p:tgtEl>
                                          <p:spTgt spid="3">
                                            <p:txEl>
                                              <p:pRg st="7" end="7"/>
                                            </p:txEl>
                                          </p:spTgt>
                                        </p:tgtEl>
                                        <p:attrNameLst>
                                          <p:attrName>style.visibility</p:attrName>
                                        </p:attrNameLst>
                                      </p:cBhvr>
                                      <p:to>
                                        <p:strVal val="visible"/>
                                      </p:to>
                                    </p:set>
                                    <p:animEffect transition="in" filter="wipe(down)">
                                      <p:cBhvr>
                                        <p:cTn id="125" dur="580">
                                          <p:stCondLst>
                                            <p:cond delay="0"/>
                                          </p:stCondLst>
                                        </p:cTn>
                                        <p:tgtEl>
                                          <p:spTgt spid="3">
                                            <p:txEl>
                                              <p:pRg st="7" end="7"/>
                                            </p:txEl>
                                          </p:spTgt>
                                        </p:tgtEl>
                                      </p:cBhvr>
                                    </p:animEffect>
                                    <p:anim calcmode="lin" valueType="num">
                                      <p:cBhvr>
                                        <p:cTn id="126"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31" dur="26">
                                          <p:stCondLst>
                                            <p:cond delay="650"/>
                                          </p:stCondLst>
                                        </p:cTn>
                                        <p:tgtEl>
                                          <p:spTgt spid="3">
                                            <p:txEl>
                                              <p:pRg st="7" end="7"/>
                                            </p:txEl>
                                          </p:spTgt>
                                        </p:tgtEl>
                                      </p:cBhvr>
                                      <p:to x="100000" y="60000"/>
                                    </p:animScale>
                                    <p:animScale>
                                      <p:cBhvr>
                                        <p:cTn id="132" dur="166" decel="50000">
                                          <p:stCondLst>
                                            <p:cond delay="676"/>
                                          </p:stCondLst>
                                        </p:cTn>
                                        <p:tgtEl>
                                          <p:spTgt spid="3">
                                            <p:txEl>
                                              <p:pRg st="7" end="7"/>
                                            </p:txEl>
                                          </p:spTgt>
                                        </p:tgtEl>
                                      </p:cBhvr>
                                      <p:to x="100000" y="100000"/>
                                    </p:animScale>
                                    <p:animScale>
                                      <p:cBhvr>
                                        <p:cTn id="133" dur="26">
                                          <p:stCondLst>
                                            <p:cond delay="1312"/>
                                          </p:stCondLst>
                                        </p:cTn>
                                        <p:tgtEl>
                                          <p:spTgt spid="3">
                                            <p:txEl>
                                              <p:pRg st="7" end="7"/>
                                            </p:txEl>
                                          </p:spTgt>
                                        </p:tgtEl>
                                      </p:cBhvr>
                                      <p:to x="100000" y="80000"/>
                                    </p:animScale>
                                    <p:animScale>
                                      <p:cBhvr>
                                        <p:cTn id="134" dur="166" decel="50000">
                                          <p:stCondLst>
                                            <p:cond delay="1338"/>
                                          </p:stCondLst>
                                        </p:cTn>
                                        <p:tgtEl>
                                          <p:spTgt spid="3">
                                            <p:txEl>
                                              <p:pRg st="7" end="7"/>
                                            </p:txEl>
                                          </p:spTgt>
                                        </p:tgtEl>
                                      </p:cBhvr>
                                      <p:to x="100000" y="100000"/>
                                    </p:animScale>
                                    <p:animScale>
                                      <p:cBhvr>
                                        <p:cTn id="135" dur="26">
                                          <p:stCondLst>
                                            <p:cond delay="1642"/>
                                          </p:stCondLst>
                                        </p:cTn>
                                        <p:tgtEl>
                                          <p:spTgt spid="3">
                                            <p:txEl>
                                              <p:pRg st="7" end="7"/>
                                            </p:txEl>
                                          </p:spTgt>
                                        </p:tgtEl>
                                      </p:cBhvr>
                                      <p:to x="100000" y="90000"/>
                                    </p:animScale>
                                    <p:animScale>
                                      <p:cBhvr>
                                        <p:cTn id="136" dur="166" decel="50000">
                                          <p:stCondLst>
                                            <p:cond delay="1668"/>
                                          </p:stCondLst>
                                        </p:cTn>
                                        <p:tgtEl>
                                          <p:spTgt spid="3">
                                            <p:txEl>
                                              <p:pRg st="7" end="7"/>
                                            </p:txEl>
                                          </p:spTgt>
                                        </p:tgtEl>
                                      </p:cBhvr>
                                      <p:to x="100000" y="100000"/>
                                    </p:animScale>
                                    <p:animScale>
                                      <p:cBhvr>
                                        <p:cTn id="137" dur="26">
                                          <p:stCondLst>
                                            <p:cond delay="1808"/>
                                          </p:stCondLst>
                                        </p:cTn>
                                        <p:tgtEl>
                                          <p:spTgt spid="3">
                                            <p:txEl>
                                              <p:pRg st="7" end="7"/>
                                            </p:txEl>
                                          </p:spTgt>
                                        </p:tgtEl>
                                      </p:cBhvr>
                                      <p:to x="100000" y="95000"/>
                                    </p:animScale>
                                    <p:animScale>
                                      <p:cBhvr>
                                        <p:cTn id="138" dur="166" decel="50000">
                                          <p:stCondLst>
                                            <p:cond delay="1834"/>
                                          </p:stCondLst>
                                        </p:cTn>
                                        <p:tgtEl>
                                          <p:spTgt spid="3">
                                            <p:txEl>
                                              <p:pRg st="7" end="7"/>
                                            </p:txEl>
                                          </p:spTgt>
                                        </p:tgtEl>
                                      </p:cBhvr>
                                      <p:to x="100000" y="100000"/>
                                    </p:animScale>
                                  </p:childTnLst>
                                </p:cTn>
                              </p:par>
                              <p:par>
                                <p:cTn id="139" presetID="26" presetClass="entr" presetSubtype="0" fill="hold" grpId="0" nodeType="withEffect">
                                  <p:stCondLst>
                                    <p:cond delay="0"/>
                                  </p:stCondLst>
                                  <p:childTnLst>
                                    <p:set>
                                      <p:cBhvr>
                                        <p:cTn id="140" dur="1" fill="hold">
                                          <p:stCondLst>
                                            <p:cond delay="0"/>
                                          </p:stCondLst>
                                        </p:cTn>
                                        <p:tgtEl>
                                          <p:spTgt spid="3">
                                            <p:txEl>
                                              <p:pRg st="8" end="8"/>
                                            </p:txEl>
                                          </p:spTgt>
                                        </p:tgtEl>
                                        <p:attrNameLst>
                                          <p:attrName>style.visibility</p:attrName>
                                        </p:attrNameLst>
                                      </p:cBhvr>
                                      <p:to>
                                        <p:strVal val="visible"/>
                                      </p:to>
                                    </p:set>
                                    <p:animEffect transition="in" filter="wipe(down)">
                                      <p:cBhvr>
                                        <p:cTn id="141" dur="580">
                                          <p:stCondLst>
                                            <p:cond delay="0"/>
                                          </p:stCondLst>
                                        </p:cTn>
                                        <p:tgtEl>
                                          <p:spTgt spid="3">
                                            <p:txEl>
                                              <p:pRg st="8" end="8"/>
                                            </p:txEl>
                                          </p:spTgt>
                                        </p:tgtEl>
                                      </p:cBhvr>
                                    </p:animEffect>
                                    <p:anim calcmode="lin" valueType="num">
                                      <p:cBhvr>
                                        <p:cTn id="142"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47" dur="26">
                                          <p:stCondLst>
                                            <p:cond delay="650"/>
                                          </p:stCondLst>
                                        </p:cTn>
                                        <p:tgtEl>
                                          <p:spTgt spid="3">
                                            <p:txEl>
                                              <p:pRg st="8" end="8"/>
                                            </p:txEl>
                                          </p:spTgt>
                                        </p:tgtEl>
                                      </p:cBhvr>
                                      <p:to x="100000" y="60000"/>
                                    </p:animScale>
                                    <p:animScale>
                                      <p:cBhvr>
                                        <p:cTn id="148" dur="166" decel="50000">
                                          <p:stCondLst>
                                            <p:cond delay="676"/>
                                          </p:stCondLst>
                                        </p:cTn>
                                        <p:tgtEl>
                                          <p:spTgt spid="3">
                                            <p:txEl>
                                              <p:pRg st="8" end="8"/>
                                            </p:txEl>
                                          </p:spTgt>
                                        </p:tgtEl>
                                      </p:cBhvr>
                                      <p:to x="100000" y="100000"/>
                                    </p:animScale>
                                    <p:animScale>
                                      <p:cBhvr>
                                        <p:cTn id="149" dur="26">
                                          <p:stCondLst>
                                            <p:cond delay="1312"/>
                                          </p:stCondLst>
                                        </p:cTn>
                                        <p:tgtEl>
                                          <p:spTgt spid="3">
                                            <p:txEl>
                                              <p:pRg st="8" end="8"/>
                                            </p:txEl>
                                          </p:spTgt>
                                        </p:tgtEl>
                                      </p:cBhvr>
                                      <p:to x="100000" y="80000"/>
                                    </p:animScale>
                                    <p:animScale>
                                      <p:cBhvr>
                                        <p:cTn id="150" dur="166" decel="50000">
                                          <p:stCondLst>
                                            <p:cond delay="1338"/>
                                          </p:stCondLst>
                                        </p:cTn>
                                        <p:tgtEl>
                                          <p:spTgt spid="3">
                                            <p:txEl>
                                              <p:pRg st="8" end="8"/>
                                            </p:txEl>
                                          </p:spTgt>
                                        </p:tgtEl>
                                      </p:cBhvr>
                                      <p:to x="100000" y="100000"/>
                                    </p:animScale>
                                    <p:animScale>
                                      <p:cBhvr>
                                        <p:cTn id="151" dur="26">
                                          <p:stCondLst>
                                            <p:cond delay="1642"/>
                                          </p:stCondLst>
                                        </p:cTn>
                                        <p:tgtEl>
                                          <p:spTgt spid="3">
                                            <p:txEl>
                                              <p:pRg st="8" end="8"/>
                                            </p:txEl>
                                          </p:spTgt>
                                        </p:tgtEl>
                                      </p:cBhvr>
                                      <p:to x="100000" y="90000"/>
                                    </p:animScale>
                                    <p:animScale>
                                      <p:cBhvr>
                                        <p:cTn id="152" dur="166" decel="50000">
                                          <p:stCondLst>
                                            <p:cond delay="1668"/>
                                          </p:stCondLst>
                                        </p:cTn>
                                        <p:tgtEl>
                                          <p:spTgt spid="3">
                                            <p:txEl>
                                              <p:pRg st="8" end="8"/>
                                            </p:txEl>
                                          </p:spTgt>
                                        </p:tgtEl>
                                      </p:cBhvr>
                                      <p:to x="100000" y="100000"/>
                                    </p:animScale>
                                    <p:animScale>
                                      <p:cBhvr>
                                        <p:cTn id="153" dur="26">
                                          <p:stCondLst>
                                            <p:cond delay="1808"/>
                                          </p:stCondLst>
                                        </p:cTn>
                                        <p:tgtEl>
                                          <p:spTgt spid="3">
                                            <p:txEl>
                                              <p:pRg st="8" end="8"/>
                                            </p:txEl>
                                          </p:spTgt>
                                        </p:tgtEl>
                                      </p:cBhvr>
                                      <p:to x="100000" y="95000"/>
                                    </p:animScale>
                                    <p:animScale>
                                      <p:cBhvr>
                                        <p:cTn id="154" dur="166" decel="50000">
                                          <p:stCondLst>
                                            <p:cond delay="1834"/>
                                          </p:stCondLst>
                                        </p:cTn>
                                        <p:tgtEl>
                                          <p:spTgt spid="3">
                                            <p:txEl>
                                              <p:pRg st="8" end="8"/>
                                            </p:txEl>
                                          </p:spTgt>
                                        </p:tgtEl>
                                      </p:cBhvr>
                                      <p:to x="100000" y="100000"/>
                                    </p:animScale>
                                  </p:childTnLst>
                                </p:cTn>
                              </p:par>
                            </p:childTnLst>
                          </p:cTn>
                        </p:par>
                        <p:par>
                          <p:cTn id="155" fill="hold">
                            <p:stCondLst>
                              <p:cond delay="2000"/>
                            </p:stCondLst>
                            <p:childTnLst>
                              <p:par>
                                <p:cTn id="156" presetID="15" presetClass="entr" presetSubtype="0" fill="hold" nodeType="afterEffect">
                                  <p:stCondLst>
                                    <p:cond delay="0"/>
                                  </p:stCondLst>
                                  <p:childTnLst>
                                    <p:set>
                                      <p:cBhvr>
                                        <p:cTn id="157" dur="1" fill="hold">
                                          <p:stCondLst>
                                            <p:cond delay="0"/>
                                          </p:stCondLst>
                                        </p:cTn>
                                        <p:tgtEl>
                                          <p:spTgt spid="4"/>
                                        </p:tgtEl>
                                        <p:attrNameLst>
                                          <p:attrName>style.visibility</p:attrName>
                                        </p:attrNameLst>
                                      </p:cBhvr>
                                      <p:to>
                                        <p:strVal val="visible"/>
                                      </p:to>
                                    </p:set>
                                    <p:anim calcmode="lin" valueType="num">
                                      <p:cBhvr>
                                        <p:cTn id="158" dur="1000" fill="hold"/>
                                        <p:tgtEl>
                                          <p:spTgt spid="4"/>
                                        </p:tgtEl>
                                        <p:attrNameLst>
                                          <p:attrName>ppt_w</p:attrName>
                                        </p:attrNameLst>
                                      </p:cBhvr>
                                      <p:tavLst>
                                        <p:tav tm="0">
                                          <p:val>
                                            <p:fltVal val="0"/>
                                          </p:val>
                                        </p:tav>
                                        <p:tav tm="100000">
                                          <p:val>
                                            <p:strVal val="#ppt_w"/>
                                          </p:val>
                                        </p:tav>
                                      </p:tavLst>
                                    </p:anim>
                                    <p:anim calcmode="lin" valueType="num">
                                      <p:cBhvr>
                                        <p:cTn id="159" dur="1000" fill="hold"/>
                                        <p:tgtEl>
                                          <p:spTgt spid="4"/>
                                        </p:tgtEl>
                                        <p:attrNameLst>
                                          <p:attrName>ppt_h</p:attrName>
                                        </p:attrNameLst>
                                      </p:cBhvr>
                                      <p:tavLst>
                                        <p:tav tm="0">
                                          <p:val>
                                            <p:fltVal val="0"/>
                                          </p:val>
                                        </p:tav>
                                        <p:tav tm="100000">
                                          <p:val>
                                            <p:strVal val="#ppt_h"/>
                                          </p:val>
                                        </p:tav>
                                      </p:tavLst>
                                    </p:anim>
                                    <p:anim calcmode="lin" valueType="num">
                                      <p:cBhvr>
                                        <p:cTn id="160"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61"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62" fill="hold">
                            <p:stCondLst>
                              <p:cond delay="3000"/>
                            </p:stCondLst>
                            <p:childTnLst>
                              <p:par>
                                <p:cTn id="163" presetID="35" presetClass="entr" presetSubtype="0" fill="hold" grpId="0" nodeType="afterEffect">
                                  <p:stCondLst>
                                    <p:cond delay="0"/>
                                  </p:stCondLst>
                                  <p:childTnLst>
                                    <p:set>
                                      <p:cBhvr>
                                        <p:cTn id="164" dur="1" fill="hold">
                                          <p:stCondLst>
                                            <p:cond delay="0"/>
                                          </p:stCondLst>
                                        </p:cTn>
                                        <p:tgtEl>
                                          <p:spTgt spid="5"/>
                                        </p:tgtEl>
                                        <p:attrNameLst>
                                          <p:attrName>style.visibility</p:attrName>
                                        </p:attrNameLst>
                                      </p:cBhvr>
                                      <p:to>
                                        <p:strVal val="visible"/>
                                      </p:to>
                                    </p:set>
                                    <p:animEffect transition="in" filter="fade">
                                      <p:cBhvr>
                                        <p:cTn id="165" dur="2000"/>
                                        <p:tgtEl>
                                          <p:spTgt spid="5"/>
                                        </p:tgtEl>
                                      </p:cBhvr>
                                    </p:animEffect>
                                    <p:anim calcmode="lin" valueType="num">
                                      <p:cBhvr>
                                        <p:cTn id="166" dur="2000" fill="hold"/>
                                        <p:tgtEl>
                                          <p:spTgt spid="5"/>
                                        </p:tgtEl>
                                        <p:attrNameLst>
                                          <p:attrName>style.rotation</p:attrName>
                                        </p:attrNameLst>
                                      </p:cBhvr>
                                      <p:tavLst>
                                        <p:tav tm="0">
                                          <p:val>
                                            <p:fltVal val="720"/>
                                          </p:val>
                                        </p:tav>
                                        <p:tav tm="100000">
                                          <p:val>
                                            <p:fltVal val="0"/>
                                          </p:val>
                                        </p:tav>
                                      </p:tavLst>
                                    </p:anim>
                                    <p:anim calcmode="lin" valueType="num">
                                      <p:cBhvr>
                                        <p:cTn id="167" dur="2000" fill="hold"/>
                                        <p:tgtEl>
                                          <p:spTgt spid="5"/>
                                        </p:tgtEl>
                                        <p:attrNameLst>
                                          <p:attrName>ppt_h</p:attrName>
                                        </p:attrNameLst>
                                      </p:cBhvr>
                                      <p:tavLst>
                                        <p:tav tm="0">
                                          <p:val>
                                            <p:fltVal val="0"/>
                                          </p:val>
                                        </p:tav>
                                        <p:tav tm="100000">
                                          <p:val>
                                            <p:strVal val="#ppt_h"/>
                                          </p:val>
                                        </p:tav>
                                      </p:tavLst>
                                    </p:anim>
                                    <p:anim calcmode="lin" valueType="num">
                                      <p:cBhvr>
                                        <p:cTn id="168" dur="2000" fill="hold"/>
                                        <p:tgtEl>
                                          <p:spTgt spid="5"/>
                                        </p:tgtEl>
                                        <p:attrNameLst>
                                          <p:attrName>ppt_w</p:attrName>
                                        </p:attrNameLst>
                                      </p:cBhvr>
                                      <p:tavLst>
                                        <p:tav tm="0">
                                          <p:val>
                                            <p:fltVal val="0"/>
                                          </p:val>
                                        </p:tav>
                                        <p:tav tm="100000">
                                          <p:val>
                                            <p:strVal val="#ppt_w"/>
                                          </p:val>
                                        </p:tav>
                                      </p:tavLst>
                                    </p:anim>
                                  </p:childTnLst>
                                </p:cTn>
                              </p:par>
                              <p:par>
                                <p:cTn id="169" presetID="35" presetClass="entr" presetSubtype="0" fill="hold" grpId="0" nodeType="withEffect">
                                  <p:stCondLst>
                                    <p:cond delay="0"/>
                                  </p:stCondLst>
                                  <p:childTnLst>
                                    <p:set>
                                      <p:cBhvr>
                                        <p:cTn id="170" dur="1" fill="hold">
                                          <p:stCondLst>
                                            <p:cond delay="0"/>
                                          </p:stCondLst>
                                        </p:cTn>
                                        <p:tgtEl>
                                          <p:spTgt spid="6"/>
                                        </p:tgtEl>
                                        <p:attrNameLst>
                                          <p:attrName>style.visibility</p:attrName>
                                        </p:attrNameLst>
                                      </p:cBhvr>
                                      <p:to>
                                        <p:strVal val="visible"/>
                                      </p:to>
                                    </p:set>
                                    <p:animEffect transition="in" filter="fade">
                                      <p:cBhvr>
                                        <p:cTn id="171" dur="2000"/>
                                        <p:tgtEl>
                                          <p:spTgt spid="6"/>
                                        </p:tgtEl>
                                      </p:cBhvr>
                                    </p:animEffect>
                                    <p:anim calcmode="lin" valueType="num">
                                      <p:cBhvr>
                                        <p:cTn id="172" dur="2000" fill="hold"/>
                                        <p:tgtEl>
                                          <p:spTgt spid="6"/>
                                        </p:tgtEl>
                                        <p:attrNameLst>
                                          <p:attrName>style.rotation</p:attrName>
                                        </p:attrNameLst>
                                      </p:cBhvr>
                                      <p:tavLst>
                                        <p:tav tm="0">
                                          <p:val>
                                            <p:fltVal val="720"/>
                                          </p:val>
                                        </p:tav>
                                        <p:tav tm="100000">
                                          <p:val>
                                            <p:fltVal val="0"/>
                                          </p:val>
                                        </p:tav>
                                      </p:tavLst>
                                    </p:anim>
                                    <p:anim calcmode="lin" valueType="num">
                                      <p:cBhvr>
                                        <p:cTn id="173" dur="2000" fill="hold"/>
                                        <p:tgtEl>
                                          <p:spTgt spid="6"/>
                                        </p:tgtEl>
                                        <p:attrNameLst>
                                          <p:attrName>ppt_h</p:attrName>
                                        </p:attrNameLst>
                                      </p:cBhvr>
                                      <p:tavLst>
                                        <p:tav tm="0">
                                          <p:val>
                                            <p:fltVal val="0"/>
                                          </p:val>
                                        </p:tav>
                                        <p:tav tm="100000">
                                          <p:val>
                                            <p:strVal val="#ppt_h"/>
                                          </p:val>
                                        </p:tav>
                                      </p:tavLst>
                                    </p:anim>
                                    <p:anim calcmode="lin" valueType="num">
                                      <p:cBhvr>
                                        <p:cTn id="174" dur="2000" fill="hold"/>
                                        <p:tgtEl>
                                          <p:spTgt spid="6"/>
                                        </p:tgtEl>
                                        <p:attrNameLst>
                                          <p:attrName>ppt_w</p:attrName>
                                        </p:attrNameLst>
                                      </p:cBhvr>
                                      <p:tavLst>
                                        <p:tav tm="0">
                                          <p:val>
                                            <p:fltVal val="0"/>
                                          </p:val>
                                        </p:tav>
                                        <p:tav tm="100000">
                                          <p:val>
                                            <p:strVal val="#ppt_w"/>
                                          </p:val>
                                        </p:tav>
                                      </p:tavLst>
                                    </p:anim>
                                  </p:childTnLst>
                                </p:cTn>
                              </p:par>
                              <p:par>
                                <p:cTn id="175" presetID="35" presetClass="entr" presetSubtype="0" fill="hold" grpId="0" nodeType="withEffect">
                                  <p:stCondLst>
                                    <p:cond delay="0"/>
                                  </p:stCondLst>
                                  <p:childTnLst>
                                    <p:set>
                                      <p:cBhvr>
                                        <p:cTn id="176" dur="1" fill="hold">
                                          <p:stCondLst>
                                            <p:cond delay="0"/>
                                          </p:stCondLst>
                                        </p:cTn>
                                        <p:tgtEl>
                                          <p:spTgt spid="7"/>
                                        </p:tgtEl>
                                        <p:attrNameLst>
                                          <p:attrName>style.visibility</p:attrName>
                                        </p:attrNameLst>
                                      </p:cBhvr>
                                      <p:to>
                                        <p:strVal val="visible"/>
                                      </p:to>
                                    </p:set>
                                    <p:animEffect transition="in" filter="fade">
                                      <p:cBhvr>
                                        <p:cTn id="177" dur="2000"/>
                                        <p:tgtEl>
                                          <p:spTgt spid="7"/>
                                        </p:tgtEl>
                                      </p:cBhvr>
                                    </p:animEffect>
                                    <p:anim calcmode="lin" valueType="num">
                                      <p:cBhvr>
                                        <p:cTn id="178" dur="2000" fill="hold"/>
                                        <p:tgtEl>
                                          <p:spTgt spid="7"/>
                                        </p:tgtEl>
                                        <p:attrNameLst>
                                          <p:attrName>style.rotation</p:attrName>
                                        </p:attrNameLst>
                                      </p:cBhvr>
                                      <p:tavLst>
                                        <p:tav tm="0">
                                          <p:val>
                                            <p:fltVal val="720"/>
                                          </p:val>
                                        </p:tav>
                                        <p:tav tm="100000">
                                          <p:val>
                                            <p:fltVal val="0"/>
                                          </p:val>
                                        </p:tav>
                                      </p:tavLst>
                                    </p:anim>
                                    <p:anim calcmode="lin" valueType="num">
                                      <p:cBhvr>
                                        <p:cTn id="179" dur="2000" fill="hold"/>
                                        <p:tgtEl>
                                          <p:spTgt spid="7"/>
                                        </p:tgtEl>
                                        <p:attrNameLst>
                                          <p:attrName>ppt_h</p:attrName>
                                        </p:attrNameLst>
                                      </p:cBhvr>
                                      <p:tavLst>
                                        <p:tav tm="0">
                                          <p:val>
                                            <p:fltVal val="0"/>
                                          </p:val>
                                        </p:tav>
                                        <p:tav tm="100000">
                                          <p:val>
                                            <p:strVal val="#ppt_h"/>
                                          </p:val>
                                        </p:tav>
                                      </p:tavLst>
                                    </p:anim>
                                    <p:anim calcmode="lin" valueType="num">
                                      <p:cBhvr>
                                        <p:cTn id="180" dur="2000" fill="hold"/>
                                        <p:tgtEl>
                                          <p:spTgt spid="7"/>
                                        </p:tgtEl>
                                        <p:attrNameLst>
                                          <p:attrName>ppt_w</p:attrName>
                                        </p:attrNameLst>
                                      </p:cBhvr>
                                      <p:tavLst>
                                        <p:tav tm="0">
                                          <p:val>
                                            <p:fltVal val="0"/>
                                          </p:val>
                                        </p:tav>
                                        <p:tav tm="100000">
                                          <p:val>
                                            <p:strVal val="#ppt_w"/>
                                          </p:val>
                                        </p:tav>
                                      </p:tavLst>
                                    </p:anim>
                                  </p:childTnLst>
                                </p:cTn>
                              </p:par>
                              <p:par>
                                <p:cTn id="181" presetID="35" presetClass="entr" presetSubtype="0" fill="hold" grpId="0" nodeType="withEffect">
                                  <p:stCondLst>
                                    <p:cond delay="0"/>
                                  </p:stCondLst>
                                  <p:childTnLst>
                                    <p:set>
                                      <p:cBhvr>
                                        <p:cTn id="182" dur="1" fill="hold">
                                          <p:stCondLst>
                                            <p:cond delay="0"/>
                                          </p:stCondLst>
                                        </p:cTn>
                                        <p:tgtEl>
                                          <p:spTgt spid="8"/>
                                        </p:tgtEl>
                                        <p:attrNameLst>
                                          <p:attrName>style.visibility</p:attrName>
                                        </p:attrNameLst>
                                      </p:cBhvr>
                                      <p:to>
                                        <p:strVal val="visible"/>
                                      </p:to>
                                    </p:set>
                                    <p:animEffect transition="in" filter="fade">
                                      <p:cBhvr>
                                        <p:cTn id="183" dur="2000"/>
                                        <p:tgtEl>
                                          <p:spTgt spid="8"/>
                                        </p:tgtEl>
                                      </p:cBhvr>
                                    </p:animEffect>
                                    <p:anim calcmode="lin" valueType="num">
                                      <p:cBhvr>
                                        <p:cTn id="184" dur="2000" fill="hold"/>
                                        <p:tgtEl>
                                          <p:spTgt spid="8"/>
                                        </p:tgtEl>
                                        <p:attrNameLst>
                                          <p:attrName>style.rotation</p:attrName>
                                        </p:attrNameLst>
                                      </p:cBhvr>
                                      <p:tavLst>
                                        <p:tav tm="0">
                                          <p:val>
                                            <p:fltVal val="720"/>
                                          </p:val>
                                        </p:tav>
                                        <p:tav tm="100000">
                                          <p:val>
                                            <p:fltVal val="0"/>
                                          </p:val>
                                        </p:tav>
                                      </p:tavLst>
                                    </p:anim>
                                    <p:anim calcmode="lin" valueType="num">
                                      <p:cBhvr>
                                        <p:cTn id="185" dur="2000" fill="hold"/>
                                        <p:tgtEl>
                                          <p:spTgt spid="8"/>
                                        </p:tgtEl>
                                        <p:attrNameLst>
                                          <p:attrName>ppt_h</p:attrName>
                                        </p:attrNameLst>
                                      </p:cBhvr>
                                      <p:tavLst>
                                        <p:tav tm="0">
                                          <p:val>
                                            <p:fltVal val="0"/>
                                          </p:val>
                                        </p:tav>
                                        <p:tav tm="100000">
                                          <p:val>
                                            <p:strVal val="#ppt_h"/>
                                          </p:val>
                                        </p:tav>
                                      </p:tavLst>
                                    </p:anim>
                                    <p:anim calcmode="lin" valueType="num">
                                      <p:cBhvr>
                                        <p:cTn id="186" dur="20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6000"/>
            <a:lum/>
          </a:blip>
          <a:srcRect/>
          <a:stretch>
            <a:fillRect t="-15000" b="-15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8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CLIMATE</a:t>
            </a:r>
            <a:endParaRPr lang="es-ES" sz="8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2 Marcador de contenido"/>
          <p:cNvSpPr>
            <a:spLocks noGrp="1"/>
          </p:cNvSpPr>
          <p:nvPr>
            <p:ph idx="1"/>
          </p:nvPr>
        </p:nvSpPr>
        <p:spPr/>
        <p:txBody>
          <a:bodyPr>
            <a:normAutofit fontScale="92500"/>
          </a:bodyPr>
          <a:lstStyle/>
          <a:p>
            <a:r>
              <a:rPr lang="en-US" b="1" u="sng" dirty="0" smtClean="0">
                <a:effectLst>
                  <a:outerShdw blurRad="38100" dist="38100" dir="2700000" algn="tl">
                    <a:srgbClr val="000000">
                      <a:alpha val="43137"/>
                    </a:srgbClr>
                  </a:outerShdw>
                </a:effectLst>
              </a:rPr>
              <a:t>Winter</a:t>
            </a:r>
          </a:p>
          <a:p>
            <a:pPr>
              <a:buNone/>
            </a:pPr>
            <a:r>
              <a:rPr lang="en-US" dirty="0" smtClean="0">
                <a:effectLst>
                  <a:outerShdw blurRad="38100" dist="38100" dir="2700000" algn="tl">
                    <a:srgbClr val="000000">
                      <a:alpha val="43137"/>
                    </a:srgbClr>
                  </a:outerShdw>
                </a:effectLst>
              </a:rPr>
              <a:t>	The Icelandic winter is relatively mild for its latitude: the southerly lowlands of the island average around </a:t>
            </a:r>
            <a:r>
              <a:rPr lang="en-US" u="sng" dirty="0" smtClean="0">
                <a:effectLst>
                  <a:outerShdw blurRad="38100" dist="38100" dir="2700000" algn="tl">
                    <a:srgbClr val="000000">
                      <a:alpha val="43137"/>
                    </a:srgbClr>
                  </a:outerShdw>
                </a:effectLst>
              </a:rPr>
              <a:t>0ºC in winter</a:t>
            </a:r>
            <a:r>
              <a:rPr lang="en-US" dirty="0" smtClean="0">
                <a:effectLst>
                  <a:outerShdw blurRad="38100" dist="38100" dir="2700000" algn="tl">
                    <a:srgbClr val="000000">
                      <a:alpha val="43137"/>
                    </a:srgbClr>
                  </a:outerShdw>
                </a:effectLst>
              </a:rPr>
              <a:t>, while the Highlands of Iceland tend to average around </a:t>
            </a:r>
            <a:r>
              <a:rPr lang="en-US" u="sng" dirty="0" smtClean="0">
                <a:effectLst>
                  <a:outerShdw blurRad="38100" dist="38100" dir="2700000" algn="tl">
                    <a:srgbClr val="000000">
                      <a:alpha val="43137"/>
                    </a:srgbClr>
                  </a:outerShdw>
                </a:effectLst>
              </a:rPr>
              <a:t>−10 °C</a:t>
            </a:r>
            <a:r>
              <a:rPr lang="en-US" dirty="0" smtClean="0">
                <a:effectLst>
                  <a:outerShdw blurRad="38100" dist="38100" dir="2700000" algn="tl">
                    <a:srgbClr val="000000">
                      <a:alpha val="43137"/>
                    </a:srgbClr>
                  </a:outerShdw>
                </a:effectLst>
              </a:rPr>
              <a:t>.</a:t>
            </a:r>
          </a:p>
          <a:p>
            <a:pPr>
              <a:buNone/>
            </a:pPr>
            <a:r>
              <a:rPr lang="en-US" dirty="0" smtClean="0">
                <a:effectLst>
                  <a:outerShdw blurRad="38100" dist="38100" dir="2700000" algn="tl">
                    <a:srgbClr val="000000">
                      <a:alpha val="43137"/>
                    </a:srgbClr>
                  </a:outerShdw>
                </a:effectLst>
              </a:rPr>
              <a:t>	The lowest temperatures in the northern part of the island range from around</a:t>
            </a:r>
            <a:r>
              <a:rPr lang="en-US" u="sng" dirty="0" smtClean="0">
                <a:effectLst>
                  <a:outerShdw blurRad="38100" dist="38100" dir="2700000" algn="tl">
                    <a:srgbClr val="000000">
                      <a:alpha val="43137"/>
                    </a:srgbClr>
                  </a:outerShdw>
                </a:effectLst>
              </a:rPr>
              <a:t> −25 to −30°C</a:t>
            </a:r>
            <a:r>
              <a:rPr lang="en-US" dirty="0" smtClean="0">
                <a:effectLst>
                  <a:outerShdw blurRad="38100" dist="38100" dir="2700000" algn="tl">
                    <a:srgbClr val="000000">
                      <a:alpha val="43137"/>
                    </a:srgbClr>
                  </a:outerShdw>
                </a:effectLst>
              </a:rPr>
              <a:t>. The lowest temperature </a:t>
            </a:r>
            <a:r>
              <a:rPr lang="en-US" u="sng" dirty="0" smtClean="0">
                <a:effectLst>
                  <a:outerShdw blurRad="38100" dist="38100" dir="2700000" algn="tl">
                    <a:srgbClr val="000000">
                      <a:alpha val="43137"/>
                    </a:srgbClr>
                  </a:outerShdw>
                </a:effectLst>
              </a:rPr>
              <a:t>on record is −39.7°C</a:t>
            </a:r>
            <a:r>
              <a:rPr lang="en-US" dirty="0" smtClean="0">
                <a:effectLst>
                  <a:outerShdw blurRad="38100" dist="38100" dir="2700000" algn="tl">
                    <a:srgbClr val="000000">
                      <a:alpha val="43137"/>
                    </a:srgbClr>
                  </a:outerShdw>
                </a:effectLst>
              </a:rPr>
              <a:t>.</a:t>
            </a:r>
          </a:p>
          <a:p>
            <a:r>
              <a:rPr lang="en-US" b="1" u="sng" dirty="0" smtClean="0">
                <a:effectLst>
                  <a:outerShdw blurRad="38100" dist="38100" dir="2700000" algn="tl">
                    <a:srgbClr val="000000">
                      <a:alpha val="43137"/>
                    </a:srgbClr>
                  </a:outerShdw>
                </a:effectLst>
              </a:rPr>
              <a:t>Summer</a:t>
            </a:r>
          </a:p>
          <a:p>
            <a:pPr>
              <a:buNone/>
            </a:pPr>
            <a:r>
              <a:rPr lang="en-US" dirty="0" smtClean="0">
                <a:effectLst>
                  <a:outerShdw blurRad="38100" dist="38100" dir="2700000" algn="tl">
                    <a:srgbClr val="000000">
                      <a:alpha val="43137"/>
                    </a:srgbClr>
                  </a:outerShdw>
                </a:effectLst>
              </a:rPr>
              <a:t>	The average July temperature in the southern part of the island is </a:t>
            </a:r>
            <a:r>
              <a:rPr lang="en-US" u="sng" dirty="0" smtClean="0">
                <a:effectLst>
                  <a:outerShdw blurRad="38100" dist="38100" dir="2700000" algn="tl">
                    <a:srgbClr val="000000">
                      <a:alpha val="43137"/>
                    </a:srgbClr>
                  </a:outerShdw>
                </a:effectLst>
              </a:rPr>
              <a:t>10–13°C</a:t>
            </a:r>
            <a:r>
              <a:rPr lang="en-US" dirty="0" smtClean="0">
                <a:effectLst>
                  <a:outerShdw blurRad="38100" dist="38100" dir="2700000" algn="tl">
                    <a:srgbClr val="000000">
                      <a:alpha val="43137"/>
                    </a:srgbClr>
                  </a:outerShdw>
                </a:effectLst>
              </a:rPr>
              <a:t>. Warm summer days can reach </a:t>
            </a:r>
            <a:r>
              <a:rPr lang="en-US" u="sng" dirty="0" smtClean="0">
                <a:effectLst>
                  <a:outerShdw blurRad="38100" dist="38100" dir="2700000" algn="tl">
                    <a:srgbClr val="000000">
                      <a:alpha val="43137"/>
                    </a:srgbClr>
                  </a:outerShdw>
                </a:effectLst>
              </a:rPr>
              <a:t>20–25°C</a:t>
            </a:r>
            <a:r>
              <a:rPr lang="en-US" dirty="0" smtClean="0">
                <a:effectLst>
                  <a:outerShdw blurRad="38100" dist="38100" dir="2700000" algn="tl">
                    <a:srgbClr val="000000">
                      <a:alpha val="43137"/>
                    </a:srgbClr>
                  </a:outerShdw>
                </a:effectLst>
              </a:rPr>
              <a:t>. The highest temperature </a:t>
            </a:r>
            <a:r>
              <a:rPr lang="en-US" u="sng" dirty="0" smtClean="0">
                <a:effectLst>
                  <a:outerShdw blurRad="38100" dist="38100" dir="2700000" algn="tl">
                    <a:srgbClr val="000000">
                      <a:alpha val="43137"/>
                    </a:srgbClr>
                  </a:outerShdw>
                </a:effectLst>
              </a:rPr>
              <a:t>recorded was 30.5°C</a:t>
            </a:r>
            <a:r>
              <a:rPr lang="en-US" dirty="0" smtClean="0">
                <a:effectLst>
                  <a:outerShdw blurRad="38100" dist="38100" dir="2700000" algn="tl">
                    <a:srgbClr val="000000">
                      <a:alpha val="43137"/>
                    </a:srgbClr>
                  </a:outerShdw>
                </a:effectLst>
              </a:rPr>
              <a:t> at the Eastern fjords in 1939.</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childTnLst>
                          </p:cTn>
                        </p:par>
                        <p:par>
                          <p:cTn id="12" fill="hold">
                            <p:stCondLst>
                              <p:cond delay="500"/>
                            </p:stCondLst>
                            <p:childTnLst>
                              <p:par>
                                <p:cTn id="13" presetID="54" presetClass="entr" presetSubtype="0" accel="10000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strVal val="#ppt_w*0.05"/>
                                          </p:val>
                                        </p:tav>
                                        <p:tav tm="100000">
                                          <p:val>
                                            <p:strVal val="#ppt_w"/>
                                          </p:val>
                                        </p:tav>
                                      </p:tavLst>
                                    </p:anim>
                                    <p:anim calcmode="lin" valueType="num">
                                      <p:cBhvr>
                                        <p:cTn id="16" dur="5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7"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8" dur="5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19" dur="500"/>
                                        <p:tgtEl>
                                          <p:spTgt spid="3">
                                            <p:txEl>
                                              <p:pRg st="0" end="0"/>
                                            </p:txEl>
                                          </p:spTgt>
                                        </p:tgtEl>
                                      </p:cBhvr>
                                    </p:animEffect>
                                  </p:childTnLst>
                                </p:cTn>
                              </p:par>
                            </p:childTnLst>
                          </p:cTn>
                        </p:par>
                        <p:par>
                          <p:cTn id="20" fill="hold">
                            <p:stCondLst>
                              <p:cond delay="1000"/>
                            </p:stCondLst>
                            <p:childTnLst>
                              <p:par>
                                <p:cTn id="21" presetID="54" presetClass="entr" presetSubtype="0" accel="10000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500" fill="hold"/>
                                        <p:tgtEl>
                                          <p:spTgt spid="3">
                                            <p:txEl>
                                              <p:pRg st="1" end="1"/>
                                            </p:txEl>
                                          </p:spTgt>
                                        </p:tgtEl>
                                        <p:attrNameLst>
                                          <p:attrName>ppt_w</p:attrName>
                                        </p:attrNameLst>
                                      </p:cBhvr>
                                      <p:tavLst>
                                        <p:tav tm="0">
                                          <p:val>
                                            <p:strVal val="#ppt_w*0.05"/>
                                          </p:val>
                                        </p:tav>
                                        <p:tav tm="100000">
                                          <p:val>
                                            <p:strVal val="#ppt_w"/>
                                          </p:val>
                                        </p:tav>
                                      </p:tavLst>
                                    </p:anim>
                                    <p:anim calcmode="lin" valueType="num">
                                      <p:cBhvr>
                                        <p:cTn id="24" dur="5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5" dur="5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6" dur="500" fill="hold"/>
                                        <p:tgtEl>
                                          <p:spTgt spid="3">
                                            <p:txEl>
                                              <p:pRg st="1" end="1"/>
                                            </p:txEl>
                                          </p:spTgt>
                                        </p:tgtEl>
                                        <p:attrNameLst>
                                          <p:attrName>ppt_y</p:attrName>
                                        </p:attrNameLst>
                                      </p:cBhvr>
                                      <p:tavLst>
                                        <p:tav tm="0">
                                          <p:val>
                                            <p:strVal val="#ppt_y"/>
                                          </p:val>
                                        </p:tav>
                                        <p:tav tm="100000">
                                          <p:val>
                                            <p:strVal val="#ppt_y"/>
                                          </p:val>
                                        </p:tav>
                                      </p:tavLst>
                                    </p:anim>
                                    <p:animEffect transition="in" filter="fade">
                                      <p:cBhvr>
                                        <p:cTn id="27" dur="500"/>
                                        <p:tgtEl>
                                          <p:spTgt spid="3">
                                            <p:txEl>
                                              <p:pRg st="1" end="1"/>
                                            </p:txEl>
                                          </p:spTgt>
                                        </p:tgtEl>
                                      </p:cBhvr>
                                    </p:animEffect>
                                  </p:childTnLst>
                                </p:cTn>
                              </p:par>
                            </p:childTnLst>
                          </p:cTn>
                        </p:par>
                        <p:par>
                          <p:cTn id="28" fill="hold">
                            <p:stCondLst>
                              <p:cond delay="1500"/>
                            </p:stCondLst>
                            <p:childTnLst>
                              <p:par>
                                <p:cTn id="29" presetID="54" presetClass="entr" presetSubtype="0" accel="100000" fill="hold" grpId="0"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strVal val="#ppt_w*0.05"/>
                                          </p:val>
                                        </p:tav>
                                        <p:tav tm="100000">
                                          <p:val>
                                            <p:strVal val="#ppt_w"/>
                                          </p:val>
                                        </p:tav>
                                      </p:tavLst>
                                    </p:anim>
                                    <p:anim calcmode="lin" valueType="num">
                                      <p:cBhvr>
                                        <p:cTn id="32" dur="5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3" dur="5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34" dur="500" fill="hold"/>
                                        <p:tgtEl>
                                          <p:spTgt spid="3">
                                            <p:txEl>
                                              <p:pRg st="2" end="2"/>
                                            </p:txEl>
                                          </p:spTgt>
                                        </p:tgtEl>
                                        <p:attrNameLst>
                                          <p:attrName>ppt_y</p:attrName>
                                        </p:attrNameLst>
                                      </p:cBhvr>
                                      <p:tavLst>
                                        <p:tav tm="0">
                                          <p:val>
                                            <p:strVal val="#ppt_y"/>
                                          </p:val>
                                        </p:tav>
                                        <p:tav tm="100000">
                                          <p:val>
                                            <p:strVal val="#ppt_y"/>
                                          </p:val>
                                        </p:tav>
                                      </p:tavLst>
                                    </p:anim>
                                    <p:animEffect transition="in" filter="fade">
                                      <p:cBhvr>
                                        <p:cTn id="35" dur="500"/>
                                        <p:tgtEl>
                                          <p:spTgt spid="3">
                                            <p:txEl>
                                              <p:pRg st="2" end="2"/>
                                            </p:txEl>
                                          </p:spTgt>
                                        </p:tgtEl>
                                      </p:cBhvr>
                                    </p:animEffect>
                                  </p:childTnLst>
                                </p:cTn>
                              </p:par>
                            </p:childTnLst>
                          </p:cTn>
                        </p:par>
                        <p:par>
                          <p:cTn id="36" fill="hold">
                            <p:stCondLst>
                              <p:cond delay="2000"/>
                            </p:stCondLst>
                            <p:childTnLst>
                              <p:par>
                                <p:cTn id="37" presetID="54" presetClass="entr" presetSubtype="0" accel="100000" fill="hold" grpId="0" nodeType="after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500" fill="hold"/>
                                        <p:tgtEl>
                                          <p:spTgt spid="3">
                                            <p:txEl>
                                              <p:pRg st="3" end="3"/>
                                            </p:txEl>
                                          </p:spTgt>
                                        </p:tgtEl>
                                        <p:attrNameLst>
                                          <p:attrName>ppt_w</p:attrName>
                                        </p:attrNameLst>
                                      </p:cBhvr>
                                      <p:tavLst>
                                        <p:tav tm="0">
                                          <p:val>
                                            <p:strVal val="#ppt_w*0.05"/>
                                          </p:val>
                                        </p:tav>
                                        <p:tav tm="100000">
                                          <p:val>
                                            <p:strVal val="#ppt_w"/>
                                          </p:val>
                                        </p:tav>
                                      </p:tavLst>
                                    </p:anim>
                                    <p:anim calcmode="lin" valueType="num">
                                      <p:cBhvr>
                                        <p:cTn id="40" dur="5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41" dur="5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42" dur="500" fill="hold"/>
                                        <p:tgtEl>
                                          <p:spTgt spid="3">
                                            <p:txEl>
                                              <p:pRg st="3" end="3"/>
                                            </p:txEl>
                                          </p:spTgt>
                                        </p:tgtEl>
                                        <p:attrNameLst>
                                          <p:attrName>ppt_y</p:attrName>
                                        </p:attrNameLst>
                                      </p:cBhvr>
                                      <p:tavLst>
                                        <p:tav tm="0">
                                          <p:val>
                                            <p:strVal val="#ppt_y"/>
                                          </p:val>
                                        </p:tav>
                                        <p:tav tm="100000">
                                          <p:val>
                                            <p:strVal val="#ppt_y"/>
                                          </p:val>
                                        </p:tav>
                                      </p:tavLst>
                                    </p:anim>
                                    <p:animEffect transition="in" filter="fade">
                                      <p:cBhvr>
                                        <p:cTn id="43" dur="500"/>
                                        <p:tgtEl>
                                          <p:spTgt spid="3">
                                            <p:txEl>
                                              <p:pRg st="3" end="3"/>
                                            </p:txEl>
                                          </p:spTgt>
                                        </p:tgtEl>
                                      </p:cBhvr>
                                    </p:animEffect>
                                  </p:childTnLst>
                                </p:cTn>
                              </p:par>
                            </p:childTnLst>
                          </p:cTn>
                        </p:par>
                        <p:par>
                          <p:cTn id="44" fill="hold">
                            <p:stCondLst>
                              <p:cond delay="2500"/>
                            </p:stCondLst>
                            <p:childTnLst>
                              <p:par>
                                <p:cTn id="45" presetID="54" presetClass="entr" presetSubtype="0" accel="100000" fill="hold" grpId="0" nodeType="after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p:cTn id="47" dur="500" fill="hold"/>
                                        <p:tgtEl>
                                          <p:spTgt spid="3">
                                            <p:txEl>
                                              <p:pRg st="4" end="4"/>
                                            </p:txEl>
                                          </p:spTgt>
                                        </p:tgtEl>
                                        <p:attrNameLst>
                                          <p:attrName>ppt_w</p:attrName>
                                        </p:attrNameLst>
                                      </p:cBhvr>
                                      <p:tavLst>
                                        <p:tav tm="0">
                                          <p:val>
                                            <p:strVal val="#ppt_w*0.05"/>
                                          </p:val>
                                        </p:tav>
                                        <p:tav tm="100000">
                                          <p:val>
                                            <p:strVal val="#ppt_w"/>
                                          </p:val>
                                        </p:tav>
                                      </p:tavLst>
                                    </p:anim>
                                    <p:anim calcmode="lin" valueType="num">
                                      <p:cBhvr>
                                        <p:cTn id="48" dur="5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49" dur="5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50" dur="500" fill="hold"/>
                                        <p:tgtEl>
                                          <p:spTgt spid="3">
                                            <p:txEl>
                                              <p:pRg st="4" end="4"/>
                                            </p:txEl>
                                          </p:spTgt>
                                        </p:tgtEl>
                                        <p:attrNameLst>
                                          <p:attrName>ppt_y</p:attrName>
                                        </p:attrNameLst>
                                      </p:cBhvr>
                                      <p:tavLst>
                                        <p:tav tm="0">
                                          <p:val>
                                            <p:strVal val="#ppt_y"/>
                                          </p:val>
                                        </p:tav>
                                        <p:tav tm="100000">
                                          <p:val>
                                            <p:strVal val="#ppt_y"/>
                                          </p:val>
                                        </p:tav>
                                      </p:tavLst>
                                    </p:anim>
                                    <p:animEffect transition="in" filter="fade">
                                      <p:cBhvr>
                                        <p:cTn id="5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2000"/>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884158" y="0"/>
            <a:ext cx="5307842" cy="1327197"/>
          </a:xfrm>
        </p:spPr>
        <p:txBody>
          <a:bodyPr>
            <a:normAutofit/>
          </a:bodyPr>
          <a:lstStyle/>
          <a:p>
            <a:pPr algn="ctr"/>
            <a:r>
              <a:rPr lang="es-ES" sz="8000" b="1" dirty="0" smtClean="0">
                <a:ln w="38100">
                  <a:solidFill>
                    <a:schemeClr val="accent2">
                      <a:satMod val="140000"/>
                    </a:schemeClr>
                  </a:solidFill>
                  <a:prstDash val="solid"/>
                  <a:miter lim="800000"/>
                </a:ln>
                <a:noFill/>
                <a:effectLst>
                  <a:outerShdw blurRad="25500" dist="23000" dir="7020000" algn="tl">
                    <a:srgbClr val="000000">
                      <a:alpha val="50000"/>
                    </a:srgbClr>
                  </a:outerShdw>
                </a:effectLst>
              </a:rPr>
              <a:t>GEOGRAPHY</a:t>
            </a:r>
            <a:endParaRPr lang="es-ES" sz="8000" b="1" dirty="0">
              <a:ln w="381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2 Marcador de contenido"/>
          <p:cNvSpPr>
            <a:spLocks noGrp="1"/>
          </p:cNvSpPr>
          <p:nvPr>
            <p:ph idx="1"/>
          </p:nvPr>
        </p:nvSpPr>
        <p:spPr>
          <a:xfrm>
            <a:off x="-68027" y="313898"/>
            <a:ext cx="11191164" cy="6196083"/>
          </a:xfrm>
        </p:spPr>
        <p:txBody>
          <a:bodyPr>
            <a:noAutofit/>
          </a:bodyPr>
          <a:lstStyle/>
          <a:p>
            <a:r>
              <a:rPr lang="en-US" sz="3600" dirty="0" smtClean="0">
                <a:effectLst>
                  <a:outerShdw blurRad="38100" dist="38100" dir="2700000" algn="tl">
                    <a:srgbClr val="000000">
                      <a:alpha val="43137"/>
                    </a:srgbClr>
                  </a:outerShdw>
                </a:effectLst>
              </a:rPr>
              <a:t>Located in the Atlantic Ocean, near</a:t>
            </a:r>
          </a:p>
          <a:p>
            <a:pPr>
              <a:buNone/>
            </a:pPr>
            <a:r>
              <a:rPr lang="en-US" sz="3600" dirty="0" smtClean="0">
                <a:effectLst>
                  <a:outerShdw blurRad="38100" dist="38100" dir="2700000" algn="tl">
                    <a:srgbClr val="000000">
                      <a:alpha val="43137"/>
                    </a:srgbClr>
                  </a:outerShdw>
                </a:effectLst>
              </a:rPr>
              <a:t>	the Arctic Circle, between Greenland and Norway</a:t>
            </a:r>
          </a:p>
          <a:p>
            <a:r>
              <a:rPr lang="en-US" sz="3600" dirty="0" smtClean="0">
                <a:effectLst>
                  <a:outerShdw blurRad="38100" dist="38100" dir="2700000" algn="tl">
                    <a:srgbClr val="000000">
                      <a:alpha val="43137"/>
                    </a:srgbClr>
                  </a:outerShdw>
                </a:effectLst>
              </a:rPr>
              <a:t>Is the second largest island in Europe, following Great Britain, and the 18th largest island in the world</a:t>
            </a:r>
          </a:p>
          <a:p>
            <a:r>
              <a:rPr lang="en-US" sz="3600" dirty="0" smtClean="0">
                <a:effectLst>
                  <a:outerShdw blurRad="38100" dist="38100" dir="2700000" algn="tl">
                    <a:srgbClr val="000000">
                      <a:alpha val="43137"/>
                    </a:srgbClr>
                  </a:outerShdw>
                </a:effectLst>
              </a:rPr>
              <a:t>The coastline is 4,970 km, and Iceland maintains a 200 nautical-miles exclusive economic zone</a:t>
            </a:r>
          </a:p>
          <a:p>
            <a:r>
              <a:rPr lang="en-US" sz="3600" dirty="0" smtClean="0">
                <a:effectLst>
                  <a:outerShdw blurRad="38100" dist="38100" dir="2700000" algn="tl">
                    <a:srgbClr val="000000">
                      <a:alpha val="43137"/>
                    </a:srgbClr>
                  </a:outerShdw>
                </a:effectLst>
              </a:rPr>
              <a:t> It is home to some of the world’s most</a:t>
            </a:r>
          </a:p>
          <a:p>
            <a:pPr>
              <a:buNone/>
            </a:pPr>
            <a:r>
              <a:rPr lang="en-US" sz="3600" dirty="0" smtClean="0">
                <a:effectLst>
                  <a:outerShdw blurRad="38100" dist="38100" dir="2700000" algn="tl">
                    <a:srgbClr val="000000">
                      <a:alpha val="43137"/>
                    </a:srgbClr>
                  </a:outerShdw>
                </a:effectLst>
              </a:rPr>
              <a:t>	active volcanoes, and it is where the</a:t>
            </a:r>
          </a:p>
          <a:p>
            <a:pPr>
              <a:buNone/>
            </a:pPr>
            <a:r>
              <a:rPr lang="en-US" sz="3600" dirty="0" smtClean="0">
                <a:effectLst>
                  <a:outerShdw blurRad="38100" dist="38100" dir="2700000" algn="tl">
                    <a:srgbClr val="000000">
                      <a:alpha val="43137"/>
                    </a:srgbClr>
                  </a:outerShdw>
                </a:effectLst>
              </a:rPr>
              <a:t>	Eurasian and American tectonic plates</a:t>
            </a:r>
          </a:p>
          <a:p>
            <a:pPr>
              <a:buNone/>
            </a:pPr>
            <a:r>
              <a:rPr lang="en-US" sz="3600" dirty="0" smtClean="0">
                <a:effectLst>
                  <a:outerShdw blurRad="38100" dist="38100" dir="2700000" algn="tl">
                    <a:srgbClr val="000000">
                      <a:alpha val="43137"/>
                    </a:srgbClr>
                  </a:outerShdw>
                </a:effectLst>
              </a:rPr>
              <a:t>	meet</a:t>
            </a:r>
            <a:endParaRPr lang="es-ES" sz="3600" dirty="0">
              <a:effectLst>
                <a:outerShdw blurRad="38100" dist="38100" dir="2700000" algn="tl">
                  <a:srgbClr val="000000">
                    <a:alpha val="43137"/>
                  </a:srgbClr>
                </a:outerShdw>
              </a:effectLst>
            </a:endParaRPr>
          </a:p>
        </p:txBody>
      </p:sp>
      <p:sp>
        <p:nvSpPr>
          <p:cNvPr id="6146" name="AutoShape 2" descr="http://hyperphysics.phy-astr.gsu.edu/hbase/geophys/imggeo/plates.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6148" name="Picture 4" descr="http://hyperphysics.phy-astr.gsu.edu/hbase/geophys/imggeo/plates.gif"/>
          <p:cNvPicPr>
            <a:picLocks noChangeAspect="1" noChangeArrowheads="1"/>
          </p:cNvPicPr>
          <p:nvPr/>
        </p:nvPicPr>
        <p:blipFill>
          <a:blip r:embed="rId3" cstate="print"/>
          <a:srcRect l="16924" t="5789" r="3913" b="5850"/>
          <a:stretch>
            <a:fillRect/>
          </a:stretch>
        </p:blipFill>
        <p:spPr bwMode="auto">
          <a:xfrm>
            <a:off x="7384933" y="3275461"/>
            <a:ext cx="4611449" cy="3482438"/>
          </a:xfrm>
          <a:prstGeom prst="rect">
            <a:avLst/>
          </a:prstGeom>
          <a:noFill/>
        </p:spPr>
      </p:pic>
      <p:sp>
        <p:nvSpPr>
          <p:cNvPr id="6" name="Elipse 3"/>
          <p:cNvSpPr/>
          <p:nvPr/>
        </p:nvSpPr>
        <p:spPr>
          <a:xfrm rot="1997369">
            <a:off x="10079978" y="3456567"/>
            <a:ext cx="553899" cy="5886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p:cNvCxnSpPr/>
          <p:nvPr/>
        </p:nvCxnSpPr>
        <p:spPr>
          <a:xfrm>
            <a:off x="8079474" y="3889612"/>
            <a:ext cx="873457"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11409528" y="4012442"/>
            <a:ext cx="561833" cy="22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5"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p:cTn id="10"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14" presetID="15"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7"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8"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20" presetID="15"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par>
                                <p:cTn id="26" presetID="15" presetClass="entr" presetSubtype="0"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par>
                                <p:cTn id="32" presetID="15" presetClass="entr" presetSubtype="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p:cTn id="34"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5"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6" dur="10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grpId="0"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p:cTn id="40"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1"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2" dur="1000" fill="hold"/>
                                        <p:tgtEl>
                                          <p:spTgt spid="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3">
                                            <p:txEl>
                                              <p:pRg st="5" end="5"/>
                                            </p:txEl>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 calcmode="lin" valueType="num">
                                      <p:cBhvr>
                                        <p:cTn id="46"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7"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8" dur="1000" fill="hold"/>
                                        <p:tgtEl>
                                          <p:spTgt spid="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3">
                                            <p:txEl>
                                              <p:pRg st="6" end="6"/>
                                            </p:txEl>
                                          </p:spTgt>
                                        </p:tgtEl>
                                        <p:attrNameLst>
                                          <p:attrName>ppt_y</p:attrName>
                                        </p:attrNameLst>
                                      </p:cBhvr>
                                      <p:tavLst>
                                        <p:tav tm="0" fmla="#ppt_y+(sin(-2*pi*(1-$))*-#ppt_x+cos(-2*pi*(1-$))*(1-#ppt_y))*(1-$)">
                                          <p:val>
                                            <p:fltVal val="0"/>
                                          </p:val>
                                        </p:tav>
                                        <p:tav tm="100000">
                                          <p:val>
                                            <p:fltVal val="1"/>
                                          </p:val>
                                        </p:tav>
                                      </p:tavLst>
                                    </p:anim>
                                  </p:childTnLst>
                                </p:cTn>
                              </p:par>
                              <p:par>
                                <p:cTn id="50" presetID="15" presetClass="entr" presetSubtype="0" fill="hold" grpId="0" nodeType="with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 calcmode="lin" valueType="num">
                                      <p:cBhvr>
                                        <p:cTn id="52"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3"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4" dur="1000" fill="hold"/>
                                        <p:tgtEl>
                                          <p:spTgt spid="3">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3">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par>
                          <p:cTn id="56" fill="hold">
                            <p:stCondLst>
                              <p:cond delay="2000"/>
                            </p:stCondLst>
                            <p:childTnLst>
                              <p:par>
                                <p:cTn id="57" presetID="53" presetClass="entr" presetSubtype="0" fill="hold" nodeType="afterEffect">
                                  <p:stCondLst>
                                    <p:cond delay="0"/>
                                  </p:stCondLst>
                                  <p:childTnLst>
                                    <p:set>
                                      <p:cBhvr>
                                        <p:cTn id="58" dur="1" fill="hold">
                                          <p:stCondLst>
                                            <p:cond delay="0"/>
                                          </p:stCondLst>
                                        </p:cTn>
                                        <p:tgtEl>
                                          <p:spTgt spid="6148"/>
                                        </p:tgtEl>
                                        <p:attrNameLst>
                                          <p:attrName>style.visibility</p:attrName>
                                        </p:attrNameLst>
                                      </p:cBhvr>
                                      <p:to>
                                        <p:strVal val="visible"/>
                                      </p:to>
                                    </p:set>
                                    <p:anim calcmode="lin" valueType="num">
                                      <p:cBhvr>
                                        <p:cTn id="59" dur="500" fill="hold"/>
                                        <p:tgtEl>
                                          <p:spTgt spid="6148"/>
                                        </p:tgtEl>
                                        <p:attrNameLst>
                                          <p:attrName>ppt_w</p:attrName>
                                        </p:attrNameLst>
                                      </p:cBhvr>
                                      <p:tavLst>
                                        <p:tav tm="0">
                                          <p:val>
                                            <p:fltVal val="0"/>
                                          </p:val>
                                        </p:tav>
                                        <p:tav tm="100000">
                                          <p:val>
                                            <p:strVal val="#ppt_w"/>
                                          </p:val>
                                        </p:tav>
                                      </p:tavLst>
                                    </p:anim>
                                    <p:anim calcmode="lin" valueType="num">
                                      <p:cBhvr>
                                        <p:cTn id="60" dur="500" fill="hold"/>
                                        <p:tgtEl>
                                          <p:spTgt spid="6148"/>
                                        </p:tgtEl>
                                        <p:attrNameLst>
                                          <p:attrName>ppt_h</p:attrName>
                                        </p:attrNameLst>
                                      </p:cBhvr>
                                      <p:tavLst>
                                        <p:tav tm="0">
                                          <p:val>
                                            <p:fltVal val="0"/>
                                          </p:val>
                                        </p:tav>
                                        <p:tav tm="100000">
                                          <p:val>
                                            <p:strVal val="#ppt_h"/>
                                          </p:val>
                                        </p:tav>
                                      </p:tavLst>
                                    </p:anim>
                                    <p:animEffect transition="in" filter="fade">
                                      <p:cBhvr>
                                        <p:cTn id="61" dur="500"/>
                                        <p:tgtEl>
                                          <p:spTgt spid="6148"/>
                                        </p:tgtEl>
                                      </p:cBhvr>
                                    </p:animEffect>
                                  </p:childTnLst>
                                </p:cTn>
                              </p:par>
                              <p:par>
                                <p:cTn id="62" presetID="35" presetClass="entr" presetSubtype="0" fill="hold" grpId="0" nodeType="with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2000"/>
                                        <p:tgtEl>
                                          <p:spTgt spid="6"/>
                                        </p:tgtEl>
                                      </p:cBhvr>
                                    </p:animEffect>
                                    <p:anim calcmode="lin" valueType="num">
                                      <p:cBhvr>
                                        <p:cTn id="65" dur="2000" fill="hold"/>
                                        <p:tgtEl>
                                          <p:spTgt spid="6"/>
                                        </p:tgtEl>
                                        <p:attrNameLst>
                                          <p:attrName>style.rotation</p:attrName>
                                        </p:attrNameLst>
                                      </p:cBhvr>
                                      <p:tavLst>
                                        <p:tav tm="0">
                                          <p:val>
                                            <p:fltVal val="720"/>
                                          </p:val>
                                        </p:tav>
                                        <p:tav tm="100000">
                                          <p:val>
                                            <p:fltVal val="0"/>
                                          </p:val>
                                        </p:tav>
                                      </p:tavLst>
                                    </p:anim>
                                    <p:anim calcmode="lin" valueType="num">
                                      <p:cBhvr>
                                        <p:cTn id="66" dur="2000" fill="hold"/>
                                        <p:tgtEl>
                                          <p:spTgt spid="6"/>
                                        </p:tgtEl>
                                        <p:attrNameLst>
                                          <p:attrName>ppt_h</p:attrName>
                                        </p:attrNameLst>
                                      </p:cBhvr>
                                      <p:tavLst>
                                        <p:tav tm="0">
                                          <p:val>
                                            <p:fltVal val="0"/>
                                          </p:val>
                                        </p:tav>
                                        <p:tav tm="100000">
                                          <p:val>
                                            <p:strVal val="#ppt_h"/>
                                          </p:val>
                                        </p:tav>
                                      </p:tavLst>
                                    </p:anim>
                                    <p:anim calcmode="lin" valueType="num">
                                      <p:cBhvr>
                                        <p:cTn id="67" dur="2000" fill="hold"/>
                                        <p:tgtEl>
                                          <p:spTgt spid="6"/>
                                        </p:tgtEl>
                                        <p:attrNameLst>
                                          <p:attrName>ppt_w</p:attrName>
                                        </p:attrNameLst>
                                      </p:cBhvr>
                                      <p:tavLst>
                                        <p:tav tm="0">
                                          <p:val>
                                            <p:fltVal val="0"/>
                                          </p:val>
                                        </p:tav>
                                        <p:tav tm="100000">
                                          <p:val>
                                            <p:strVal val="#ppt_w"/>
                                          </p:val>
                                        </p:tav>
                                      </p:tavLst>
                                    </p:anim>
                                  </p:childTnLst>
                                </p:cTn>
                              </p:par>
                              <p:par>
                                <p:cTn id="68" presetID="35" presetClass="entr" presetSubtype="0" fill="hold"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2000"/>
                                        <p:tgtEl>
                                          <p:spTgt spid="10"/>
                                        </p:tgtEl>
                                      </p:cBhvr>
                                    </p:animEffect>
                                    <p:anim calcmode="lin" valueType="num">
                                      <p:cBhvr>
                                        <p:cTn id="71" dur="2000" fill="hold"/>
                                        <p:tgtEl>
                                          <p:spTgt spid="10"/>
                                        </p:tgtEl>
                                        <p:attrNameLst>
                                          <p:attrName>style.rotation</p:attrName>
                                        </p:attrNameLst>
                                      </p:cBhvr>
                                      <p:tavLst>
                                        <p:tav tm="0">
                                          <p:val>
                                            <p:fltVal val="720"/>
                                          </p:val>
                                        </p:tav>
                                        <p:tav tm="100000">
                                          <p:val>
                                            <p:fltVal val="0"/>
                                          </p:val>
                                        </p:tav>
                                      </p:tavLst>
                                    </p:anim>
                                    <p:anim calcmode="lin" valueType="num">
                                      <p:cBhvr>
                                        <p:cTn id="72" dur="2000" fill="hold"/>
                                        <p:tgtEl>
                                          <p:spTgt spid="10"/>
                                        </p:tgtEl>
                                        <p:attrNameLst>
                                          <p:attrName>ppt_h</p:attrName>
                                        </p:attrNameLst>
                                      </p:cBhvr>
                                      <p:tavLst>
                                        <p:tav tm="0">
                                          <p:val>
                                            <p:fltVal val="0"/>
                                          </p:val>
                                        </p:tav>
                                        <p:tav tm="100000">
                                          <p:val>
                                            <p:strVal val="#ppt_h"/>
                                          </p:val>
                                        </p:tav>
                                      </p:tavLst>
                                    </p:anim>
                                    <p:anim calcmode="lin" valueType="num">
                                      <p:cBhvr>
                                        <p:cTn id="73" dur="2000" fill="hold"/>
                                        <p:tgtEl>
                                          <p:spTgt spid="10"/>
                                        </p:tgtEl>
                                        <p:attrNameLst>
                                          <p:attrName>ppt_w</p:attrName>
                                        </p:attrNameLst>
                                      </p:cBhvr>
                                      <p:tavLst>
                                        <p:tav tm="0">
                                          <p:val>
                                            <p:fltVal val="0"/>
                                          </p:val>
                                        </p:tav>
                                        <p:tav tm="100000">
                                          <p:val>
                                            <p:strVal val="#ppt_w"/>
                                          </p:val>
                                        </p:tav>
                                      </p:tavLst>
                                    </p:anim>
                                  </p:childTnLst>
                                </p:cTn>
                              </p:par>
                              <p:par>
                                <p:cTn id="74" presetID="35" presetClass="entr" presetSubtype="0" fill="hold" nodeType="with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2000"/>
                                        <p:tgtEl>
                                          <p:spTgt spid="8"/>
                                        </p:tgtEl>
                                      </p:cBhvr>
                                    </p:animEffect>
                                    <p:anim calcmode="lin" valueType="num">
                                      <p:cBhvr>
                                        <p:cTn id="77" dur="2000" fill="hold"/>
                                        <p:tgtEl>
                                          <p:spTgt spid="8"/>
                                        </p:tgtEl>
                                        <p:attrNameLst>
                                          <p:attrName>style.rotation</p:attrName>
                                        </p:attrNameLst>
                                      </p:cBhvr>
                                      <p:tavLst>
                                        <p:tav tm="0">
                                          <p:val>
                                            <p:fltVal val="720"/>
                                          </p:val>
                                        </p:tav>
                                        <p:tav tm="100000">
                                          <p:val>
                                            <p:fltVal val="0"/>
                                          </p:val>
                                        </p:tav>
                                      </p:tavLst>
                                    </p:anim>
                                    <p:anim calcmode="lin" valueType="num">
                                      <p:cBhvr>
                                        <p:cTn id="78" dur="2000" fill="hold"/>
                                        <p:tgtEl>
                                          <p:spTgt spid="8"/>
                                        </p:tgtEl>
                                        <p:attrNameLst>
                                          <p:attrName>ppt_h</p:attrName>
                                        </p:attrNameLst>
                                      </p:cBhvr>
                                      <p:tavLst>
                                        <p:tav tm="0">
                                          <p:val>
                                            <p:fltVal val="0"/>
                                          </p:val>
                                        </p:tav>
                                        <p:tav tm="100000">
                                          <p:val>
                                            <p:strVal val="#ppt_h"/>
                                          </p:val>
                                        </p:tav>
                                      </p:tavLst>
                                    </p:anim>
                                    <p:anim calcmode="lin" valueType="num">
                                      <p:cBhvr>
                                        <p:cTn id="79" dur="20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026" name="Picture 2" descr="http://www.vidiani.com/maps/maps_of_europe/maps_of_iceland/large_detailed_physical_map_of_iceland_with_all_roads_cities_and_airports_for_f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337" y="526566"/>
            <a:ext cx="8895715" cy="5972477"/>
          </a:xfrm>
          <a:prstGeom prst="rect">
            <a:avLst/>
          </a:prstGeom>
          <a:noFill/>
          <a:extLst>
            <a:ext uri="{909E8E84-426E-40DD-AFC4-6F175D3DCCD1}">
              <a14:hiddenFill xmlns:a14="http://schemas.microsoft.com/office/drawing/2010/main">
                <a:solidFill>
                  <a:srgbClr val="FFFFFF"/>
                </a:solidFill>
              </a14:hiddenFill>
            </a:ext>
          </a:extLst>
        </p:spPr>
      </p:pic>
      <p:sp>
        <p:nvSpPr>
          <p:cNvPr id="4" name="Elipse 3"/>
          <p:cNvSpPr/>
          <p:nvPr/>
        </p:nvSpPr>
        <p:spPr>
          <a:xfrm>
            <a:off x="3526971" y="4615543"/>
            <a:ext cx="667657" cy="6241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Flecha izquierda 1"/>
          <p:cNvSpPr/>
          <p:nvPr/>
        </p:nvSpPr>
        <p:spPr>
          <a:xfrm rot="20150666">
            <a:off x="4237650" y="4426857"/>
            <a:ext cx="1103085" cy="37737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p:cNvSpPr/>
          <p:nvPr/>
        </p:nvSpPr>
        <p:spPr>
          <a:xfrm>
            <a:off x="3544273" y="0"/>
            <a:ext cx="5133841" cy="1446550"/>
          </a:xfrm>
          <a:prstGeom prst="rect">
            <a:avLst/>
          </a:prstGeom>
          <a:noFill/>
        </p:spPr>
        <p:txBody>
          <a:bodyPr wrap="none" lIns="91440" tIns="45720" rIns="91440" bIns="45720">
            <a:spAutoFit/>
          </a:bodyPr>
          <a:lstStyle/>
          <a:p>
            <a:pPr algn="ctr"/>
            <a:r>
              <a:rPr lang="es-ES" sz="8800" b="1" dirty="0" smtClean="0">
                <a:ln w="9525">
                  <a:solidFill>
                    <a:schemeClr val="bg1"/>
                  </a:solidFill>
                  <a:prstDash val="solid"/>
                </a:ln>
                <a:effectLst>
                  <a:outerShdw blurRad="12700" dist="38100" dir="2700000" algn="tl" rotWithShape="0">
                    <a:schemeClr val="bg1">
                      <a:lumMod val="50000"/>
                    </a:schemeClr>
                  </a:outerShdw>
                </a:effectLst>
              </a:rPr>
              <a:t>REYKJAVÍK</a:t>
            </a:r>
            <a:endParaRPr lang="es-ES" sz="88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401551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blip>
          <a:srcRect/>
          <a:stretch>
            <a:fillRect t="-13000" b="-13000"/>
          </a:stretch>
        </a:blipFill>
        <a:effectLst/>
      </p:bgPr>
    </p:bg>
    <p:spTree>
      <p:nvGrpSpPr>
        <p:cNvPr id="1" name=""/>
        <p:cNvGrpSpPr/>
        <p:nvPr/>
      </p:nvGrpSpPr>
      <p:grpSpPr>
        <a:xfrm>
          <a:off x="0" y="0"/>
          <a:ext cx="0" cy="0"/>
          <a:chOff x="0" y="0"/>
          <a:chExt cx="0" cy="0"/>
        </a:xfrm>
      </p:grpSpPr>
      <p:pic>
        <p:nvPicPr>
          <p:cNvPr id="5122" name="Picture 2" descr="http://icelandmag.visir.is/sites/default/files/styles/lightbox/public/thumbnails/imagescreen_shot_2014-08-18_at_14.51.14.png?itok=IWcSKFjL"/>
          <p:cNvPicPr>
            <a:picLocks noChangeAspect="1" noChangeArrowheads="1"/>
          </p:cNvPicPr>
          <p:nvPr/>
        </p:nvPicPr>
        <p:blipFill>
          <a:blip r:embed="rId3" cstate="print"/>
          <a:srcRect/>
          <a:stretch>
            <a:fillRect/>
          </a:stretch>
        </p:blipFill>
        <p:spPr bwMode="auto">
          <a:xfrm>
            <a:off x="136473" y="2956085"/>
            <a:ext cx="5450006" cy="3901915"/>
          </a:xfrm>
          <a:prstGeom prst="rect">
            <a:avLst/>
          </a:prstGeom>
          <a:noFill/>
        </p:spPr>
      </p:pic>
      <p:sp>
        <p:nvSpPr>
          <p:cNvPr id="2" name="1 Título"/>
          <p:cNvSpPr>
            <a:spLocks noGrp="1"/>
          </p:cNvSpPr>
          <p:nvPr>
            <p:ph type="title"/>
          </p:nvPr>
        </p:nvSpPr>
        <p:spPr>
          <a:xfrm>
            <a:off x="3376684" y="215000"/>
            <a:ext cx="6572534" cy="1325563"/>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VOLCANOES</a:t>
            </a:r>
            <a:endParaRPr lang="es-E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2 Marcador de contenido"/>
          <p:cNvSpPr>
            <a:spLocks noGrp="1"/>
          </p:cNvSpPr>
          <p:nvPr>
            <p:ph idx="1"/>
          </p:nvPr>
        </p:nvSpPr>
        <p:spPr>
          <a:xfrm>
            <a:off x="0" y="1269240"/>
            <a:ext cx="12192000" cy="5411336"/>
          </a:xfrm>
        </p:spPr>
        <p:txBody>
          <a:bodyPr>
            <a:normAutofit/>
          </a:bodyPr>
          <a:lstStyle/>
          <a:p>
            <a:r>
              <a:rPr lang="en-US" dirty="0" smtClean="0">
                <a:effectLst>
                  <a:outerShdw blurRad="38100" dist="38100" dir="2700000" algn="tl">
                    <a:srgbClr val="000000">
                      <a:alpha val="43137"/>
                    </a:srgbClr>
                  </a:outerShdw>
                </a:effectLst>
              </a:rPr>
              <a:t>Iceland has 130 active and extinct volcanic mountains </a:t>
            </a:r>
          </a:p>
          <a:p>
            <a:r>
              <a:rPr lang="en-US" dirty="0" smtClean="0">
                <a:effectLst>
                  <a:outerShdw blurRad="38100" dist="38100" dir="2700000" algn="tl">
                    <a:srgbClr val="000000">
                      <a:alpha val="43137"/>
                    </a:srgbClr>
                  </a:outerShdw>
                </a:effectLst>
              </a:rPr>
              <a:t>The western part of Iceland belongs to the North American plate, and the eastern part to the Eurasian plate. Sometimes, they only move away from each other, releasing pressure and exposing the lava sea between them. This allows the lava 							stream to the surface, cooling down and 							forming new land, and this is what is 								happening in Iceland</a:t>
            </a:r>
          </a:p>
          <a:p>
            <a:pPr lvl="8">
              <a:buNone/>
            </a:pPr>
            <a:r>
              <a:rPr lang="en-US" sz="2800" dirty="0" smtClean="0">
                <a:effectLst>
                  <a:outerShdw blurRad="38100" dist="38100" dir="2700000" algn="tl">
                    <a:srgbClr val="000000">
                      <a:alpha val="43137"/>
                    </a:srgbClr>
                  </a:outerShdw>
                </a:effectLst>
              </a:rPr>
              <a:t>			The latest volcanic eruption was in 				</a:t>
            </a:r>
            <a:r>
              <a:rPr lang="en-US" sz="2800" dirty="0" err="1" smtClean="0">
                <a:effectLst>
                  <a:outerShdw blurRad="38100" dist="38100" dir="2700000" algn="tl">
                    <a:srgbClr val="000000">
                      <a:alpha val="43137"/>
                    </a:srgbClr>
                  </a:outerShdw>
                </a:effectLst>
              </a:rPr>
              <a:t>Holuhraun</a:t>
            </a:r>
            <a:r>
              <a:rPr lang="en-US" sz="2800" dirty="0" smtClean="0">
                <a:effectLst>
                  <a:outerShdw blurRad="38100" dist="38100" dir="2700000" algn="tl">
                    <a:srgbClr val="000000">
                      <a:alpha val="43137"/>
                    </a:srgbClr>
                  </a:outerShdw>
                </a:effectLst>
              </a:rPr>
              <a:t> from August 2014 to February 			2015. The eruption produced a lava field of 			more than 85 km2 and 1.4 km3, the largest 			in Iceland since 1783</a:t>
            </a:r>
            <a:endParaRPr lang="es-ES" sz="2800" dirty="0">
              <a:effectLst>
                <a:outerShdw blurRad="38100" dist="38100" dir="2700000" algn="tl">
                  <a:srgbClr val="000000">
                    <a:alpha val="43137"/>
                  </a:srgbClr>
                </a:outerShdw>
              </a:effectLst>
            </a:endParaRPr>
          </a:p>
        </p:txBody>
      </p:sp>
      <p:pic>
        <p:nvPicPr>
          <p:cNvPr id="5124" name="Picture 4" descr="http://rack.2.mshcdn.com/media/ZgkyMDE1LzAyLzEwL2JmL2hvbHVocmF1bnZvLmVkNjRmLmpwZwpwCXRodW1iCTE0NDB4MTAwMD4KZQlqcGc/1386c855/f98/holuhraun-volcano-eruption-guide-to-iceland.jpg"/>
          <p:cNvPicPr>
            <a:picLocks noChangeAspect="1" noChangeArrowheads="1"/>
          </p:cNvPicPr>
          <p:nvPr/>
        </p:nvPicPr>
        <p:blipFill>
          <a:blip r:embed="rId4" cstate="print"/>
          <a:srcRect/>
          <a:stretch>
            <a:fillRect/>
          </a:stretch>
        </p:blipFill>
        <p:spPr bwMode="auto">
          <a:xfrm>
            <a:off x="0" y="0"/>
            <a:ext cx="7206018" cy="4048381"/>
          </a:xfrm>
          <a:prstGeom prst="rect">
            <a:avLst/>
          </a:prstGeom>
          <a:noFill/>
        </p:spPr>
      </p:pic>
      <p:pic>
        <p:nvPicPr>
          <p:cNvPr id="5128" name="Picture 8" descr="http://www.reykjavikhelicopters.com/wp-content/uploads/2014/09/Iceland-Volcano-2014.jpg"/>
          <p:cNvPicPr>
            <a:picLocks noChangeAspect="1" noChangeArrowheads="1"/>
          </p:cNvPicPr>
          <p:nvPr/>
        </p:nvPicPr>
        <p:blipFill>
          <a:blip r:embed="rId5" cstate="print"/>
          <a:srcRect/>
          <a:stretch>
            <a:fillRect/>
          </a:stretch>
        </p:blipFill>
        <p:spPr bwMode="auto">
          <a:xfrm>
            <a:off x="5404514" y="3450116"/>
            <a:ext cx="6787486" cy="3407884"/>
          </a:xfrm>
          <a:prstGeom prst="rect">
            <a:avLst/>
          </a:prstGeom>
          <a:noFill/>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childTnLst>
                          </p:cTn>
                        </p:par>
                        <p:par>
                          <p:cTn id="17" fill="hold">
                            <p:stCondLst>
                              <p:cond delay="2000"/>
                            </p:stCondLst>
                            <p:childTnLst>
                              <p:par>
                                <p:cTn id="18" presetID="17" presetClass="entr" presetSubtype="10" fill="hold" nodeType="afterEffect">
                                  <p:stCondLst>
                                    <p:cond delay="0"/>
                                  </p:stCondLst>
                                  <p:childTnLst>
                                    <p:set>
                                      <p:cBhvr>
                                        <p:cTn id="19" dur="1" fill="hold">
                                          <p:stCondLst>
                                            <p:cond delay="0"/>
                                          </p:stCondLst>
                                        </p:cTn>
                                        <p:tgtEl>
                                          <p:spTgt spid="5122"/>
                                        </p:tgtEl>
                                        <p:attrNameLst>
                                          <p:attrName>style.visibility</p:attrName>
                                        </p:attrNameLst>
                                      </p:cBhvr>
                                      <p:to>
                                        <p:strVal val="visible"/>
                                      </p:to>
                                    </p:set>
                                    <p:anim calcmode="lin" valueType="num">
                                      <p:cBhvr>
                                        <p:cTn id="20" dur="500" fill="hold"/>
                                        <p:tgtEl>
                                          <p:spTgt spid="5122"/>
                                        </p:tgtEl>
                                        <p:attrNameLst>
                                          <p:attrName>ppt_w</p:attrName>
                                        </p:attrNameLst>
                                      </p:cBhvr>
                                      <p:tavLst>
                                        <p:tav tm="0">
                                          <p:val>
                                            <p:fltVal val="0"/>
                                          </p:val>
                                        </p:tav>
                                        <p:tav tm="100000">
                                          <p:val>
                                            <p:strVal val="#ppt_w"/>
                                          </p:val>
                                        </p:tav>
                                      </p:tavLst>
                                    </p:anim>
                                    <p:anim calcmode="lin" valueType="num">
                                      <p:cBhvr>
                                        <p:cTn id="21" dur="500" fill="hold"/>
                                        <p:tgtEl>
                                          <p:spTgt spid="5122"/>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124"/>
                                        </p:tgtEl>
                                        <p:attrNameLst>
                                          <p:attrName>style.visibility</p:attrName>
                                        </p:attrNameLst>
                                      </p:cBhvr>
                                      <p:to>
                                        <p:strVal val="visible"/>
                                      </p:to>
                                    </p:set>
                                    <p:animEffect transition="in" filter="fade">
                                      <p:cBhvr>
                                        <p:cTn id="26" dur="2000"/>
                                        <p:tgtEl>
                                          <p:spTgt spid="5124"/>
                                        </p:tgtEl>
                                      </p:cBhvr>
                                    </p:animEffect>
                                  </p:childTnLst>
                                </p:cTn>
                              </p:par>
                              <p:par>
                                <p:cTn id="27" presetID="10" presetClass="entr" presetSubtype="0" fill="hold" nodeType="withEffect">
                                  <p:stCondLst>
                                    <p:cond delay="0"/>
                                  </p:stCondLst>
                                  <p:childTnLst>
                                    <p:set>
                                      <p:cBhvr>
                                        <p:cTn id="28" dur="1" fill="hold">
                                          <p:stCondLst>
                                            <p:cond delay="0"/>
                                          </p:stCondLst>
                                        </p:cTn>
                                        <p:tgtEl>
                                          <p:spTgt spid="5128"/>
                                        </p:tgtEl>
                                        <p:attrNameLst>
                                          <p:attrName>style.visibility</p:attrName>
                                        </p:attrNameLst>
                                      </p:cBhvr>
                                      <p:to>
                                        <p:strVal val="visible"/>
                                      </p:to>
                                    </p:set>
                                    <p:animEffect transition="in" filter="fade">
                                      <p:cBhvr>
                                        <p:cTn id="29" dur="20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blip>
          <a:srcRect/>
          <a:stretch>
            <a:fillRect t="-15000" b="-15000"/>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79143" y="177421"/>
            <a:ext cx="10515600" cy="2241408"/>
          </a:xfrm>
        </p:spPr>
        <p:txBody>
          <a:bodyPr/>
          <a:lstStyle/>
          <a:p>
            <a:r>
              <a:rPr lang="es-ES" dirty="0" err="1" smtClean="0">
                <a:effectLst>
                  <a:outerShdw blurRad="38100" dist="38100" dir="2700000" algn="tl">
                    <a:srgbClr val="000000">
                      <a:alpha val="43137"/>
                    </a:srgbClr>
                  </a:outerShdw>
                </a:effectLst>
              </a:rPr>
              <a:t>Iceland’s</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highest</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peak</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is</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Hvannadalshnjúkur</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standing</a:t>
            </a:r>
            <a:r>
              <a:rPr lang="es-ES" dirty="0" smtClean="0">
                <a:effectLst>
                  <a:outerShdw blurRad="38100" dist="38100" dir="2700000" algn="tl">
                    <a:srgbClr val="000000">
                      <a:alpha val="43137"/>
                    </a:srgbClr>
                  </a:outerShdw>
                </a:effectLst>
              </a:rPr>
              <a:t> 2.119 metres (6852 ft) </a:t>
            </a:r>
            <a:r>
              <a:rPr lang="es-ES" dirty="0" err="1" smtClean="0">
                <a:effectLst>
                  <a:outerShdw blurRad="38100" dist="38100" dir="2700000" algn="tl">
                    <a:srgbClr val="000000">
                      <a:alpha val="43137"/>
                    </a:srgbClr>
                  </a:outerShdw>
                </a:effectLst>
              </a:rPr>
              <a:t>over</a:t>
            </a:r>
            <a:r>
              <a:rPr lang="es-ES" dirty="0" smtClean="0">
                <a:effectLst>
                  <a:outerShdw blurRad="38100" dist="38100" dir="2700000" algn="tl">
                    <a:srgbClr val="000000">
                      <a:alpha val="43137"/>
                    </a:srgbClr>
                  </a:outerShdw>
                </a:effectLst>
              </a:rPr>
              <a:t> sea </a:t>
            </a:r>
            <a:r>
              <a:rPr lang="es-ES" dirty="0" err="1" smtClean="0">
                <a:effectLst>
                  <a:outerShdw blurRad="38100" dist="38100" dir="2700000" algn="tl">
                    <a:srgbClr val="000000">
                      <a:alpha val="43137"/>
                    </a:srgbClr>
                  </a:outerShdw>
                </a:effectLst>
              </a:rPr>
              <a:t>level</a:t>
            </a:r>
            <a:r>
              <a:rPr lang="es-ES" dirty="0" smtClean="0">
                <a:effectLst>
                  <a:outerShdw blurRad="38100" dist="38100" dir="2700000" algn="tl">
                    <a:srgbClr val="000000">
                      <a:alpha val="43137"/>
                    </a:srgbClr>
                  </a:outerShdw>
                </a:effectLst>
              </a:rPr>
              <a:t>. and </a:t>
            </a:r>
            <a:r>
              <a:rPr lang="es-ES" dirty="0" err="1" smtClean="0">
                <a:effectLst>
                  <a:outerShdw blurRad="38100" dist="38100" dir="2700000" algn="tl">
                    <a:srgbClr val="000000">
                      <a:alpha val="43137"/>
                    </a:srgbClr>
                  </a:outerShdw>
                </a:effectLst>
              </a:rPr>
              <a:t>over</a:t>
            </a:r>
            <a:r>
              <a:rPr lang="es-ES" dirty="0" smtClean="0">
                <a:effectLst>
                  <a:outerShdw blurRad="38100" dist="38100" dir="2700000" algn="tl">
                    <a:srgbClr val="000000">
                      <a:alpha val="43137"/>
                    </a:srgbClr>
                  </a:outerShdw>
                </a:effectLst>
              </a:rPr>
              <a:t> 11 </a:t>
            </a:r>
            <a:r>
              <a:rPr lang="es-ES" dirty="0" err="1" smtClean="0">
                <a:effectLst>
                  <a:outerShdw blurRad="38100" dist="38100" dir="2700000" algn="tl">
                    <a:srgbClr val="000000">
                      <a:alpha val="43137"/>
                    </a:srgbClr>
                  </a:outerShdw>
                </a:effectLst>
              </a:rPr>
              <a:t>percent</a:t>
            </a:r>
            <a:r>
              <a:rPr lang="es-ES" dirty="0" smtClean="0">
                <a:effectLst>
                  <a:outerShdw blurRad="38100" dist="38100" dir="2700000" algn="tl">
                    <a:srgbClr val="000000">
                      <a:alpha val="43137"/>
                    </a:srgbClr>
                  </a:outerShdw>
                </a:effectLst>
              </a:rPr>
              <a:t> of </a:t>
            </a:r>
            <a:r>
              <a:rPr lang="es-ES" dirty="0" err="1" smtClean="0">
                <a:effectLst>
                  <a:outerShdw blurRad="38100" dist="38100" dir="2700000" algn="tl">
                    <a:srgbClr val="000000">
                      <a:alpha val="43137"/>
                    </a:srgbClr>
                  </a:outerShdw>
                </a:effectLst>
              </a:rPr>
              <a:t>the</a:t>
            </a:r>
            <a:r>
              <a:rPr lang="es-ES" dirty="0" smtClean="0">
                <a:effectLst>
                  <a:outerShdw blurRad="38100" dist="38100" dir="2700000" algn="tl">
                    <a:srgbClr val="000000">
                      <a:alpha val="43137"/>
                    </a:srgbClr>
                  </a:outerShdw>
                </a:effectLst>
              </a:rPr>
              <a:t> country </a:t>
            </a:r>
            <a:r>
              <a:rPr lang="es-ES" dirty="0" err="1" smtClean="0">
                <a:effectLst>
                  <a:outerShdw blurRad="38100" dist="38100" dir="2700000" algn="tl">
                    <a:srgbClr val="000000">
                      <a:alpha val="43137"/>
                    </a:srgbClr>
                  </a:outerShdw>
                </a:effectLst>
              </a:rPr>
              <a:t>is</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covered</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by</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glaciers</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including</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Vatnajökull</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the</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largest</a:t>
            </a:r>
            <a:r>
              <a:rPr lang="es-ES" dirty="0" smtClean="0">
                <a:effectLst>
                  <a:outerShdw blurRad="38100" dist="38100" dir="2700000" algn="tl">
                    <a:srgbClr val="000000">
                      <a:alpha val="43137"/>
                    </a:srgbClr>
                  </a:outerShdw>
                </a:effectLst>
              </a:rPr>
              <a:t> in </a:t>
            </a:r>
            <a:r>
              <a:rPr lang="es-ES" dirty="0" err="1" smtClean="0">
                <a:effectLst>
                  <a:outerShdw blurRad="38100" dist="38100" dir="2700000" algn="tl">
                    <a:srgbClr val="000000">
                      <a:alpha val="43137"/>
                    </a:srgbClr>
                  </a:outerShdw>
                </a:effectLst>
              </a:rPr>
              <a:t>Europe</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Its</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land</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mass</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comprises</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glaciers</a:t>
            </a:r>
            <a:r>
              <a:rPr lang="es-ES" dirty="0" smtClean="0">
                <a:effectLst>
                  <a:outerShdw blurRad="38100" dist="38100" dir="2700000" algn="tl">
                    <a:srgbClr val="000000">
                      <a:alpha val="43137"/>
                    </a:srgbClr>
                  </a:outerShdw>
                </a:effectLst>
              </a:rPr>
              <a:t> (12,000 km</a:t>
            </a:r>
            <a:r>
              <a:rPr lang="es-ES" baseline="30000" dirty="0" smtClean="0">
                <a:effectLst>
                  <a:outerShdw blurRad="38100" dist="38100" dir="2700000" algn="tl">
                    <a:srgbClr val="000000">
                      <a:alpha val="43137"/>
                    </a:srgbClr>
                  </a:outerShdw>
                </a:effectLst>
              </a:rPr>
              <a:t>2</a:t>
            </a:r>
            <a:r>
              <a:rPr lang="es-ES" dirty="0" smtClean="0">
                <a:effectLst>
                  <a:outerShdw blurRad="38100" dist="38100" dir="2700000" algn="tl">
                    <a:srgbClr val="000000">
                      <a:alpha val="43137"/>
                    </a:srgbClr>
                  </a:outerShdw>
                </a:effectLst>
              </a:rPr>
              <a:t>), lava (11,000 km</a:t>
            </a:r>
            <a:r>
              <a:rPr lang="es-ES" baseline="30000" dirty="0" smtClean="0">
                <a:effectLst>
                  <a:outerShdw blurRad="38100" dist="38100" dir="2700000" algn="tl">
                    <a:srgbClr val="000000">
                      <a:alpha val="43137"/>
                    </a:srgbClr>
                  </a:outerShdw>
                </a:effectLst>
              </a:rPr>
              <a:t>2</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sand</a:t>
            </a:r>
            <a:r>
              <a:rPr lang="es-ES" dirty="0" smtClean="0">
                <a:effectLst>
                  <a:outerShdw blurRad="38100" dist="38100" dir="2700000" algn="tl">
                    <a:srgbClr val="000000">
                      <a:alpha val="43137"/>
                    </a:srgbClr>
                  </a:outerShdw>
                </a:effectLst>
              </a:rPr>
              <a:t> (4,000 km</a:t>
            </a:r>
            <a:r>
              <a:rPr lang="es-ES" baseline="30000" dirty="0" smtClean="0">
                <a:effectLst>
                  <a:outerShdw blurRad="38100" dist="38100" dir="2700000" algn="tl">
                    <a:srgbClr val="000000">
                      <a:alpha val="43137"/>
                    </a:srgbClr>
                  </a:outerShdw>
                </a:effectLst>
              </a:rPr>
              <a:t>2</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water</a:t>
            </a:r>
            <a:r>
              <a:rPr lang="es-ES" dirty="0" smtClean="0">
                <a:effectLst>
                  <a:outerShdw blurRad="38100" dist="38100" dir="2700000" algn="tl">
                    <a:srgbClr val="000000">
                      <a:alpha val="43137"/>
                    </a:srgbClr>
                  </a:outerShdw>
                </a:effectLst>
              </a:rPr>
              <a:t> (3,000 km</a:t>
            </a:r>
            <a:r>
              <a:rPr lang="es-ES" baseline="30000" dirty="0" smtClean="0">
                <a:effectLst>
                  <a:outerShdw blurRad="38100" dist="38100" dir="2700000" algn="tl">
                    <a:srgbClr val="000000">
                      <a:alpha val="43137"/>
                    </a:srgbClr>
                  </a:outerShdw>
                </a:effectLst>
              </a:rPr>
              <a:t>2</a:t>
            </a:r>
            <a:r>
              <a:rPr lang="es-ES" dirty="0" smtClean="0">
                <a:effectLst>
                  <a:outerShdw blurRad="38100" dist="38100" dir="2700000" algn="tl">
                    <a:srgbClr val="000000">
                      <a:alpha val="43137"/>
                    </a:srgbClr>
                  </a:outerShdw>
                </a:effectLst>
              </a:rPr>
              <a:t>) and pasture (1,000 km</a:t>
            </a:r>
            <a:r>
              <a:rPr lang="es-ES" baseline="30000" dirty="0" smtClean="0">
                <a:effectLst>
                  <a:outerShdw blurRad="38100" dist="38100" dir="2700000" algn="tl">
                    <a:srgbClr val="000000">
                      <a:alpha val="43137"/>
                    </a:srgbClr>
                  </a:outerShdw>
                </a:effectLst>
              </a:rPr>
              <a:t>2</a:t>
            </a:r>
            <a:r>
              <a:rPr lang="es-ES" dirty="0" smtClean="0">
                <a:effectLst>
                  <a:outerShdw blurRad="38100" dist="38100" dir="2700000" algn="tl">
                    <a:srgbClr val="000000">
                      <a:alpha val="43137"/>
                    </a:srgbClr>
                  </a:outerShdw>
                </a:effectLst>
              </a:rPr>
              <a:t>).</a:t>
            </a:r>
            <a:endParaRPr lang="es-ES" dirty="0">
              <a:effectLst>
                <a:outerShdw blurRad="38100" dist="38100" dir="2700000" algn="tl">
                  <a:srgbClr val="000000">
                    <a:alpha val="43137"/>
                  </a:srgbClr>
                </a:outerShdw>
              </a:effectLst>
            </a:endParaRPr>
          </a:p>
        </p:txBody>
      </p:sp>
      <p:pic>
        <p:nvPicPr>
          <p:cNvPr id="4098" name="Picture 2" descr="http://odinumbraco.blob.core.windows.net/web-mountainguides/606216/IMG25-Hvannadalshnukur-Iceland%C2%B4s-Highest-Summit-.jpg"/>
          <p:cNvPicPr>
            <a:picLocks noChangeAspect="1" noChangeArrowheads="1"/>
          </p:cNvPicPr>
          <p:nvPr/>
        </p:nvPicPr>
        <p:blipFill>
          <a:blip r:embed="rId3" cstate="print"/>
          <a:srcRect b="10030"/>
          <a:stretch>
            <a:fillRect/>
          </a:stretch>
        </p:blipFill>
        <p:spPr bwMode="auto">
          <a:xfrm>
            <a:off x="2571229" y="2144689"/>
            <a:ext cx="6838950" cy="4713311"/>
          </a:xfrm>
          <a:prstGeom prst="rect">
            <a:avLst/>
          </a:prstGeom>
          <a:noFill/>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54" presetClass="entr" presetSubtype="0" accel="100000" fill="hold" nodeType="afterEffect">
                                  <p:stCondLst>
                                    <p:cond delay="0"/>
                                  </p:stCondLst>
                                  <p:childTnLst>
                                    <p:set>
                                      <p:cBhvr>
                                        <p:cTn id="13" dur="1" fill="hold">
                                          <p:stCondLst>
                                            <p:cond delay="0"/>
                                          </p:stCondLst>
                                        </p:cTn>
                                        <p:tgtEl>
                                          <p:spTgt spid="4098"/>
                                        </p:tgtEl>
                                        <p:attrNameLst>
                                          <p:attrName>style.visibility</p:attrName>
                                        </p:attrNameLst>
                                      </p:cBhvr>
                                      <p:to>
                                        <p:strVal val="visible"/>
                                      </p:to>
                                    </p:set>
                                    <p:anim calcmode="lin" valueType="num">
                                      <p:cBhvr>
                                        <p:cTn id="14" dur="500" fill="hold"/>
                                        <p:tgtEl>
                                          <p:spTgt spid="4098"/>
                                        </p:tgtEl>
                                        <p:attrNameLst>
                                          <p:attrName>ppt_w</p:attrName>
                                        </p:attrNameLst>
                                      </p:cBhvr>
                                      <p:tavLst>
                                        <p:tav tm="0">
                                          <p:val>
                                            <p:strVal val="#ppt_w*0.05"/>
                                          </p:val>
                                        </p:tav>
                                        <p:tav tm="100000">
                                          <p:val>
                                            <p:strVal val="#ppt_w"/>
                                          </p:val>
                                        </p:tav>
                                      </p:tavLst>
                                    </p:anim>
                                    <p:anim calcmode="lin" valueType="num">
                                      <p:cBhvr>
                                        <p:cTn id="15" dur="500" fill="hold"/>
                                        <p:tgtEl>
                                          <p:spTgt spid="4098"/>
                                        </p:tgtEl>
                                        <p:attrNameLst>
                                          <p:attrName>ppt_h</p:attrName>
                                        </p:attrNameLst>
                                      </p:cBhvr>
                                      <p:tavLst>
                                        <p:tav tm="0">
                                          <p:val>
                                            <p:strVal val="#ppt_h"/>
                                          </p:val>
                                        </p:tav>
                                        <p:tav tm="100000">
                                          <p:val>
                                            <p:strVal val="#ppt_h"/>
                                          </p:val>
                                        </p:tav>
                                      </p:tavLst>
                                    </p:anim>
                                    <p:anim calcmode="lin" valueType="num">
                                      <p:cBhvr>
                                        <p:cTn id="16" dur="500" fill="hold"/>
                                        <p:tgtEl>
                                          <p:spTgt spid="4098"/>
                                        </p:tgtEl>
                                        <p:attrNameLst>
                                          <p:attrName>ppt_x</p:attrName>
                                        </p:attrNameLst>
                                      </p:cBhvr>
                                      <p:tavLst>
                                        <p:tav tm="0">
                                          <p:val>
                                            <p:strVal val="#ppt_x-.2"/>
                                          </p:val>
                                        </p:tav>
                                        <p:tav tm="100000">
                                          <p:val>
                                            <p:strVal val="#ppt_x"/>
                                          </p:val>
                                        </p:tav>
                                      </p:tavLst>
                                    </p:anim>
                                    <p:anim calcmode="lin" valueType="num">
                                      <p:cBhvr>
                                        <p:cTn id="17" dur="500" fill="hold"/>
                                        <p:tgtEl>
                                          <p:spTgt spid="4098"/>
                                        </p:tgtEl>
                                        <p:attrNameLst>
                                          <p:attrName>ppt_y</p:attrName>
                                        </p:attrNameLst>
                                      </p:cBhvr>
                                      <p:tavLst>
                                        <p:tav tm="0">
                                          <p:val>
                                            <p:strVal val="#ppt_y"/>
                                          </p:val>
                                        </p:tav>
                                        <p:tav tm="100000">
                                          <p:val>
                                            <p:strVal val="#ppt_y"/>
                                          </p:val>
                                        </p:tav>
                                      </p:tavLst>
                                    </p:anim>
                                    <p:animEffect transition="in" filter="fade">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https://c2.staticflickr.com/4/3058/2692782573_05f42c3457_z.jpg?zz=1"/>
          <p:cNvPicPr>
            <a:picLocks noChangeAspect="1" noChangeArrowheads="1"/>
          </p:cNvPicPr>
          <p:nvPr/>
        </p:nvPicPr>
        <p:blipFill>
          <a:blip r:embed="rId2" cstate="print"/>
          <a:srcRect/>
          <a:stretch>
            <a:fillRect/>
          </a:stretch>
        </p:blipFill>
        <p:spPr bwMode="auto">
          <a:xfrm>
            <a:off x="4509210" y="2993978"/>
            <a:ext cx="4762500" cy="3571875"/>
          </a:xfrm>
          <a:prstGeom prst="rect">
            <a:avLst/>
          </a:prstGeom>
          <a:noFill/>
        </p:spPr>
      </p:pic>
      <p:pic>
        <p:nvPicPr>
          <p:cNvPr id="2051" name="Picture 3"/>
          <p:cNvPicPr>
            <a:picLocks noChangeAspect="1" noChangeArrowheads="1"/>
          </p:cNvPicPr>
          <p:nvPr/>
        </p:nvPicPr>
        <p:blipFill>
          <a:blip r:embed="rId3" cstate="print"/>
          <a:srcRect l="15524" t="25187" r="41784" b="21082"/>
          <a:stretch>
            <a:fillRect/>
          </a:stretch>
        </p:blipFill>
        <p:spPr bwMode="auto">
          <a:xfrm>
            <a:off x="7656874" y="0"/>
            <a:ext cx="4821734" cy="3411940"/>
          </a:xfrm>
          <a:prstGeom prst="rect">
            <a:avLst/>
          </a:prstGeom>
          <a:noFill/>
          <a:ln w="9525">
            <a:noFill/>
            <a:miter lim="800000"/>
            <a:headEnd/>
            <a:tailEnd/>
          </a:ln>
        </p:spPr>
      </p:pic>
      <p:pic>
        <p:nvPicPr>
          <p:cNvPr id="2053" name="Picture 5" descr="http://www.esa.int/var/esa/storage/images/esa_multimedia/images/2008/10/vatnajokull_glacier/10086121-2-eng-GB/Vatnajokull_glacier.jpg"/>
          <p:cNvPicPr>
            <a:picLocks noChangeAspect="1" noChangeArrowheads="1"/>
          </p:cNvPicPr>
          <p:nvPr/>
        </p:nvPicPr>
        <p:blipFill>
          <a:blip r:embed="rId4" cstate="print"/>
          <a:srcRect/>
          <a:stretch>
            <a:fillRect/>
          </a:stretch>
        </p:blipFill>
        <p:spPr bwMode="auto">
          <a:xfrm>
            <a:off x="4299044" y="0"/>
            <a:ext cx="3521122" cy="2640842"/>
          </a:xfrm>
          <a:prstGeom prst="rect">
            <a:avLst/>
          </a:prstGeom>
          <a:noFill/>
        </p:spPr>
      </p:pic>
      <p:sp>
        <p:nvSpPr>
          <p:cNvPr id="7" name="6 CuadroTexto"/>
          <p:cNvSpPr txBox="1"/>
          <p:nvPr/>
        </p:nvSpPr>
        <p:spPr>
          <a:xfrm>
            <a:off x="4326340" y="27296"/>
            <a:ext cx="3534770" cy="923330"/>
          </a:xfrm>
          <a:prstGeom prst="rect">
            <a:avLst/>
          </a:prstGeom>
          <a:noFill/>
        </p:spPr>
        <p:txBody>
          <a:bodyPr wrap="square" rtlCol="0">
            <a:spAutoFit/>
          </a:bodyPr>
          <a:lstStyle/>
          <a:p>
            <a:pPr algn="ctr"/>
            <a:r>
              <a:rPr lang="es-ES" dirty="0" err="1" smtClean="0">
                <a:effectLst>
                  <a:outerShdw blurRad="38100" dist="38100" dir="2700000" algn="tl">
                    <a:srgbClr val="000000">
                      <a:alpha val="43137"/>
                    </a:srgbClr>
                  </a:outerShdw>
                </a:effectLst>
              </a:rPr>
              <a:t>Vatnajökull</a:t>
            </a:r>
            <a:r>
              <a:rPr lang="es-ES"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largest and most voluminous ice cap in Iceland, and one of the largest in area in Europe.</a:t>
            </a:r>
            <a:endParaRPr lang="es-ES" dirty="0">
              <a:effectLst>
                <a:outerShdw blurRad="38100" dist="38100" dir="2700000" algn="tl">
                  <a:srgbClr val="000000">
                    <a:alpha val="43137"/>
                  </a:srgbClr>
                </a:outerShdw>
              </a:effectLst>
            </a:endParaRPr>
          </a:p>
        </p:txBody>
      </p:sp>
      <p:pic>
        <p:nvPicPr>
          <p:cNvPr id="2054" name="Picture 6"/>
          <p:cNvPicPr>
            <a:picLocks noChangeAspect="1" noChangeArrowheads="1"/>
          </p:cNvPicPr>
          <p:nvPr/>
        </p:nvPicPr>
        <p:blipFill>
          <a:blip r:embed="rId5" cstate="print"/>
          <a:srcRect l="61049" t="11894" r="11574" b="57136"/>
          <a:stretch>
            <a:fillRect/>
          </a:stretch>
        </p:blipFill>
        <p:spPr bwMode="auto">
          <a:xfrm>
            <a:off x="8193206" y="3316406"/>
            <a:ext cx="3998794" cy="2543294"/>
          </a:xfrm>
          <a:prstGeom prst="rect">
            <a:avLst/>
          </a:prstGeom>
          <a:noFill/>
          <a:ln w="9525">
            <a:noFill/>
            <a:miter lim="800000"/>
            <a:headEnd/>
            <a:tailEnd/>
          </a:ln>
        </p:spPr>
      </p:pic>
      <p:sp>
        <p:nvSpPr>
          <p:cNvPr id="3" name="2 Marcador de contenido"/>
          <p:cNvSpPr>
            <a:spLocks noGrp="1"/>
          </p:cNvSpPr>
          <p:nvPr>
            <p:ph idx="1"/>
          </p:nvPr>
        </p:nvSpPr>
        <p:spPr>
          <a:xfrm>
            <a:off x="-286608" y="0"/>
            <a:ext cx="5090615" cy="3916907"/>
          </a:xfrm>
        </p:spPr>
        <p:txBody>
          <a:bodyPr>
            <a:normAutofit/>
          </a:bodyPr>
          <a:lstStyle/>
          <a:p>
            <a:r>
              <a:rPr lang="en-US" sz="2700" dirty="0" smtClean="0">
                <a:effectLst>
                  <a:outerShdw blurRad="38100" dist="38100" dir="2700000" algn="tl">
                    <a:srgbClr val="000000">
                      <a:alpha val="43137"/>
                    </a:srgbClr>
                  </a:outerShdw>
                </a:effectLst>
              </a:rPr>
              <a:t>The glaciers and ice caps of Iceland cover 11.1% of the land area of the country (about 11,400 km² out of the total area of 103,125 km²). An ice cap is a mass of glacial ice that covers less than 50,000 km² of land ar</a:t>
            </a:r>
            <a:r>
              <a:rPr lang="en-US" sz="2700" dirty="0" smtClean="0">
                <a:solidFill>
                  <a:schemeClr val="bg1"/>
                </a:solidFill>
                <a:effectLst>
                  <a:outerShdw blurRad="38100" dist="38100" dir="2700000" algn="tl">
                    <a:srgbClr val="000000">
                      <a:alpha val="43137"/>
                    </a:srgbClr>
                  </a:outerShdw>
                </a:effectLst>
              </a:rPr>
              <a:t>ea</a:t>
            </a:r>
            <a:r>
              <a:rPr lang="en-US" sz="2700" dirty="0" smtClean="0">
                <a:effectLst>
                  <a:outerShdw blurRad="38100" dist="38100" dir="2700000" algn="tl">
                    <a:srgbClr val="000000">
                      <a:alpha val="43137"/>
                    </a:srgbClr>
                  </a:outerShdw>
                </a:effectLst>
              </a:rPr>
              <a:t> covering a highland area and they feed outlet glaciers.</a:t>
            </a:r>
            <a:endParaRPr lang="es-ES" sz="2700" dirty="0">
              <a:effectLst>
                <a:outerShdw blurRad="38100" dist="38100" dir="2700000" algn="tl">
                  <a:srgbClr val="000000">
                    <a:alpha val="43137"/>
                  </a:srgbClr>
                </a:outerShdw>
              </a:effectLst>
            </a:endParaRPr>
          </a:p>
        </p:txBody>
      </p:sp>
      <p:pic>
        <p:nvPicPr>
          <p:cNvPr id="2056" name="Picture 8" descr="http://icelandmag.com/sites/default/files/styles/article_body_image/public/thumbnails/imagelangjokull.jpg?itok=ZGkgZV8L"/>
          <p:cNvPicPr>
            <a:picLocks noChangeAspect="1" noChangeArrowheads="1"/>
          </p:cNvPicPr>
          <p:nvPr/>
        </p:nvPicPr>
        <p:blipFill>
          <a:blip r:embed="rId6" cstate="print"/>
          <a:srcRect/>
          <a:stretch>
            <a:fillRect/>
          </a:stretch>
        </p:blipFill>
        <p:spPr bwMode="auto">
          <a:xfrm>
            <a:off x="0" y="3739486"/>
            <a:ext cx="3961263" cy="2640842"/>
          </a:xfrm>
          <a:prstGeom prst="rect">
            <a:avLst/>
          </a:prstGeom>
          <a:noFill/>
        </p:spPr>
      </p:pic>
      <p:sp>
        <p:nvSpPr>
          <p:cNvPr id="10" name="9 CuadroTexto"/>
          <p:cNvSpPr txBox="1"/>
          <p:nvPr/>
        </p:nvSpPr>
        <p:spPr>
          <a:xfrm>
            <a:off x="900752" y="4517408"/>
            <a:ext cx="2169994" cy="461665"/>
          </a:xfrm>
          <a:prstGeom prst="rect">
            <a:avLst/>
          </a:prstGeom>
          <a:noFill/>
        </p:spPr>
        <p:txBody>
          <a:bodyPr wrap="square" rtlCol="0">
            <a:spAutoFit/>
          </a:bodyPr>
          <a:lstStyle/>
          <a:p>
            <a:pPr algn="ctr"/>
            <a:r>
              <a:rPr lang="es-ES" sz="2400" dirty="0" err="1" smtClean="0">
                <a:effectLst>
                  <a:outerShdw blurRad="38100" dist="38100" dir="2700000" algn="tl">
                    <a:srgbClr val="000000">
                      <a:alpha val="43137"/>
                    </a:srgbClr>
                  </a:outerShdw>
                </a:effectLst>
              </a:rPr>
              <a:t>Langjökull</a:t>
            </a:r>
            <a:endParaRPr lang="es-ES" dirty="0">
              <a:effectLst>
                <a:outerShdw blurRad="38100" dist="38100" dir="2700000" algn="tl">
                  <a:srgbClr val="000000">
                    <a:alpha val="43137"/>
                  </a:srgbClr>
                </a:outerShdw>
              </a:effectLst>
            </a:endParaRPr>
          </a:p>
        </p:txBody>
      </p:sp>
      <p:sp>
        <p:nvSpPr>
          <p:cNvPr id="12" name="11 CuadroTexto"/>
          <p:cNvSpPr txBox="1"/>
          <p:nvPr/>
        </p:nvSpPr>
        <p:spPr>
          <a:xfrm>
            <a:off x="5104263" y="3466531"/>
            <a:ext cx="2197289" cy="461665"/>
          </a:xfrm>
          <a:prstGeom prst="rect">
            <a:avLst/>
          </a:prstGeom>
          <a:noFill/>
        </p:spPr>
        <p:txBody>
          <a:bodyPr wrap="square" rtlCol="0">
            <a:spAutoFit/>
          </a:bodyPr>
          <a:lstStyle/>
          <a:p>
            <a:pPr algn="ctr"/>
            <a:r>
              <a:rPr lang="es-ES" sz="2400" dirty="0" err="1" smtClean="0">
                <a:effectLst>
                  <a:outerShdw blurRad="38100" dist="38100" dir="2700000" algn="tl">
                    <a:srgbClr val="000000">
                      <a:alpha val="43137"/>
                    </a:srgbClr>
                  </a:outerShdw>
                </a:effectLst>
              </a:rPr>
              <a:t>Hofsjökull</a:t>
            </a:r>
            <a:endParaRPr lang="es-ES" dirty="0">
              <a:effectLst>
                <a:outerShdw blurRad="38100" dist="38100" dir="2700000" algn="tl">
                  <a:srgbClr val="000000">
                    <a:alpha val="43137"/>
                  </a:srgbClr>
                </a:outerShdw>
              </a:effectLst>
            </a:endParaRPr>
          </a:p>
        </p:txBody>
      </p:sp>
      <p:cxnSp>
        <p:nvCxnSpPr>
          <p:cNvPr id="14" name="13 Conector recto de flecha"/>
          <p:cNvCxnSpPr>
            <a:stCxn id="2053" idx="3"/>
          </p:cNvCxnSpPr>
          <p:nvPr/>
        </p:nvCxnSpPr>
        <p:spPr>
          <a:xfrm>
            <a:off x="7820166" y="1320421"/>
            <a:ext cx="3166282" cy="87686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a:stCxn id="2056" idx="0"/>
          </p:cNvCxnSpPr>
          <p:nvPr/>
        </p:nvCxnSpPr>
        <p:spPr>
          <a:xfrm flipV="1">
            <a:off x="1980632" y="1965278"/>
            <a:ext cx="7463619" cy="177420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flipV="1">
            <a:off x="6851176" y="1856096"/>
            <a:ext cx="3289111" cy="294791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22" name="21 Imagen" descr="Icelandic glaciers.gif"/>
          <p:cNvPicPr>
            <a:picLocks noChangeAspect="1"/>
          </p:cNvPicPr>
          <p:nvPr/>
        </p:nvPicPr>
        <p:blipFill>
          <a:blip r:embed="rId7" cstate="print"/>
          <a:srcRect t="12132"/>
          <a:stretch>
            <a:fillRect/>
          </a:stretch>
        </p:blipFill>
        <p:spPr>
          <a:xfrm>
            <a:off x="0" y="341196"/>
            <a:ext cx="4844645" cy="3220871"/>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290">
                                          <p:stCondLst>
                                            <p:cond delay="0"/>
                                          </p:stCondLst>
                                        </p:cTn>
                                        <p:tgtEl>
                                          <p:spTgt spid="3">
                                            <p:txEl>
                                              <p:pRg st="0" end="0"/>
                                            </p:txEl>
                                          </p:spTgt>
                                        </p:tgtEl>
                                      </p:cBhvr>
                                    </p:animEffect>
                                    <p:anim calcmode="lin" valueType="num">
                                      <p:cBhvr>
                                        <p:cTn id="8" dur="911"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xEl>
                                              <p:pRg st="0" end="0"/>
                                            </p:txEl>
                                          </p:spTgt>
                                        </p:tgtEl>
                                      </p:cBhvr>
                                      <p:to x="100000" y="60000"/>
                                    </p:animScale>
                                    <p:animScale>
                                      <p:cBhvr>
                                        <p:cTn id="14" dur="83" decel="50000">
                                          <p:stCondLst>
                                            <p:cond delay="338"/>
                                          </p:stCondLst>
                                        </p:cTn>
                                        <p:tgtEl>
                                          <p:spTgt spid="3">
                                            <p:txEl>
                                              <p:pRg st="0" end="0"/>
                                            </p:txEl>
                                          </p:spTgt>
                                        </p:tgtEl>
                                      </p:cBhvr>
                                      <p:to x="100000" y="100000"/>
                                    </p:animScale>
                                    <p:animScale>
                                      <p:cBhvr>
                                        <p:cTn id="15" dur="13">
                                          <p:stCondLst>
                                            <p:cond delay="656"/>
                                          </p:stCondLst>
                                        </p:cTn>
                                        <p:tgtEl>
                                          <p:spTgt spid="3">
                                            <p:txEl>
                                              <p:pRg st="0" end="0"/>
                                            </p:txEl>
                                          </p:spTgt>
                                        </p:tgtEl>
                                      </p:cBhvr>
                                      <p:to x="100000" y="80000"/>
                                    </p:animScale>
                                    <p:animScale>
                                      <p:cBhvr>
                                        <p:cTn id="16" dur="83" decel="50000">
                                          <p:stCondLst>
                                            <p:cond delay="669"/>
                                          </p:stCondLst>
                                        </p:cTn>
                                        <p:tgtEl>
                                          <p:spTgt spid="3">
                                            <p:txEl>
                                              <p:pRg st="0" end="0"/>
                                            </p:txEl>
                                          </p:spTgt>
                                        </p:tgtEl>
                                      </p:cBhvr>
                                      <p:to x="100000" y="100000"/>
                                    </p:animScale>
                                    <p:animScale>
                                      <p:cBhvr>
                                        <p:cTn id="17" dur="13">
                                          <p:stCondLst>
                                            <p:cond delay="821"/>
                                          </p:stCondLst>
                                        </p:cTn>
                                        <p:tgtEl>
                                          <p:spTgt spid="3">
                                            <p:txEl>
                                              <p:pRg st="0" end="0"/>
                                            </p:txEl>
                                          </p:spTgt>
                                        </p:tgtEl>
                                      </p:cBhvr>
                                      <p:to x="100000" y="90000"/>
                                    </p:animScale>
                                    <p:animScale>
                                      <p:cBhvr>
                                        <p:cTn id="18" dur="83" decel="50000">
                                          <p:stCondLst>
                                            <p:cond delay="834"/>
                                          </p:stCondLst>
                                        </p:cTn>
                                        <p:tgtEl>
                                          <p:spTgt spid="3">
                                            <p:txEl>
                                              <p:pRg st="0" end="0"/>
                                            </p:txEl>
                                          </p:spTgt>
                                        </p:tgtEl>
                                      </p:cBhvr>
                                      <p:to x="100000" y="100000"/>
                                    </p:animScale>
                                    <p:animScale>
                                      <p:cBhvr>
                                        <p:cTn id="19" dur="13">
                                          <p:stCondLst>
                                            <p:cond delay="904"/>
                                          </p:stCondLst>
                                        </p:cTn>
                                        <p:tgtEl>
                                          <p:spTgt spid="3">
                                            <p:txEl>
                                              <p:pRg st="0" end="0"/>
                                            </p:txEl>
                                          </p:spTgt>
                                        </p:tgtEl>
                                      </p:cBhvr>
                                      <p:to x="100000" y="95000"/>
                                    </p:animScale>
                                    <p:animScale>
                                      <p:cBhvr>
                                        <p:cTn id="20" dur="83" decel="50000">
                                          <p:stCondLst>
                                            <p:cond delay="917"/>
                                          </p:stCondLst>
                                        </p:cTn>
                                        <p:tgtEl>
                                          <p:spTgt spid="3">
                                            <p:txEl>
                                              <p:pRg st="0" end="0"/>
                                            </p:txEl>
                                          </p:spTgt>
                                        </p:tgtEl>
                                      </p:cBhvr>
                                      <p:to x="100000" y="100000"/>
                                    </p:animScale>
                                  </p:childTnLst>
                                </p:cTn>
                              </p:par>
                            </p:childTnLst>
                          </p:cTn>
                        </p:par>
                        <p:par>
                          <p:cTn id="21" fill="hold">
                            <p:stCondLst>
                              <p:cond delay="1000"/>
                            </p:stCondLst>
                            <p:childTnLst>
                              <p:par>
                                <p:cTn id="22" presetID="26" presetClass="entr" presetSubtype="0" fill="hold" nodeType="afterEffect">
                                  <p:stCondLst>
                                    <p:cond delay="0"/>
                                  </p:stCondLst>
                                  <p:childTnLst>
                                    <p:set>
                                      <p:cBhvr>
                                        <p:cTn id="23" dur="1" fill="hold">
                                          <p:stCondLst>
                                            <p:cond delay="0"/>
                                          </p:stCondLst>
                                        </p:cTn>
                                        <p:tgtEl>
                                          <p:spTgt spid="2051"/>
                                        </p:tgtEl>
                                        <p:attrNameLst>
                                          <p:attrName>style.visibility</p:attrName>
                                        </p:attrNameLst>
                                      </p:cBhvr>
                                      <p:to>
                                        <p:strVal val="visible"/>
                                      </p:to>
                                    </p:set>
                                    <p:animEffect transition="in" filter="wipe(down)">
                                      <p:cBhvr>
                                        <p:cTn id="24" dur="290">
                                          <p:stCondLst>
                                            <p:cond delay="0"/>
                                          </p:stCondLst>
                                        </p:cTn>
                                        <p:tgtEl>
                                          <p:spTgt spid="2051"/>
                                        </p:tgtEl>
                                      </p:cBhvr>
                                    </p:animEffect>
                                    <p:anim calcmode="lin" valueType="num">
                                      <p:cBhvr>
                                        <p:cTn id="25" dur="911" tmFilter="0,0; 0.14,0.36; 0.43,0.73; 0.71,0.91; 1.0,1.0">
                                          <p:stCondLst>
                                            <p:cond delay="0"/>
                                          </p:stCondLst>
                                        </p:cTn>
                                        <p:tgtEl>
                                          <p:spTgt spid="205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205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205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205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2051"/>
                                        </p:tgtEl>
                                        <p:attrNameLst>
                                          <p:attrName>ppt_y</p:attrName>
                                        </p:attrNameLst>
                                      </p:cBhvr>
                                      <p:tavLst>
                                        <p:tav tm="0" fmla="#ppt_y-sin(pi*$)/81">
                                          <p:val>
                                            <p:fltVal val="0"/>
                                          </p:val>
                                        </p:tav>
                                        <p:tav tm="100000">
                                          <p:val>
                                            <p:fltVal val="1"/>
                                          </p:val>
                                        </p:tav>
                                      </p:tavLst>
                                    </p:anim>
                                    <p:animScale>
                                      <p:cBhvr>
                                        <p:cTn id="30" dur="13">
                                          <p:stCondLst>
                                            <p:cond delay="325"/>
                                          </p:stCondLst>
                                        </p:cTn>
                                        <p:tgtEl>
                                          <p:spTgt spid="2051"/>
                                        </p:tgtEl>
                                      </p:cBhvr>
                                      <p:to x="100000" y="60000"/>
                                    </p:animScale>
                                    <p:animScale>
                                      <p:cBhvr>
                                        <p:cTn id="31" dur="83" decel="50000">
                                          <p:stCondLst>
                                            <p:cond delay="338"/>
                                          </p:stCondLst>
                                        </p:cTn>
                                        <p:tgtEl>
                                          <p:spTgt spid="2051"/>
                                        </p:tgtEl>
                                      </p:cBhvr>
                                      <p:to x="100000" y="100000"/>
                                    </p:animScale>
                                    <p:animScale>
                                      <p:cBhvr>
                                        <p:cTn id="32" dur="13">
                                          <p:stCondLst>
                                            <p:cond delay="656"/>
                                          </p:stCondLst>
                                        </p:cTn>
                                        <p:tgtEl>
                                          <p:spTgt spid="2051"/>
                                        </p:tgtEl>
                                      </p:cBhvr>
                                      <p:to x="100000" y="80000"/>
                                    </p:animScale>
                                    <p:animScale>
                                      <p:cBhvr>
                                        <p:cTn id="33" dur="83" decel="50000">
                                          <p:stCondLst>
                                            <p:cond delay="669"/>
                                          </p:stCondLst>
                                        </p:cTn>
                                        <p:tgtEl>
                                          <p:spTgt spid="2051"/>
                                        </p:tgtEl>
                                      </p:cBhvr>
                                      <p:to x="100000" y="100000"/>
                                    </p:animScale>
                                    <p:animScale>
                                      <p:cBhvr>
                                        <p:cTn id="34" dur="13">
                                          <p:stCondLst>
                                            <p:cond delay="821"/>
                                          </p:stCondLst>
                                        </p:cTn>
                                        <p:tgtEl>
                                          <p:spTgt spid="2051"/>
                                        </p:tgtEl>
                                      </p:cBhvr>
                                      <p:to x="100000" y="90000"/>
                                    </p:animScale>
                                    <p:animScale>
                                      <p:cBhvr>
                                        <p:cTn id="35" dur="83" decel="50000">
                                          <p:stCondLst>
                                            <p:cond delay="834"/>
                                          </p:stCondLst>
                                        </p:cTn>
                                        <p:tgtEl>
                                          <p:spTgt spid="2051"/>
                                        </p:tgtEl>
                                      </p:cBhvr>
                                      <p:to x="100000" y="100000"/>
                                    </p:animScale>
                                    <p:animScale>
                                      <p:cBhvr>
                                        <p:cTn id="36" dur="13">
                                          <p:stCondLst>
                                            <p:cond delay="904"/>
                                          </p:stCondLst>
                                        </p:cTn>
                                        <p:tgtEl>
                                          <p:spTgt spid="2051"/>
                                        </p:tgtEl>
                                      </p:cBhvr>
                                      <p:to x="100000" y="95000"/>
                                    </p:animScale>
                                    <p:animScale>
                                      <p:cBhvr>
                                        <p:cTn id="37" dur="83" decel="50000">
                                          <p:stCondLst>
                                            <p:cond delay="917"/>
                                          </p:stCondLst>
                                        </p:cTn>
                                        <p:tgtEl>
                                          <p:spTgt spid="2051"/>
                                        </p:tgtEl>
                                      </p:cBhvr>
                                      <p:to x="100000" y="100000"/>
                                    </p:animScale>
                                  </p:childTnLst>
                                </p:cTn>
                              </p:par>
                            </p:childTnLst>
                          </p:cTn>
                        </p:par>
                        <p:par>
                          <p:cTn id="38" fill="hold">
                            <p:stCondLst>
                              <p:cond delay="2000"/>
                            </p:stCondLst>
                            <p:childTnLst>
                              <p:par>
                                <p:cTn id="39" presetID="26" presetClass="entr" presetSubtype="0" fill="hold" nodeType="afterEffect">
                                  <p:stCondLst>
                                    <p:cond delay="0"/>
                                  </p:stCondLst>
                                  <p:childTnLst>
                                    <p:set>
                                      <p:cBhvr>
                                        <p:cTn id="40" dur="1" fill="hold">
                                          <p:stCondLst>
                                            <p:cond delay="0"/>
                                          </p:stCondLst>
                                        </p:cTn>
                                        <p:tgtEl>
                                          <p:spTgt spid="2054"/>
                                        </p:tgtEl>
                                        <p:attrNameLst>
                                          <p:attrName>style.visibility</p:attrName>
                                        </p:attrNameLst>
                                      </p:cBhvr>
                                      <p:to>
                                        <p:strVal val="visible"/>
                                      </p:to>
                                    </p:set>
                                    <p:animEffect transition="in" filter="wipe(down)">
                                      <p:cBhvr>
                                        <p:cTn id="41" dur="290">
                                          <p:stCondLst>
                                            <p:cond delay="0"/>
                                          </p:stCondLst>
                                        </p:cTn>
                                        <p:tgtEl>
                                          <p:spTgt spid="2054"/>
                                        </p:tgtEl>
                                      </p:cBhvr>
                                    </p:animEffect>
                                    <p:anim calcmode="lin" valueType="num">
                                      <p:cBhvr>
                                        <p:cTn id="42" dur="911" tmFilter="0,0; 0.14,0.36; 0.43,0.73; 0.71,0.91; 1.0,1.0">
                                          <p:stCondLst>
                                            <p:cond delay="0"/>
                                          </p:stCondLst>
                                        </p:cTn>
                                        <p:tgtEl>
                                          <p:spTgt spid="2054"/>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2054"/>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2054"/>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2054"/>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2054"/>
                                        </p:tgtEl>
                                        <p:attrNameLst>
                                          <p:attrName>ppt_y</p:attrName>
                                        </p:attrNameLst>
                                      </p:cBhvr>
                                      <p:tavLst>
                                        <p:tav tm="0" fmla="#ppt_y-sin(pi*$)/81">
                                          <p:val>
                                            <p:fltVal val="0"/>
                                          </p:val>
                                        </p:tav>
                                        <p:tav tm="100000">
                                          <p:val>
                                            <p:fltVal val="1"/>
                                          </p:val>
                                        </p:tav>
                                      </p:tavLst>
                                    </p:anim>
                                    <p:animScale>
                                      <p:cBhvr>
                                        <p:cTn id="47" dur="13">
                                          <p:stCondLst>
                                            <p:cond delay="325"/>
                                          </p:stCondLst>
                                        </p:cTn>
                                        <p:tgtEl>
                                          <p:spTgt spid="2054"/>
                                        </p:tgtEl>
                                      </p:cBhvr>
                                      <p:to x="100000" y="60000"/>
                                    </p:animScale>
                                    <p:animScale>
                                      <p:cBhvr>
                                        <p:cTn id="48" dur="83" decel="50000">
                                          <p:stCondLst>
                                            <p:cond delay="338"/>
                                          </p:stCondLst>
                                        </p:cTn>
                                        <p:tgtEl>
                                          <p:spTgt spid="2054"/>
                                        </p:tgtEl>
                                      </p:cBhvr>
                                      <p:to x="100000" y="100000"/>
                                    </p:animScale>
                                    <p:animScale>
                                      <p:cBhvr>
                                        <p:cTn id="49" dur="13">
                                          <p:stCondLst>
                                            <p:cond delay="656"/>
                                          </p:stCondLst>
                                        </p:cTn>
                                        <p:tgtEl>
                                          <p:spTgt spid="2054"/>
                                        </p:tgtEl>
                                      </p:cBhvr>
                                      <p:to x="100000" y="80000"/>
                                    </p:animScale>
                                    <p:animScale>
                                      <p:cBhvr>
                                        <p:cTn id="50" dur="83" decel="50000">
                                          <p:stCondLst>
                                            <p:cond delay="669"/>
                                          </p:stCondLst>
                                        </p:cTn>
                                        <p:tgtEl>
                                          <p:spTgt spid="2054"/>
                                        </p:tgtEl>
                                      </p:cBhvr>
                                      <p:to x="100000" y="100000"/>
                                    </p:animScale>
                                    <p:animScale>
                                      <p:cBhvr>
                                        <p:cTn id="51" dur="13">
                                          <p:stCondLst>
                                            <p:cond delay="821"/>
                                          </p:stCondLst>
                                        </p:cTn>
                                        <p:tgtEl>
                                          <p:spTgt spid="2054"/>
                                        </p:tgtEl>
                                      </p:cBhvr>
                                      <p:to x="100000" y="90000"/>
                                    </p:animScale>
                                    <p:animScale>
                                      <p:cBhvr>
                                        <p:cTn id="52" dur="83" decel="50000">
                                          <p:stCondLst>
                                            <p:cond delay="834"/>
                                          </p:stCondLst>
                                        </p:cTn>
                                        <p:tgtEl>
                                          <p:spTgt spid="2054"/>
                                        </p:tgtEl>
                                      </p:cBhvr>
                                      <p:to x="100000" y="100000"/>
                                    </p:animScale>
                                    <p:animScale>
                                      <p:cBhvr>
                                        <p:cTn id="53" dur="13">
                                          <p:stCondLst>
                                            <p:cond delay="904"/>
                                          </p:stCondLst>
                                        </p:cTn>
                                        <p:tgtEl>
                                          <p:spTgt spid="2054"/>
                                        </p:tgtEl>
                                      </p:cBhvr>
                                      <p:to x="100000" y="95000"/>
                                    </p:animScale>
                                    <p:animScale>
                                      <p:cBhvr>
                                        <p:cTn id="54" dur="83" decel="50000">
                                          <p:stCondLst>
                                            <p:cond delay="917"/>
                                          </p:stCondLst>
                                        </p:cTn>
                                        <p:tgtEl>
                                          <p:spTgt spid="2054"/>
                                        </p:tgtEl>
                                      </p:cBhvr>
                                      <p:to x="100000" y="100000"/>
                                    </p:animScale>
                                  </p:childTnLst>
                                </p:cTn>
                              </p:par>
                            </p:childTnLst>
                          </p:cTn>
                        </p:par>
                        <p:par>
                          <p:cTn id="55" fill="hold">
                            <p:stCondLst>
                              <p:cond delay="3000"/>
                            </p:stCondLst>
                            <p:childTnLst>
                              <p:par>
                                <p:cTn id="56" presetID="10" presetClass="entr" presetSubtype="0" fill="hold" nodeType="afterEffect">
                                  <p:stCondLst>
                                    <p:cond delay="0"/>
                                  </p:stCondLst>
                                  <p:childTnLst>
                                    <p:set>
                                      <p:cBhvr>
                                        <p:cTn id="57" dur="1" fill="hold">
                                          <p:stCondLst>
                                            <p:cond delay="0"/>
                                          </p:stCondLst>
                                        </p:cTn>
                                        <p:tgtEl>
                                          <p:spTgt spid="2053"/>
                                        </p:tgtEl>
                                        <p:attrNameLst>
                                          <p:attrName>style.visibility</p:attrName>
                                        </p:attrNameLst>
                                      </p:cBhvr>
                                      <p:to>
                                        <p:strVal val="visible"/>
                                      </p:to>
                                    </p:set>
                                    <p:animEffect transition="in" filter="fade">
                                      <p:cBhvr>
                                        <p:cTn id="58" dur="2000"/>
                                        <p:tgtEl>
                                          <p:spTgt spid="205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2000"/>
                                        <p:tgtEl>
                                          <p:spTgt spid="7"/>
                                        </p:tgtEl>
                                      </p:cBhvr>
                                    </p:animEffect>
                                  </p:childTnLst>
                                </p:cTn>
                              </p:par>
                              <p:par>
                                <p:cTn id="62" presetID="10" presetClass="entr" presetSubtype="0"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2000"/>
                                        <p:tgtEl>
                                          <p:spTgt spid="14"/>
                                        </p:tgtEl>
                                      </p:cBhvr>
                                    </p:animEffect>
                                  </p:childTnLst>
                                </p:cTn>
                              </p:par>
                            </p:childTnLst>
                          </p:cTn>
                        </p:par>
                        <p:par>
                          <p:cTn id="65" fill="hold">
                            <p:stCondLst>
                              <p:cond delay="5000"/>
                            </p:stCondLst>
                            <p:childTnLst>
                              <p:par>
                                <p:cTn id="66" presetID="10" presetClass="entr" presetSubtype="0" fill="hold" nodeType="afterEffect">
                                  <p:stCondLst>
                                    <p:cond delay="0"/>
                                  </p:stCondLst>
                                  <p:childTnLst>
                                    <p:set>
                                      <p:cBhvr>
                                        <p:cTn id="67" dur="1" fill="hold">
                                          <p:stCondLst>
                                            <p:cond delay="0"/>
                                          </p:stCondLst>
                                        </p:cTn>
                                        <p:tgtEl>
                                          <p:spTgt spid="2056"/>
                                        </p:tgtEl>
                                        <p:attrNameLst>
                                          <p:attrName>style.visibility</p:attrName>
                                        </p:attrNameLst>
                                      </p:cBhvr>
                                      <p:to>
                                        <p:strVal val="visible"/>
                                      </p:to>
                                    </p:set>
                                    <p:animEffect transition="in" filter="fade">
                                      <p:cBhvr>
                                        <p:cTn id="68" dur="2000"/>
                                        <p:tgtEl>
                                          <p:spTgt spid="205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2000"/>
                                        <p:tgtEl>
                                          <p:spTgt spid="10"/>
                                        </p:tgtEl>
                                      </p:cBhvr>
                                    </p:animEffect>
                                  </p:childTnLst>
                                </p:cTn>
                              </p:par>
                              <p:par>
                                <p:cTn id="72" presetID="10" presetClass="entr" presetSubtype="0" fill="hold"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2000"/>
                                        <p:tgtEl>
                                          <p:spTgt spid="15"/>
                                        </p:tgtEl>
                                      </p:cBhvr>
                                    </p:animEffect>
                                  </p:childTnLst>
                                </p:cTn>
                              </p:par>
                            </p:childTnLst>
                          </p:cTn>
                        </p:par>
                        <p:par>
                          <p:cTn id="75" fill="hold">
                            <p:stCondLst>
                              <p:cond delay="7000"/>
                            </p:stCondLst>
                            <p:childTnLst>
                              <p:par>
                                <p:cTn id="76" presetID="10" presetClass="entr" presetSubtype="0" fill="hold" nodeType="afterEffect">
                                  <p:stCondLst>
                                    <p:cond delay="0"/>
                                  </p:stCondLst>
                                  <p:childTnLst>
                                    <p:set>
                                      <p:cBhvr>
                                        <p:cTn id="77" dur="1" fill="hold">
                                          <p:stCondLst>
                                            <p:cond delay="0"/>
                                          </p:stCondLst>
                                        </p:cTn>
                                        <p:tgtEl>
                                          <p:spTgt spid="2058"/>
                                        </p:tgtEl>
                                        <p:attrNameLst>
                                          <p:attrName>style.visibility</p:attrName>
                                        </p:attrNameLst>
                                      </p:cBhvr>
                                      <p:to>
                                        <p:strVal val="visible"/>
                                      </p:to>
                                    </p:set>
                                    <p:animEffect transition="in" filter="fade">
                                      <p:cBhvr>
                                        <p:cTn id="78" dur="2000"/>
                                        <p:tgtEl>
                                          <p:spTgt spid="205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2000"/>
                                        <p:tgtEl>
                                          <p:spTgt spid="12"/>
                                        </p:tgtEl>
                                      </p:cBhvr>
                                    </p:animEffect>
                                  </p:childTnLst>
                                </p:cTn>
                              </p:par>
                              <p:par>
                                <p:cTn id="82" presetID="10" presetClass="entr" presetSubtype="0"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20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54" presetClass="entr" presetSubtype="0" accel="100000" fill="hold" nodeType="click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p:cTn id="89" dur="500" fill="hold"/>
                                        <p:tgtEl>
                                          <p:spTgt spid="22"/>
                                        </p:tgtEl>
                                        <p:attrNameLst>
                                          <p:attrName>ppt_w</p:attrName>
                                        </p:attrNameLst>
                                      </p:cBhvr>
                                      <p:tavLst>
                                        <p:tav tm="0">
                                          <p:val>
                                            <p:strVal val="#ppt_w*0.05"/>
                                          </p:val>
                                        </p:tav>
                                        <p:tav tm="100000">
                                          <p:val>
                                            <p:strVal val="#ppt_w"/>
                                          </p:val>
                                        </p:tav>
                                      </p:tavLst>
                                    </p:anim>
                                    <p:anim calcmode="lin" valueType="num">
                                      <p:cBhvr>
                                        <p:cTn id="90" dur="500" fill="hold"/>
                                        <p:tgtEl>
                                          <p:spTgt spid="22"/>
                                        </p:tgtEl>
                                        <p:attrNameLst>
                                          <p:attrName>ppt_h</p:attrName>
                                        </p:attrNameLst>
                                      </p:cBhvr>
                                      <p:tavLst>
                                        <p:tav tm="0">
                                          <p:val>
                                            <p:strVal val="#ppt_h"/>
                                          </p:val>
                                        </p:tav>
                                        <p:tav tm="100000">
                                          <p:val>
                                            <p:strVal val="#ppt_h"/>
                                          </p:val>
                                        </p:tav>
                                      </p:tavLst>
                                    </p:anim>
                                    <p:anim calcmode="lin" valueType="num">
                                      <p:cBhvr>
                                        <p:cTn id="91" dur="500" fill="hold"/>
                                        <p:tgtEl>
                                          <p:spTgt spid="22"/>
                                        </p:tgtEl>
                                        <p:attrNameLst>
                                          <p:attrName>ppt_x</p:attrName>
                                        </p:attrNameLst>
                                      </p:cBhvr>
                                      <p:tavLst>
                                        <p:tav tm="0">
                                          <p:val>
                                            <p:strVal val="#ppt_x-.2"/>
                                          </p:val>
                                        </p:tav>
                                        <p:tav tm="100000">
                                          <p:val>
                                            <p:strVal val="#ppt_x"/>
                                          </p:val>
                                        </p:tav>
                                      </p:tavLst>
                                    </p:anim>
                                    <p:anim calcmode="lin" valueType="num">
                                      <p:cBhvr>
                                        <p:cTn id="92" dur="500" fill="hold"/>
                                        <p:tgtEl>
                                          <p:spTgt spid="22"/>
                                        </p:tgtEl>
                                        <p:attrNameLst>
                                          <p:attrName>ppt_y</p:attrName>
                                        </p:attrNameLst>
                                      </p:cBhvr>
                                      <p:tavLst>
                                        <p:tav tm="0">
                                          <p:val>
                                            <p:strVal val="#ppt_y"/>
                                          </p:val>
                                        </p:tav>
                                        <p:tav tm="100000">
                                          <p:val>
                                            <p:strVal val="#ppt_y"/>
                                          </p:val>
                                        </p:tav>
                                      </p:tavLst>
                                    </p:anim>
                                    <p:animEffect transition="in" filter="fade">
                                      <p:cBhvr>
                                        <p:cTn id="9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uild="p"/>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4000"/>
            <a:lum/>
          </a:blip>
          <a:srcRect/>
          <a:stretch>
            <a:fillRect t="-15000" b="-15000"/>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6837528" cy="4351338"/>
          </a:xfrm>
        </p:spPr>
        <p:txBody>
          <a:bodyPr/>
          <a:lstStyle/>
          <a:p>
            <a:r>
              <a:rPr lang="en-US" dirty="0" smtClean="0">
                <a:effectLst>
                  <a:outerShdw blurRad="38100" dist="38100" dir="2700000" algn="tl">
                    <a:srgbClr val="000000">
                      <a:alpha val="43137"/>
                    </a:srgbClr>
                  </a:outerShdw>
                </a:effectLst>
              </a:rPr>
              <a:t>Iceland is unusually suited for waterfalls. This small island country has a north Atlantic climate that produces frequent rain and snow, and a near arctic location that produces large glaciers, which melt in summer, feeding many rivers. As a result, it is home to a number of large and powerful waterfalls.</a:t>
            </a:r>
            <a:endParaRPr lang="es-ES" dirty="0">
              <a:effectLst>
                <a:outerShdw blurRad="38100" dist="38100" dir="2700000" algn="tl">
                  <a:srgbClr val="000000">
                    <a:alpha val="43137"/>
                  </a:srgbClr>
                </a:outerShdw>
              </a:effectLst>
            </a:endParaRPr>
          </a:p>
        </p:txBody>
      </p:sp>
      <p:pic>
        <p:nvPicPr>
          <p:cNvPr id="3074" name="Picture 2" descr="http://www.lovethesepics.com/wp-content/uploads/2013/04/Top-panorama-of-Dettifoss-bottom-is-aerial-view-of-the-waterfall-taken-in-May.jpg"/>
          <p:cNvPicPr>
            <a:picLocks noChangeAspect="1" noChangeArrowheads="1"/>
          </p:cNvPicPr>
          <p:nvPr/>
        </p:nvPicPr>
        <p:blipFill>
          <a:blip r:embed="rId3" cstate="print"/>
          <a:srcRect/>
          <a:stretch>
            <a:fillRect/>
          </a:stretch>
        </p:blipFill>
        <p:spPr bwMode="auto">
          <a:xfrm>
            <a:off x="6947895" y="295137"/>
            <a:ext cx="4720942" cy="3934118"/>
          </a:xfrm>
          <a:prstGeom prst="rect">
            <a:avLst/>
          </a:prstGeom>
          <a:noFill/>
        </p:spPr>
      </p:pic>
      <p:sp>
        <p:nvSpPr>
          <p:cNvPr id="5" name="4 CuadroTexto"/>
          <p:cNvSpPr txBox="1"/>
          <p:nvPr/>
        </p:nvSpPr>
        <p:spPr>
          <a:xfrm>
            <a:off x="6482681" y="-54592"/>
            <a:ext cx="5090615" cy="923330"/>
          </a:xfrm>
          <a:prstGeom prst="rect">
            <a:avLst/>
          </a:prstGeom>
          <a:noFill/>
        </p:spPr>
        <p:txBody>
          <a:bodyPr wrap="square" rtlCol="0">
            <a:spAutoFit/>
          </a:bodyPr>
          <a:lstStyle/>
          <a:p>
            <a:pPr algn="ctr"/>
            <a:r>
              <a:rPr lang="es-ES" dirty="0" err="1" smtClean="0">
                <a:effectLst>
                  <a:outerShdw blurRad="38100" dist="38100" dir="2700000" algn="tl">
                    <a:srgbClr val="000000">
                      <a:alpha val="43137"/>
                    </a:srgbClr>
                  </a:outerShdw>
                </a:effectLst>
              </a:rPr>
              <a:t>Dettifoss</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most</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powerfull</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waterfall</a:t>
            </a:r>
            <a:r>
              <a:rPr lang="es-ES" dirty="0" smtClean="0">
                <a:effectLst>
                  <a:outerShdw blurRad="38100" dist="38100" dir="2700000" algn="tl">
                    <a:srgbClr val="000000">
                      <a:alpha val="43137"/>
                    </a:srgbClr>
                  </a:outerShdw>
                </a:effectLst>
              </a:rPr>
              <a:t> in </a:t>
            </a:r>
            <a:r>
              <a:rPr lang="es-ES" dirty="0" err="1" smtClean="0">
                <a:effectLst>
                  <a:outerShdw blurRad="38100" dist="38100" dir="2700000" algn="tl">
                    <a:srgbClr val="000000">
                      <a:alpha val="43137"/>
                    </a:srgbClr>
                  </a:outerShdw>
                </a:effectLst>
              </a:rPr>
              <a:t>Europe</a:t>
            </a:r>
            <a:endParaRPr lang="es-ES" dirty="0" smtClean="0">
              <a:effectLst>
                <a:outerShdw blurRad="38100" dist="38100" dir="2700000" algn="tl">
                  <a:srgbClr val="000000">
                    <a:alpha val="43137"/>
                  </a:srgbClr>
                </a:outerShdw>
              </a:effectLst>
            </a:endParaRPr>
          </a:p>
          <a:p>
            <a:pPr algn="ctr"/>
            <a:r>
              <a:rPr lang="es-ES" dirty="0" smtClean="0">
                <a:effectLst>
                  <a:outerShdw blurRad="38100" dist="38100" dir="2700000" algn="tl">
                    <a:srgbClr val="000000">
                      <a:alpha val="43137"/>
                    </a:srgbClr>
                  </a:outerShdw>
                </a:effectLst>
              </a:rPr>
              <a:t>100 </a:t>
            </a:r>
            <a:r>
              <a:rPr lang="es-ES" dirty="0" err="1" smtClean="0">
                <a:effectLst>
                  <a:outerShdw blurRad="38100" dist="38100" dir="2700000" algn="tl">
                    <a:srgbClr val="000000">
                      <a:alpha val="43137"/>
                    </a:srgbClr>
                  </a:outerShdw>
                </a:effectLst>
              </a:rPr>
              <a:t>meters</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wide</a:t>
            </a:r>
            <a:r>
              <a:rPr lang="es-ES" dirty="0" smtClean="0">
                <a:effectLst>
                  <a:outerShdw blurRad="38100" dist="38100" dir="2700000" algn="tl">
                    <a:srgbClr val="000000">
                      <a:alpha val="43137"/>
                    </a:srgbClr>
                  </a:outerShdw>
                </a:effectLst>
              </a:rPr>
              <a:t> and 45 </a:t>
            </a:r>
            <a:r>
              <a:rPr lang="es-ES" dirty="0" err="1" smtClean="0">
                <a:effectLst>
                  <a:outerShdw blurRad="38100" dist="38100" dir="2700000" algn="tl">
                    <a:srgbClr val="000000">
                      <a:alpha val="43137"/>
                    </a:srgbClr>
                  </a:outerShdw>
                </a:effectLst>
              </a:rPr>
              <a:t>down</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to</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the</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Vatnajökull</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glacier</a:t>
            </a:r>
            <a:endParaRPr lang="es-ES" dirty="0">
              <a:effectLst>
                <a:outerShdw blurRad="38100" dist="38100" dir="2700000" algn="tl">
                  <a:srgbClr val="000000">
                    <a:alpha val="43137"/>
                  </a:srgbClr>
                </a:outerShdw>
              </a:effectLst>
            </a:endParaRPr>
          </a:p>
        </p:txBody>
      </p:sp>
      <p:pic>
        <p:nvPicPr>
          <p:cNvPr id="3076" name="Picture 4" descr="Skogafoss from below.JPG"/>
          <p:cNvPicPr>
            <a:picLocks noChangeAspect="1" noChangeArrowheads="1"/>
          </p:cNvPicPr>
          <p:nvPr/>
        </p:nvPicPr>
        <p:blipFill>
          <a:blip r:embed="rId4" cstate="print"/>
          <a:srcRect/>
          <a:stretch>
            <a:fillRect/>
          </a:stretch>
        </p:blipFill>
        <p:spPr bwMode="auto">
          <a:xfrm>
            <a:off x="8134065" y="3968086"/>
            <a:ext cx="3853218" cy="2889914"/>
          </a:xfrm>
          <a:prstGeom prst="rect">
            <a:avLst/>
          </a:prstGeom>
          <a:noFill/>
        </p:spPr>
      </p:pic>
      <p:sp>
        <p:nvSpPr>
          <p:cNvPr id="7" name="6 CuadroTexto"/>
          <p:cNvSpPr txBox="1"/>
          <p:nvPr/>
        </p:nvSpPr>
        <p:spPr>
          <a:xfrm>
            <a:off x="8325134" y="4039739"/>
            <a:ext cx="3643953" cy="646331"/>
          </a:xfrm>
          <a:prstGeom prst="rect">
            <a:avLst/>
          </a:prstGeom>
          <a:noFill/>
        </p:spPr>
        <p:txBody>
          <a:bodyPr wrap="square" rtlCol="0">
            <a:spAutoFit/>
          </a:bodyPr>
          <a:lstStyle/>
          <a:p>
            <a:pPr algn="ctr"/>
            <a:r>
              <a:rPr lang="en-US" dirty="0" err="1" smtClean="0">
                <a:effectLst>
                  <a:outerShdw blurRad="38100" dist="38100" dir="2700000" algn="tl">
                    <a:srgbClr val="000000">
                      <a:alpha val="43137"/>
                    </a:srgbClr>
                  </a:outerShdw>
                </a:effectLst>
              </a:rPr>
              <a:t>Skógafoss</a:t>
            </a:r>
            <a:r>
              <a:rPr lang="en-US" dirty="0" smtClean="0">
                <a:effectLst>
                  <a:outerShdw blurRad="38100" dist="38100" dir="2700000" algn="tl">
                    <a:srgbClr val="000000">
                      <a:alpha val="43137"/>
                    </a:srgbClr>
                  </a:outerShdw>
                </a:effectLst>
              </a:rPr>
              <a:t>, with a width of 25m and a drop of 60m</a:t>
            </a:r>
            <a:endParaRPr lang="es-ES" dirty="0">
              <a:effectLst>
                <a:outerShdw blurRad="38100" dist="38100" dir="2700000" algn="tl">
                  <a:srgbClr val="000000">
                    <a:alpha val="43137"/>
                  </a:srgbClr>
                </a:outerShdw>
              </a:effectLst>
            </a:endParaRPr>
          </a:p>
        </p:txBody>
      </p:sp>
      <p:pic>
        <p:nvPicPr>
          <p:cNvPr id="3078" name="Picture 6" descr="http://static.thousandwonders.net/Svartifoss.original.1883.jpg"/>
          <p:cNvPicPr>
            <a:picLocks noChangeAspect="1" noChangeArrowheads="1"/>
          </p:cNvPicPr>
          <p:nvPr/>
        </p:nvPicPr>
        <p:blipFill>
          <a:blip r:embed="rId5" cstate="print"/>
          <a:srcRect/>
          <a:stretch>
            <a:fillRect/>
          </a:stretch>
        </p:blipFill>
        <p:spPr bwMode="auto">
          <a:xfrm>
            <a:off x="201985" y="3512593"/>
            <a:ext cx="5352653" cy="3345408"/>
          </a:xfrm>
          <a:prstGeom prst="rect">
            <a:avLst/>
          </a:prstGeom>
          <a:noFill/>
        </p:spPr>
      </p:pic>
      <p:sp>
        <p:nvSpPr>
          <p:cNvPr id="8" name="7 CuadroTexto"/>
          <p:cNvSpPr txBox="1"/>
          <p:nvPr/>
        </p:nvSpPr>
        <p:spPr>
          <a:xfrm>
            <a:off x="1473960" y="3521121"/>
            <a:ext cx="3057099" cy="646331"/>
          </a:xfrm>
          <a:prstGeom prst="rect">
            <a:avLst/>
          </a:prstGeom>
          <a:noFill/>
        </p:spPr>
        <p:txBody>
          <a:bodyPr wrap="square" rtlCol="0">
            <a:spAutoFit/>
          </a:bodyPr>
          <a:lstStyle/>
          <a:p>
            <a:pPr algn="ctr"/>
            <a:r>
              <a:rPr lang="es-ES" dirty="0" err="1" smtClean="0">
                <a:effectLst>
                  <a:outerShdw blurRad="38100" dist="38100" dir="2700000" algn="tl">
                    <a:srgbClr val="000000">
                      <a:alpha val="43137"/>
                    </a:srgbClr>
                  </a:outerShdw>
                </a:effectLst>
              </a:rPr>
              <a:t>Svartifoss</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is</a:t>
            </a:r>
            <a:r>
              <a:rPr lang="es-ES"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surrounded by dark lava columns</a:t>
            </a:r>
            <a:endParaRPr lang="es-ES" dirty="0">
              <a:effectLst>
                <a:outerShdw blurRad="38100" dist="38100" dir="2700000" algn="tl">
                  <a:srgbClr val="000000">
                    <a:alpha val="43137"/>
                  </a:srgbClr>
                </a:outerShdw>
              </a:effectLst>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p:cTn id="14" dur="500" fill="hold"/>
                                        <p:tgtEl>
                                          <p:spTgt spid="3074"/>
                                        </p:tgtEl>
                                        <p:attrNameLst>
                                          <p:attrName>ppt_w</p:attrName>
                                        </p:attrNameLst>
                                      </p:cBhvr>
                                      <p:tavLst>
                                        <p:tav tm="0">
                                          <p:val>
                                            <p:fltVal val="0"/>
                                          </p:val>
                                        </p:tav>
                                        <p:tav tm="100000">
                                          <p:val>
                                            <p:strVal val="#ppt_w"/>
                                          </p:val>
                                        </p:tav>
                                      </p:tavLst>
                                    </p:anim>
                                    <p:anim calcmode="lin" valueType="num">
                                      <p:cBhvr>
                                        <p:cTn id="15" dur="500" fill="hold"/>
                                        <p:tgtEl>
                                          <p:spTgt spid="3074"/>
                                        </p:tgtEl>
                                        <p:attrNameLst>
                                          <p:attrName>ppt_h</p:attrName>
                                        </p:attrNameLst>
                                      </p:cBhvr>
                                      <p:tavLst>
                                        <p:tav tm="0">
                                          <p:val>
                                            <p:fltVal val="0"/>
                                          </p:val>
                                        </p:tav>
                                        <p:tav tm="100000">
                                          <p:val>
                                            <p:strVal val="#ppt_h"/>
                                          </p:val>
                                        </p:tav>
                                      </p:tavLst>
                                    </p:anim>
                                    <p:anim calcmode="lin" valueType="num">
                                      <p:cBhvr>
                                        <p:cTn id="16" dur="500" fill="hold"/>
                                        <p:tgtEl>
                                          <p:spTgt spid="3074"/>
                                        </p:tgtEl>
                                        <p:attrNameLst>
                                          <p:attrName>style.rotation</p:attrName>
                                        </p:attrNameLst>
                                      </p:cBhvr>
                                      <p:tavLst>
                                        <p:tav tm="0">
                                          <p:val>
                                            <p:fltVal val="360"/>
                                          </p:val>
                                        </p:tav>
                                        <p:tav tm="100000">
                                          <p:val>
                                            <p:fltVal val="0"/>
                                          </p:val>
                                        </p:tav>
                                      </p:tavLst>
                                    </p:anim>
                                    <p:animEffect transition="in" filter="fade">
                                      <p:cBhvr>
                                        <p:cTn id="17" dur="500"/>
                                        <p:tgtEl>
                                          <p:spTgt spid="3074"/>
                                        </p:tgtEl>
                                      </p:cBhvr>
                                    </p:animEffect>
                                  </p:childTnLst>
                                </p:cTn>
                              </p:par>
                            </p:childTnLst>
                          </p:cTn>
                        </p:par>
                        <p:par>
                          <p:cTn id="18" fill="hold">
                            <p:stCondLst>
                              <p:cond delay="1500"/>
                            </p:stCondLst>
                            <p:childTnLst>
                              <p:par>
                                <p:cTn id="19" presetID="49" presetClass="entr" presetSubtype="0" decel="10000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 calcmode="lin" valueType="num">
                                      <p:cBhvr>
                                        <p:cTn id="23" dur="500" fill="hold"/>
                                        <p:tgtEl>
                                          <p:spTgt spid="5"/>
                                        </p:tgtEl>
                                        <p:attrNameLst>
                                          <p:attrName>style.rotation</p:attrName>
                                        </p:attrNameLst>
                                      </p:cBhvr>
                                      <p:tavLst>
                                        <p:tav tm="0">
                                          <p:val>
                                            <p:fltVal val="360"/>
                                          </p:val>
                                        </p:tav>
                                        <p:tav tm="100000">
                                          <p:val>
                                            <p:fltVal val="0"/>
                                          </p:val>
                                        </p:tav>
                                      </p:tavLst>
                                    </p:anim>
                                    <p:animEffect transition="in" filter="fade">
                                      <p:cBhvr>
                                        <p:cTn id="24" dur="500"/>
                                        <p:tgtEl>
                                          <p:spTgt spid="5"/>
                                        </p:tgtEl>
                                      </p:cBhvr>
                                    </p:animEffect>
                                  </p:childTnLst>
                                </p:cTn>
                              </p:par>
                            </p:childTnLst>
                          </p:cTn>
                        </p:par>
                        <p:par>
                          <p:cTn id="25" fill="hold">
                            <p:stCondLst>
                              <p:cond delay="2000"/>
                            </p:stCondLst>
                            <p:childTnLst>
                              <p:par>
                                <p:cTn id="26" presetID="49" presetClass="entr" presetSubtype="0" decel="10000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 calcmode="lin" valueType="num">
                                      <p:cBhvr>
                                        <p:cTn id="30" dur="500" fill="hold"/>
                                        <p:tgtEl>
                                          <p:spTgt spid="8"/>
                                        </p:tgtEl>
                                        <p:attrNameLst>
                                          <p:attrName>style.rotation</p:attrName>
                                        </p:attrNameLst>
                                      </p:cBhvr>
                                      <p:tavLst>
                                        <p:tav tm="0">
                                          <p:val>
                                            <p:fltVal val="360"/>
                                          </p:val>
                                        </p:tav>
                                        <p:tav tm="100000">
                                          <p:val>
                                            <p:fltVal val="0"/>
                                          </p:val>
                                        </p:tav>
                                      </p:tavLst>
                                    </p:anim>
                                    <p:animEffect transition="in" filter="fade">
                                      <p:cBhvr>
                                        <p:cTn id="31" dur="500"/>
                                        <p:tgtEl>
                                          <p:spTgt spid="8"/>
                                        </p:tgtEl>
                                      </p:cBhvr>
                                    </p:animEffect>
                                  </p:childTnLst>
                                </p:cTn>
                              </p:par>
                            </p:childTnLst>
                          </p:cTn>
                        </p:par>
                        <p:par>
                          <p:cTn id="32" fill="hold">
                            <p:stCondLst>
                              <p:cond delay="2500"/>
                            </p:stCondLst>
                            <p:childTnLst>
                              <p:par>
                                <p:cTn id="33" presetID="49" presetClass="entr" presetSubtype="0" decel="100000" fill="hold" nodeType="afterEffect">
                                  <p:stCondLst>
                                    <p:cond delay="0"/>
                                  </p:stCondLst>
                                  <p:childTnLst>
                                    <p:set>
                                      <p:cBhvr>
                                        <p:cTn id="34" dur="1" fill="hold">
                                          <p:stCondLst>
                                            <p:cond delay="0"/>
                                          </p:stCondLst>
                                        </p:cTn>
                                        <p:tgtEl>
                                          <p:spTgt spid="3078"/>
                                        </p:tgtEl>
                                        <p:attrNameLst>
                                          <p:attrName>style.visibility</p:attrName>
                                        </p:attrNameLst>
                                      </p:cBhvr>
                                      <p:to>
                                        <p:strVal val="visible"/>
                                      </p:to>
                                    </p:set>
                                    <p:anim calcmode="lin" valueType="num">
                                      <p:cBhvr>
                                        <p:cTn id="35" dur="500" fill="hold"/>
                                        <p:tgtEl>
                                          <p:spTgt spid="3078"/>
                                        </p:tgtEl>
                                        <p:attrNameLst>
                                          <p:attrName>ppt_w</p:attrName>
                                        </p:attrNameLst>
                                      </p:cBhvr>
                                      <p:tavLst>
                                        <p:tav tm="0">
                                          <p:val>
                                            <p:fltVal val="0"/>
                                          </p:val>
                                        </p:tav>
                                        <p:tav tm="100000">
                                          <p:val>
                                            <p:strVal val="#ppt_w"/>
                                          </p:val>
                                        </p:tav>
                                      </p:tavLst>
                                    </p:anim>
                                    <p:anim calcmode="lin" valueType="num">
                                      <p:cBhvr>
                                        <p:cTn id="36" dur="500" fill="hold"/>
                                        <p:tgtEl>
                                          <p:spTgt spid="3078"/>
                                        </p:tgtEl>
                                        <p:attrNameLst>
                                          <p:attrName>ppt_h</p:attrName>
                                        </p:attrNameLst>
                                      </p:cBhvr>
                                      <p:tavLst>
                                        <p:tav tm="0">
                                          <p:val>
                                            <p:fltVal val="0"/>
                                          </p:val>
                                        </p:tav>
                                        <p:tav tm="100000">
                                          <p:val>
                                            <p:strVal val="#ppt_h"/>
                                          </p:val>
                                        </p:tav>
                                      </p:tavLst>
                                    </p:anim>
                                    <p:anim calcmode="lin" valueType="num">
                                      <p:cBhvr>
                                        <p:cTn id="37" dur="500" fill="hold"/>
                                        <p:tgtEl>
                                          <p:spTgt spid="3078"/>
                                        </p:tgtEl>
                                        <p:attrNameLst>
                                          <p:attrName>style.rotation</p:attrName>
                                        </p:attrNameLst>
                                      </p:cBhvr>
                                      <p:tavLst>
                                        <p:tav tm="0">
                                          <p:val>
                                            <p:fltVal val="360"/>
                                          </p:val>
                                        </p:tav>
                                        <p:tav tm="100000">
                                          <p:val>
                                            <p:fltVal val="0"/>
                                          </p:val>
                                        </p:tav>
                                      </p:tavLst>
                                    </p:anim>
                                    <p:animEffect transition="in" filter="fade">
                                      <p:cBhvr>
                                        <p:cTn id="38" dur="500"/>
                                        <p:tgtEl>
                                          <p:spTgt spid="3078"/>
                                        </p:tgtEl>
                                      </p:cBhvr>
                                    </p:animEffect>
                                  </p:childTnLst>
                                </p:cTn>
                              </p:par>
                            </p:childTnLst>
                          </p:cTn>
                        </p:par>
                        <p:par>
                          <p:cTn id="39" fill="hold">
                            <p:stCondLst>
                              <p:cond delay="3000"/>
                            </p:stCondLst>
                            <p:childTnLst>
                              <p:par>
                                <p:cTn id="40" presetID="49" presetClass="entr" presetSubtype="0" decel="10000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 calcmode="lin" valueType="num">
                                      <p:cBhvr>
                                        <p:cTn id="44" dur="500" fill="hold"/>
                                        <p:tgtEl>
                                          <p:spTgt spid="7"/>
                                        </p:tgtEl>
                                        <p:attrNameLst>
                                          <p:attrName>style.rotation</p:attrName>
                                        </p:attrNameLst>
                                      </p:cBhvr>
                                      <p:tavLst>
                                        <p:tav tm="0">
                                          <p:val>
                                            <p:fltVal val="360"/>
                                          </p:val>
                                        </p:tav>
                                        <p:tav tm="100000">
                                          <p:val>
                                            <p:fltVal val="0"/>
                                          </p:val>
                                        </p:tav>
                                      </p:tavLst>
                                    </p:anim>
                                    <p:animEffect transition="in" filter="fade">
                                      <p:cBhvr>
                                        <p:cTn id="45" dur="500"/>
                                        <p:tgtEl>
                                          <p:spTgt spid="7"/>
                                        </p:tgtEl>
                                      </p:cBhvr>
                                    </p:animEffect>
                                  </p:childTnLst>
                                </p:cTn>
                              </p:par>
                            </p:childTnLst>
                          </p:cTn>
                        </p:par>
                        <p:par>
                          <p:cTn id="46" fill="hold">
                            <p:stCondLst>
                              <p:cond delay="3500"/>
                            </p:stCondLst>
                            <p:childTnLst>
                              <p:par>
                                <p:cTn id="47" presetID="49" presetClass="entr" presetSubtype="0" decel="100000" fill="hold" nodeType="afterEffect">
                                  <p:stCondLst>
                                    <p:cond delay="0"/>
                                  </p:stCondLst>
                                  <p:childTnLst>
                                    <p:set>
                                      <p:cBhvr>
                                        <p:cTn id="48" dur="1" fill="hold">
                                          <p:stCondLst>
                                            <p:cond delay="0"/>
                                          </p:stCondLst>
                                        </p:cTn>
                                        <p:tgtEl>
                                          <p:spTgt spid="3076"/>
                                        </p:tgtEl>
                                        <p:attrNameLst>
                                          <p:attrName>style.visibility</p:attrName>
                                        </p:attrNameLst>
                                      </p:cBhvr>
                                      <p:to>
                                        <p:strVal val="visible"/>
                                      </p:to>
                                    </p:set>
                                    <p:anim calcmode="lin" valueType="num">
                                      <p:cBhvr>
                                        <p:cTn id="49" dur="500" fill="hold"/>
                                        <p:tgtEl>
                                          <p:spTgt spid="3076"/>
                                        </p:tgtEl>
                                        <p:attrNameLst>
                                          <p:attrName>ppt_w</p:attrName>
                                        </p:attrNameLst>
                                      </p:cBhvr>
                                      <p:tavLst>
                                        <p:tav tm="0">
                                          <p:val>
                                            <p:fltVal val="0"/>
                                          </p:val>
                                        </p:tav>
                                        <p:tav tm="100000">
                                          <p:val>
                                            <p:strVal val="#ppt_w"/>
                                          </p:val>
                                        </p:tav>
                                      </p:tavLst>
                                    </p:anim>
                                    <p:anim calcmode="lin" valueType="num">
                                      <p:cBhvr>
                                        <p:cTn id="50" dur="500" fill="hold"/>
                                        <p:tgtEl>
                                          <p:spTgt spid="3076"/>
                                        </p:tgtEl>
                                        <p:attrNameLst>
                                          <p:attrName>ppt_h</p:attrName>
                                        </p:attrNameLst>
                                      </p:cBhvr>
                                      <p:tavLst>
                                        <p:tav tm="0">
                                          <p:val>
                                            <p:fltVal val="0"/>
                                          </p:val>
                                        </p:tav>
                                        <p:tav tm="100000">
                                          <p:val>
                                            <p:strVal val="#ppt_h"/>
                                          </p:val>
                                        </p:tav>
                                      </p:tavLst>
                                    </p:anim>
                                    <p:anim calcmode="lin" valueType="num">
                                      <p:cBhvr>
                                        <p:cTn id="51" dur="500" fill="hold"/>
                                        <p:tgtEl>
                                          <p:spTgt spid="3076"/>
                                        </p:tgtEl>
                                        <p:attrNameLst>
                                          <p:attrName>style.rotation</p:attrName>
                                        </p:attrNameLst>
                                      </p:cBhvr>
                                      <p:tavLst>
                                        <p:tav tm="0">
                                          <p:val>
                                            <p:fltVal val="360"/>
                                          </p:val>
                                        </p:tav>
                                        <p:tav tm="100000">
                                          <p:val>
                                            <p:fltVal val="0"/>
                                          </p:val>
                                        </p:tav>
                                      </p:tavLst>
                                    </p:anim>
                                    <p:animEffect transition="in" filter="fade">
                                      <p:cBhvr>
                                        <p:cTn id="5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83358" y="256133"/>
            <a:ext cx="10515600" cy="2405180"/>
          </a:xfrm>
        </p:spPr>
        <p:txBody>
          <a:bodyPr>
            <a:normAutofit lnSpcReduction="10000"/>
          </a:bodyPr>
          <a:lstStyle/>
          <a:p>
            <a:r>
              <a:rPr lang="en-US" dirty="0" smtClean="0"/>
              <a:t>On an island like Iceland, no rivers are very long. None of the rivers are important as a means of navigation due to the impracticality of settlements in the Highlands of Iceland where they originate.</a:t>
            </a:r>
          </a:p>
          <a:p>
            <a:r>
              <a:rPr lang="en-US" dirty="0" err="1" smtClean="0"/>
              <a:t>Þjórsá</a:t>
            </a:r>
            <a:r>
              <a:rPr lang="en-US" dirty="0" smtClean="0"/>
              <a:t> is the Iceland's longest river at 230 kilometers (about 143 miles), in the south of the island. </a:t>
            </a:r>
            <a:r>
              <a:rPr lang="en-US" dirty="0" err="1" smtClean="0"/>
              <a:t>Þjórsá</a:t>
            </a:r>
            <a:r>
              <a:rPr lang="en-US" dirty="0" smtClean="0"/>
              <a:t> is a glacier river and has its source on the glacier </a:t>
            </a:r>
            <a:r>
              <a:rPr lang="en-US" dirty="0" err="1" smtClean="0"/>
              <a:t>Hofsjökull</a:t>
            </a:r>
            <a:r>
              <a:rPr lang="en-US" dirty="0" smtClean="0"/>
              <a:t>.</a:t>
            </a:r>
          </a:p>
          <a:p>
            <a:endParaRPr lang="en-US" dirty="0" smtClean="0"/>
          </a:p>
          <a:p>
            <a:endParaRPr lang="es-ES" dirty="0"/>
          </a:p>
        </p:txBody>
      </p:sp>
      <p:pic>
        <p:nvPicPr>
          <p:cNvPr id="1026" name="Picture 2" descr="https://encrypted-tbn2.gstatic.com/images?q=tbn:ANd9GcTLmN3Xeb7EC_RW-lRAthCZUPm59TbCFVXN9F8bjU_4sk0y12QqKA"/>
          <p:cNvPicPr>
            <a:picLocks noChangeAspect="1" noChangeArrowheads="1"/>
          </p:cNvPicPr>
          <p:nvPr/>
        </p:nvPicPr>
        <p:blipFill>
          <a:blip r:embed="rId2" cstate="print"/>
          <a:srcRect/>
          <a:stretch>
            <a:fillRect/>
          </a:stretch>
        </p:blipFill>
        <p:spPr bwMode="auto">
          <a:xfrm>
            <a:off x="196519" y="2547558"/>
            <a:ext cx="6108275" cy="4064782"/>
          </a:xfrm>
          <a:prstGeom prst="rect">
            <a:avLst/>
          </a:prstGeom>
          <a:noFill/>
        </p:spPr>
      </p:pic>
      <p:pic>
        <p:nvPicPr>
          <p:cNvPr id="1028" name="Picture 4" descr="https://upload.wikimedia.org/wikipedia/commons/thumb/0/05/Kemijoki_river_map.png/220px-Kemijoki_river_map.png"/>
          <p:cNvPicPr>
            <a:picLocks noChangeAspect="1" noChangeArrowheads="1"/>
          </p:cNvPicPr>
          <p:nvPr/>
        </p:nvPicPr>
        <p:blipFill>
          <a:blip r:embed="rId3" cstate="print"/>
          <a:srcRect/>
          <a:stretch>
            <a:fillRect/>
          </a:stretch>
        </p:blipFill>
        <p:spPr bwMode="auto">
          <a:xfrm>
            <a:off x="7729987" y="3480805"/>
            <a:ext cx="3083589" cy="3349899"/>
          </a:xfrm>
          <a:prstGeom prst="rect">
            <a:avLst/>
          </a:prstGeom>
          <a:noFill/>
        </p:spPr>
      </p:pic>
      <p:sp>
        <p:nvSpPr>
          <p:cNvPr id="6" name="5 CuadroTexto"/>
          <p:cNvSpPr txBox="1"/>
          <p:nvPr/>
        </p:nvSpPr>
        <p:spPr>
          <a:xfrm>
            <a:off x="7028597" y="2292824"/>
            <a:ext cx="4462818" cy="1200329"/>
          </a:xfrm>
          <a:prstGeom prst="rect">
            <a:avLst/>
          </a:prstGeom>
          <a:noFill/>
        </p:spPr>
        <p:txBody>
          <a:bodyPr wrap="square" rtlCol="0">
            <a:spAutoFit/>
          </a:bodyPr>
          <a:lstStyle/>
          <a:p>
            <a:pPr algn="ctr"/>
            <a:r>
              <a:rPr lang="es-ES" dirty="0" err="1" smtClean="0">
                <a:effectLst>
                  <a:outerShdw blurRad="38100" dist="38100" dir="2700000" algn="tl">
                    <a:srgbClr val="000000">
                      <a:alpha val="43137"/>
                    </a:srgbClr>
                  </a:outerShdw>
                </a:effectLst>
              </a:rPr>
              <a:t>Kemijoki</a:t>
            </a:r>
            <a:r>
              <a:rPr lang="es-ES"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with 550 km length, is the longest river in Finland, </a:t>
            </a:r>
            <a:r>
              <a:rPr lang="en-US" dirty="0" err="1" smtClean="0">
                <a:effectLst>
                  <a:outerShdw blurRad="38100" dist="38100" dir="2700000" algn="tl">
                    <a:srgbClr val="000000">
                      <a:alpha val="43137"/>
                    </a:srgbClr>
                  </a:outerShdw>
                </a:effectLst>
              </a:rPr>
              <a:t>runsning</a:t>
            </a:r>
            <a:r>
              <a:rPr lang="en-US" dirty="0" smtClean="0">
                <a:effectLst>
                  <a:outerShdw blurRad="38100" dist="38100" dir="2700000" algn="tl">
                    <a:srgbClr val="000000">
                      <a:alpha val="43137"/>
                    </a:srgbClr>
                  </a:outerShdw>
                </a:effectLst>
              </a:rPr>
              <a:t> </a:t>
            </a:r>
            <a:r>
              <a:rPr lang="en-US" dirty="0" err="1" smtClean="0">
                <a:effectLst>
                  <a:outerShdw blurRad="38100" dist="38100" dir="2700000" algn="tl">
                    <a:srgbClr val="000000">
                      <a:alpha val="43137"/>
                    </a:srgbClr>
                  </a:outerShdw>
                </a:effectLst>
              </a:rPr>
              <a:t>throughKemijärvi</a:t>
            </a:r>
            <a:r>
              <a:rPr lang="en-US" dirty="0" smtClean="0">
                <a:effectLst>
                  <a:outerShdw blurRad="38100" dist="38100" dir="2700000" algn="tl">
                    <a:srgbClr val="000000">
                      <a:alpha val="43137"/>
                    </a:srgbClr>
                  </a:outerShdw>
                </a:effectLst>
              </a:rPr>
              <a:t> and </a:t>
            </a:r>
            <a:r>
              <a:rPr lang="en-US" dirty="0" err="1" smtClean="0">
                <a:effectLst>
                  <a:outerShdw blurRad="38100" dist="38100" dir="2700000" algn="tl">
                    <a:srgbClr val="000000">
                      <a:alpha val="43137"/>
                    </a:srgbClr>
                  </a:outerShdw>
                </a:effectLst>
              </a:rPr>
              <a:t>Rovaniemi</a:t>
            </a:r>
            <a:r>
              <a:rPr lang="en-US" dirty="0" smtClean="0">
                <a:effectLst>
                  <a:outerShdw blurRad="38100" dist="38100" dir="2700000" algn="tl">
                    <a:srgbClr val="000000">
                      <a:alpha val="43137"/>
                    </a:srgbClr>
                  </a:outerShdw>
                </a:effectLst>
              </a:rPr>
              <a:t> before reaching the Gulf of Bothnia at </a:t>
            </a:r>
            <a:r>
              <a:rPr lang="en-US" dirty="0" err="1" smtClean="0">
                <a:effectLst>
                  <a:outerShdw blurRad="38100" dist="38100" dir="2700000" algn="tl">
                    <a:srgbClr val="000000">
                      <a:alpha val="43137"/>
                    </a:srgbClr>
                  </a:outerShdw>
                </a:effectLst>
              </a:rPr>
              <a:t>Kemi</a:t>
            </a:r>
            <a:endParaRPr lang="es-ES" dirty="0">
              <a:effectLst>
                <a:outerShdw blurRad="38100" dist="38100" dir="2700000" algn="tl">
                  <a:srgbClr val="000000">
                    <a:alpha val="43137"/>
                  </a:srgbClr>
                </a:outerShdw>
              </a:effectLst>
            </a:endParaRPr>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
                                            <p:txEl>
                                              <p:pRg st="0" end="0"/>
                                            </p:txEl>
                                          </p:spTgt>
                                        </p:tgtEl>
                                      </p:cBhvr>
                                    </p:animEffect>
                                  </p:childTnLst>
                                </p:cTn>
                              </p:par>
                            </p:childTnLst>
                          </p:cTn>
                        </p:par>
                        <p:par>
                          <p:cTn id="12" fill="hold">
                            <p:stCondLst>
                              <p:cond delay="500"/>
                            </p:stCondLst>
                            <p:childTnLst>
                              <p:par>
                                <p:cTn id="13" presetID="54" presetClass="entr" presetSubtype="0" accel="10000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strVal val="#ppt_w*0.05"/>
                                          </p:val>
                                        </p:tav>
                                        <p:tav tm="100000">
                                          <p:val>
                                            <p:strVal val="#ppt_w"/>
                                          </p:val>
                                        </p:tav>
                                      </p:tavLst>
                                    </p:anim>
                                    <p:anim calcmode="lin" valueType="num">
                                      <p:cBhvr>
                                        <p:cTn id="16" dur="5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17" dur="5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8" dur="500" fill="hold"/>
                                        <p:tgtEl>
                                          <p:spTgt spid="3">
                                            <p:txEl>
                                              <p:pRg st="1" end="1"/>
                                            </p:txEl>
                                          </p:spTgt>
                                        </p:tgtEl>
                                        <p:attrNameLst>
                                          <p:attrName>ppt_y</p:attrName>
                                        </p:attrNameLst>
                                      </p:cBhvr>
                                      <p:tavLst>
                                        <p:tav tm="0">
                                          <p:val>
                                            <p:strVal val="#ppt_y"/>
                                          </p:val>
                                        </p:tav>
                                        <p:tav tm="100000">
                                          <p:val>
                                            <p:strVal val="#ppt_y"/>
                                          </p:val>
                                        </p:tav>
                                      </p:tavLst>
                                    </p:anim>
                                    <p:animEffect transition="in" filter="fade">
                                      <p:cBhvr>
                                        <p:cTn id="19" dur="500"/>
                                        <p:tgtEl>
                                          <p:spTgt spid="3">
                                            <p:txEl>
                                              <p:pRg st="1" end="1"/>
                                            </p:txEl>
                                          </p:spTgt>
                                        </p:tgtEl>
                                      </p:cBhvr>
                                    </p:animEffect>
                                  </p:childTnLst>
                                </p:cTn>
                              </p:par>
                            </p:childTnLst>
                          </p:cTn>
                        </p:par>
                        <p:par>
                          <p:cTn id="20" fill="hold">
                            <p:stCondLst>
                              <p:cond delay="1000"/>
                            </p:stCondLst>
                            <p:childTnLst>
                              <p:par>
                                <p:cTn id="21" presetID="17" presetClass="entr" presetSubtype="1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p:cTn id="23" dur="500" fill="hold"/>
                                        <p:tgtEl>
                                          <p:spTgt spid="1026"/>
                                        </p:tgtEl>
                                        <p:attrNameLst>
                                          <p:attrName>ppt_w</p:attrName>
                                        </p:attrNameLst>
                                      </p:cBhvr>
                                      <p:tavLst>
                                        <p:tav tm="0">
                                          <p:val>
                                            <p:fltVal val="0"/>
                                          </p:val>
                                        </p:tav>
                                        <p:tav tm="100000">
                                          <p:val>
                                            <p:strVal val="#ppt_w"/>
                                          </p:val>
                                        </p:tav>
                                      </p:tavLst>
                                    </p:anim>
                                    <p:anim calcmode="lin" valueType="num">
                                      <p:cBhvr>
                                        <p:cTn id="24" dur="500" fill="hold"/>
                                        <p:tgtEl>
                                          <p:spTgt spid="1026"/>
                                        </p:tgtEl>
                                        <p:attrNameLst>
                                          <p:attrName>ppt_h</p:attrName>
                                        </p:attrNameLst>
                                      </p:cBhvr>
                                      <p:tavLst>
                                        <p:tav tm="0">
                                          <p:val>
                                            <p:strVal val="#ppt_h"/>
                                          </p:val>
                                        </p:tav>
                                        <p:tav tm="100000">
                                          <p:val>
                                            <p:strVal val="#ppt_h"/>
                                          </p:val>
                                        </p:tav>
                                      </p:tavLst>
                                    </p:anim>
                                  </p:childTnLst>
                                </p:cTn>
                              </p:par>
                            </p:childTnLst>
                          </p:cTn>
                        </p:par>
                        <p:par>
                          <p:cTn id="25" fill="hold">
                            <p:stCondLst>
                              <p:cond delay="1500"/>
                            </p:stCondLst>
                            <p:childTnLst>
                              <p:par>
                                <p:cTn id="26" presetID="53"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53" presetClass="entr" presetSubtype="0"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 calcmode="lin" valueType="num">
                                      <p:cBhvr>
                                        <p:cTn id="33" dur="500" fill="hold"/>
                                        <p:tgtEl>
                                          <p:spTgt spid="1028"/>
                                        </p:tgtEl>
                                        <p:attrNameLst>
                                          <p:attrName>ppt_w</p:attrName>
                                        </p:attrNameLst>
                                      </p:cBhvr>
                                      <p:tavLst>
                                        <p:tav tm="0">
                                          <p:val>
                                            <p:fltVal val="0"/>
                                          </p:val>
                                        </p:tav>
                                        <p:tav tm="100000">
                                          <p:val>
                                            <p:strVal val="#ppt_w"/>
                                          </p:val>
                                        </p:tav>
                                      </p:tavLst>
                                    </p:anim>
                                    <p:anim calcmode="lin" valueType="num">
                                      <p:cBhvr>
                                        <p:cTn id="34" dur="500" fill="hold"/>
                                        <p:tgtEl>
                                          <p:spTgt spid="1028"/>
                                        </p:tgtEl>
                                        <p:attrNameLst>
                                          <p:attrName>ppt_h</p:attrName>
                                        </p:attrNameLst>
                                      </p:cBhvr>
                                      <p:tavLst>
                                        <p:tav tm="0">
                                          <p:val>
                                            <p:fltVal val="0"/>
                                          </p:val>
                                        </p:tav>
                                        <p:tav tm="100000">
                                          <p:val>
                                            <p:strVal val="#ppt_h"/>
                                          </p:val>
                                        </p:tav>
                                      </p:tavLst>
                                    </p:anim>
                                    <p:animEffect transition="in" filter="fade">
                                      <p:cBhvr>
                                        <p:cTn id="3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79143" y="122832"/>
            <a:ext cx="10515600" cy="890279"/>
          </a:xfrm>
        </p:spPr>
        <p:txBody>
          <a:bodyPr/>
          <a:lstStyle/>
          <a:p>
            <a:r>
              <a:rPr lang="en-US" dirty="0" smtClean="0">
                <a:effectLst>
                  <a:outerShdw blurRad="38100" dist="38100" dir="2700000" algn="tl">
                    <a:srgbClr val="000000">
                      <a:alpha val="43137"/>
                    </a:srgbClr>
                  </a:outerShdw>
                </a:effectLst>
              </a:rPr>
              <a:t>The fjords of Iceland round the island from the SW to the East. There are no important fjords along the south coast.</a:t>
            </a:r>
            <a:endParaRPr lang="es-ES" dirty="0">
              <a:effectLst>
                <a:outerShdw blurRad="38100" dist="38100" dir="2700000" algn="tl">
                  <a:srgbClr val="000000">
                    <a:alpha val="43137"/>
                  </a:srgbClr>
                </a:outerShdw>
              </a:effectLst>
            </a:endParaRPr>
          </a:p>
        </p:txBody>
      </p:sp>
      <p:pic>
        <p:nvPicPr>
          <p:cNvPr id="36866" name="Picture 2" descr="https://upload.wikimedia.org/wikipedia/commons/thumb/9/97/Iceland-bays.svg/238px-Iceland-bays.svg.png"/>
          <p:cNvPicPr>
            <a:picLocks noChangeAspect="1" noChangeArrowheads="1"/>
          </p:cNvPicPr>
          <p:nvPr/>
        </p:nvPicPr>
        <p:blipFill>
          <a:blip r:embed="rId2" cstate="print"/>
          <a:srcRect/>
          <a:stretch>
            <a:fillRect/>
          </a:stretch>
        </p:blipFill>
        <p:spPr bwMode="auto">
          <a:xfrm>
            <a:off x="8106513" y="4265947"/>
            <a:ext cx="4085487" cy="2592053"/>
          </a:xfrm>
          <a:prstGeom prst="rect">
            <a:avLst/>
          </a:prstGeom>
          <a:noFill/>
        </p:spPr>
      </p:pic>
      <p:pic>
        <p:nvPicPr>
          <p:cNvPr id="36868" name="Picture 4" descr="https://upload.wikimedia.org/wikipedia/commons/e/e6/Across_faxafloi_2.jpg"/>
          <p:cNvPicPr>
            <a:picLocks noChangeAspect="1" noChangeArrowheads="1"/>
          </p:cNvPicPr>
          <p:nvPr/>
        </p:nvPicPr>
        <p:blipFill>
          <a:blip r:embed="rId3" cstate="print"/>
          <a:srcRect/>
          <a:stretch>
            <a:fillRect/>
          </a:stretch>
        </p:blipFill>
        <p:spPr bwMode="auto">
          <a:xfrm>
            <a:off x="1924335" y="3991970"/>
            <a:ext cx="3821373" cy="2866030"/>
          </a:xfrm>
          <a:prstGeom prst="rect">
            <a:avLst/>
          </a:prstGeom>
          <a:noFill/>
        </p:spPr>
      </p:pic>
      <p:sp>
        <p:nvSpPr>
          <p:cNvPr id="6" name="5 CuadroTexto"/>
          <p:cNvSpPr txBox="1"/>
          <p:nvPr/>
        </p:nvSpPr>
        <p:spPr>
          <a:xfrm>
            <a:off x="2156347" y="4094328"/>
            <a:ext cx="3343701" cy="369332"/>
          </a:xfrm>
          <a:prstGeom prst="rect">
            <a:avLst/>
          </a:prstGeom>
          <a:noFill/>
        </p:spPr>
        <p:txBody>
          <a:bodyPr wrap="square" rtlCol="0">
            <a:spAutoFit/>
          </a:bodyPr>
          <a:lstStyle/>
          <a:p>
            <a:pPr algn="ctr"/>
            <a:r>
              <a:rPr lang="es-ES" dirty="0" err="1" smtClean="0">
                <a:effectLst>
                  <a:outerShdw blurRad="38100" dist="38100" dir="2700000" algn="tl">
                    <a:srgbClr val="000000">
                      <a:alpha val="43137"/>
                    </a:srgbClr>
                  </a:outerShdw>
                </a:effectLst>
              </a:rPr>
              <a:t>Kollafjörður</a:t>
            </a:r>
            <a:r>
              <a:rPr lang="es-ES" dirty="0" smtClean="0">
                <a:effectLst>
                  <a:outerShdw blurRad="38100" dist="38100" dir="2700000" algn="tl">
                    <a:srgbClr val="000000">
                      <a:alpha val="43137"/>
                    </a:srgbClr>
                  </a:outerShdw>
                </a:effectLst>
              </a:rPr>
              <a:t>, in </a:t>
            </a:r>
            <a:r>
              <a:rPr lang="es-ES" dirty="0" err="1" smtClean="0">
                <a:effectLst>
                  <a:outerShdw blurRad="38100" dist="38100" dir="2700000" algn="tl">
                    <a:srgbClr val="000000">
                      <a:alpha val="43137"/>
                    </a:srgbClr>
                  </a:outerShdw>
                </a:effectLst>
              </a:rPr>
              <a:t>Faxaflói</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bay</a:t>
            </a:r>
            <a:endParaRPr lang="es-ES" dirty="0">
              <a:effectLst>
                <a:outerShdw blurRad="38100" dist="38100" dir="2700000" algn="tl">
                  <a:srgbClr val="000000">
                    <a:alpha val="43137"/>
                  </a:srgbClr>
                </a:outerShdw>
              </a:effectLst>
            </a:endParaRPr>
          </a:p>
        </p:txBody>
      </p:sp>
      <p:pic>
        <p:nvPicPr>
          <p:cNvPr id="36870" name="Picture 6" descr="http://www.icelandroadtrip.com/images/gallery/Breidafjordur-Bay4-Icelandroadtrip.jpg"/>
          <p:cNvPicPr>
            <a:picLocks noChangeAspect="1" noChangeArrowheads="1"/>
          </p:cNvPicPr>
          <p:nvPr/>
        </p:nvPicPr>
        <p:blipFill>
          <a:blip r:embed="rId4" cstate="print"/>
          <a:srcRect/>
          <a:stretch>
            <a:fillRect/>
          </a:stretch>
        </p:blipFill>
        <p:spPr bwMode="auto">
          <a:xfrm>
            <a:off x="423079" y="953105"/>
            <a:ext cx="4519447" cy="3005433"/>
          </a:xfrm>
          <a:prstGeom prst="rect">
            <a:avLst/>
          </a:prstGeom>
          <a:noFill/>
        </p:spPr>
      </p:pic>
      <p:sp>
        <p:nvSpPr>
          <p:cNvPr id="8" name="7 CuadroTexto"/>
          <p:cNvSpPr txBox="1"/>
          <p:nvPr/>
        </p:nvSpPr>
        <p:spPr>
          <a:xfrm>
            <a:off x="409433" y="941695"/>
            <a:ext cx="2579427" cy="369332"/>
          </a:xfrm>
          <a:prstGeom prst="rect">
            <a:avLst/>
          </a:prstGeom>
          <a:noFill/>
        </p:spPr>
        <p:txBody>
          <a:bodyPr wrap="square" rtlCol="0">
            <a:spAutoFit/>
          </a:bodyPr>
          <a:lstStyle/>
          <a:p>
            <a:r>
              <a:rPr lang="es-ES" dirty="0" err="1" smtClean="0">
                <a:effectLst>
                  <a:outerShdw blurRad="38100" dist="38100" dir="2700000" algn="tl">
                    <a:srgbClr val="000000">
                      <a:alpha val="43137"/>
                    </a:srgbClr>
                  </a:outerShdw>
                </a:effectLst>
              </a:rPr>
              <a:t>Breiðafjörður</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fjord</a:t>
            </a:r>
            <a:endParaRPr lang="es-ES" dirty="0">
              <a:effectLst>
                <a:outerShdw blurRad="38100" dist="38100" dir="2700000" algn="tl">
                  <a:srgbClr val="000000">
                    <a:alpha val="43137"/>
                  </a:srgbClr>
                </a:outerShdw>
              </a:effectLst>
            </a:endParaRPr>
          </a:p>
        </p:txBody>
      </p:sp>
      <p:pic>
        <p:nvPicPr>
          <p:cNvPr id="36872" name="Picture 8" descr="https://c1.staticflickr.com/3/2650/3889583967_dc2584084c_b.jpg"/>
          <p:cNvPicPr>
            <a:picLocks noChangeAspect="1" noChangeArrowheads="1"/>
          </p:cNvPicPr>
          <p:nvPr/>
        </p:nvPicPr>
        <p:blipFill>
          <a:blip r:embed="rId5" cstate="print"/>
          <a:srcRect/>
          <a:stretch>
            <a:fillRect/>
          </a:stretch>
        </p:blipFill>
        <p:spPr bwMode="auto">
          <a:xfrm>
            <a:off x="5081011" y="982638"/>
            <a:ext cx="6942574" cy="3152634"/>
          </a:xfrm>
          <a:prstGeom prst="rect">
            <a:avLst/>
          </a:prstGeom>
          <a:noFill/>
        </p:spPr>
      </p:pic>
      <p:sp>
        <p:nvSpPr>
          <p:cNvPr id="10" name="9 CuadroTexto"/>
          <p:cNvSpPr txBox="1"/>
          <p:nvPr/>
        </p:nvSpPr>
        <p:spPr>
          <a:xfrm>
            <a:off x="5950424" y="1146412"/>
            <a:ext cx="1760561" cy="369332"/>
          </a:xfrm>
          <a:prstGeom prst="rect">
            <a:avLst/>
          </a:prstGeom>
          <a:noFill/>
        </p:spPr>
        <p:txBody>
          <a:bodyPr wrap="square" rtlCol="0">
            <a:spAutoFit/>
          </a:bodyPr>
          <a:lstStyle/>
          <a:p>
            <a:pPr algn="ctr"/>
            <a:r>
              <a:rPr lang="es-ES" dirty="0" err="1" smtClean="0">
                <a:effectLst>
                  <a:outerShdw blurRad="38100" dist="38100" dir="2700000" algn="tl">
                    <a:srgbClr val="000000">
                      <a:alpha val="43137"/>
                    </a:srgbClr>
                  </a:outerShdw>
                </a:effectLst>
              </a:rPr>
              <a:t>Patreksfjörður</a:t>
            </a:r>
            <a:endParaRPr lang="es-ES" dirty="0">
              <a:effectLst>
                <a:outerShdw blurRad="38100" dist="38100" dir="2700000" algn="tl">
                  <a:srgbClr val="000000">
                    <a:alpha val="43137"/>
                  </a:srgbClr>
                </a:outerShdw>
              </a:effectLst>
            </a:endParaRPr>
          </a:p>
        </p:txBody>
      </p:sp>
      <p:cxnSp>
        <p:nvCxnSpPr>
          <p:cNvPr id="11" name="10 Conector recto de flecha"/>
          <p:cNvCxnSpPr>
            <a:stCxn id="10" idx="3"/>
          </p:cNvCxnSpPr>
          <p:nvPr/>
        </p:nvCxnSpPr>
        <p:spPr>
          <a:xfrm>
            <a:off x="7710985" y="1331078"/>
            <a:ext cx="873457" cy="382777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26" presetClass="entr" presetSubtype="0" fill="hold" nodeType="withEffect">
                                  <p:stCondLst>
                                    <p:cond delay="0"/>
                                  </p:stCondLst>
                                  <p:childTnLst>
                                    <p:set>
                                      <p:cBhvr>
                                        <p:cTn id="9" dur="1" fill="hold">
                                          <p:stCondLst>
                                            <p:cond delay="0"/>
                                          </p:stCondLst>
                                        </p:cTn>
                                        <p:tgtEl>
                                          <p:spTgt spid="36870"/>
                                        </p:tgtEl>
                                        <p:attrNameLst>
                                          <p:attrName>style.visibility</p:attrName>
                                        </p:attrNameLst>
                                      </p:cBhvr>
                                      <p:to>
                                        <p:strVal val="visible"/>
                                      </p:to>
                                    </p:set>
                                    <p:animEffect transition="in" filter="wipe(down)">
                                      <p:cBhvr>
                                        <p:cTn id="10" dur="580">
                                          <p:stCondLst>
                                            <p:cond delay="0"/>
                                          </p:stCondLst>
                                        </p:cTn>
                                        <p:tgtEl>
                                          <p:spTgt spid="36870"/>
                                        </p:tgtEl>
                                      </p:cBhvr>
                                    </p:animEffect>
                                    <p:anim calcmode="lin" valueType="num">
                                      <p:cBhvr>
                                        <p:cTn id="11" dur="1822" tmFilter="0,0; 0.14,0.36; 0.43,0.73; 0.71,0.91; 1.0,1.0">
                                          <p:stCondLst>
                                            <p:cond delay="0"/>
                                          </p:stCondLst>
                                        </p:cTn>
                                        <p:tgtEl>
                                          <p:spTgt spid="36870"/>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36870"/>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36870"/>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36870"/>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36870"/>
                                        </p:tgtEl>
                                        <p:attrNameLst>
                                          <p:attrName>ppt_y</p:attrName>
                                        </p:attrNameLst>
                                      </p:cBhvr>
                                      <p:tavLst>
                                        <p:tav tm="0" fmla="#ppt_y-sin(pi*$)/81">
                                          <p:val>
                                            <p:fltVal val="0"/>
                                          </p:val>
                                        </p:tav>
                                        <p:tav tm="100000">
                                          <p:val>
                                            <p:fltVal val="1"/>
                                          </p:val>
                                        </p:tav>
                                      </p:tavLst>
                                    </p:anim>
                                    <p:animScale>
                                      <p:cBhvr>
                                        <p:cTn id="16" dur="26">
                                          <p:stCondLst>
                                            <p:cond delay="650"/>
                                          </p:stCondLst>
                                        </p:cTn>
                                        <p:tgtEl>
                                          <p:spTgt spid="36870"/>
                                        </p:tgtEl>
                                      </p:cBhvr>
                                      <p:to x="100000" y="60000"/>
                                    </p:animScale>
                                    <p:animScale>
                                      <p:cBhvr>
                                        <p:cTn id="17" dur="166" decel="50000">
                                          <p:stCondLst>
                                            <p:cond delay="676"/>
                                          </p:stCondLst>
                                        </p:cTn>
                                        <p:tgtEl>
                                          <p:spTgt spid="36870"/>
                                        </p:tgtEl>
                                      </p:cBhvr>
                                      <p:to x="100000" y="100000"/>
                                    </p:animScale>
                                    <p:animScale>
                                      <p:cBhvr>
                                        <p:cTn id="18" dur="26">
                                          <p:stCondLst>
                                            <p:cond delay="1312"/>
                                          </p:stCondLst>
                                        </p:cTn>
                                        <p:tgtEl>
                                          <p:spTgt spid="36870"/>
                                        </p:tgtEl>
                                      </p:cBhvr>
                                      <p:to x="100000" y="80000"/>
                                    </p:animScale>
                                    <p:animScale>
                                      <p:cBhvr>
                                        <p:cTn id="19" dur="166" decel="50000">
                                          <p:stCondLst>
                                            <p:cond delay="1338"/>
                                          </p:stCondLst>
                                        </p:cTn>
                                        <p:tgtEl>
                                          <p:spTgt spid="36870"/>
                                        </p:tgtEl>
                                      </p:cBhvr>
                                      <p:to x="100000" y="100000"/>
                                    </p:animScale>
                                    <p:animScale>
                                      <p:cBhvr>
                                        <p:cTn id="20" dur="26">
                                          <p:stCondLst>
                                            <p:cond delay="1642"/>
                                          </p:stCondLst>
                                        </p:cTn>
                                        <p:tgtEl>
                                          <p:spTgt spid="36870"/>
                                        </p:tgtEl>
                                      </p:cBhvr>
                                      <p:to x="100000" y="90000"/>
                                    </p:animScale>
                                    <p:animScale>
                                      <p:cBhvr>
                                        <p:cTn id="21" dur="166" decel="50000">
                                          <p:stCondLst>
                                            <p:cond delay="1668"/>
                                          </p:stCondLst>
                                        </p:cTn>
                                        <p:tgtEl>
                                          <p:spTgt spid="36870"/>
                                        </p:tgtEl>
                                      </p:cBhvr>
                                      <p:to x="100000" y="100000"/>
                                    </p:animScale>
                                    <p:animScale>
                                      <p:cBhvr>
                                        <p:cTn id="22" dur="26">
                                          <p:stCondLst>
                                            <p:cond delay="1808"/>
                                          </p:stCondLst>
                                        </p:cTn>
                                        <p:tgtEl>
                                          <p:spTgt spid="36870"/>
                                        </p:tgtEl>
                                      </p:cBhvr>
                                      <p:to x="100000" y="95000"/>
                                    </p:animScale>
                                    <p:animScale>
                                      <p:cBhvr>
                                        <p:cTn id="23" dur="166" decel="50000">
                                          <p:stCondLst>
                                            <p:cond delay="1834"/>
                                          </p:stCondLst>
                                        </p:cTn>
                                        <p:tgtEl>
                                          <p:spTgt spid="36870"/>
                                        </p:tgtEl>
                                      </p:cBhvr>
                                      <p:to x="100000" y="100000"/>
                                    </p:animScale>
                                  </p:childTnLst>
                                </p:cTn>
                              </p:par>
                              <p:par>
                                <p:cTn id="24" presetID="26"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80">
                                          <p:stCondLst>
                                            <p:cond delay="0"/>
                                          </p:stCondLst>
                                        </p:cTn>
                                        <p:tgtEl>
                                          <p:spTgt spid="8"/>
                                        </p:tgtEl>
                                      </p:cBhvr>
                                    </p:animEffect>
                                    <p:anim calcmode="lin" valueType="num">
                                      <p:cBhvr>
                                        <p:cTn id="2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2" dur="26">
                                          <p:stCondLst>
                                            <p:cond delay="650"/>
                                          </p:stCondLst>
                                        </p:cTn>
                                        <p:tgtEl>
                                          <p:spTgt spid="8"/>
                                        </p:tgtEl>
                                      </p:cBhvr>
                                      <p:to x="100000" y="60000"/>
                                    </p:animScale>
                                    <p:animScale>
                                      <p:cBhvr>
                                        <p:cTn id="33" dur="166" decel="50000">
                                          <p:stCondLst>
                                            <p:cond delay="676"/>
                                          </p:stCondLst>
                                        </p:cTn>
                                        <p:tgtEl>
                                          <p:spTgt spid="8"/>
                                        </p:tgtEl>
                                      </p:cBhvr>
                                      <p:to x="100000" y="100000"/>
                                    </p:animScale>
                                    <p:animScale>
                                      <p:cBhvr>
                                        <p:cTn id="34" dur="26">
                                          <p:stCondLst>
                                            <p:cond delay="1312"/>
                                          </p:stCondLst>
                                        </p:cTn>
                                        <p:tgtEl>
                                          <p:spTgt spid="8"/>
                                        </p:tgtEl>
                                      </p:cBhvr>
                                      <p:to x="100000" y="80000"/>
                                    </p:animScale>
                                    <p:animScale>
                                      <p:cBhvr>
                                        <p:cTn id="35" dur="166" decel="50000">
                                          <p:stCondLst>
                                            <p:cond delay="1338"/>
                                          </p:stCondLst>
                                        </p:cTn>
                                        <p:tgtEl>
                                          <p:spTgt spid="8"/>
                                        </p:tgtEl>
                                      </p:cBhvr>
                                      <p:to x="100000" y="100000"/>
                                    </p:animScale>
                                    <p:animScale>
                                      <p:cBhvr>
                                        <p:cTn id="36" dur="26">
                                          <p:stCondLst>
                                            <p:cond delay="1642"/>
                                          </p:stCondLst>
                                        </p:cTn>
                                        <p:tgtEl>
                                          <p:spTgt spid="8"/>
                                        </p:tgtEl>
                                      </p:cBhvr>
                                      <p:to x="100000" y="90000"/>
                                    </p:animScale>
                                    <p:animScale>
                                      <p:cBhvr>
                                        <p:cTn id="37" dur="166" decel="50000">
                                          <p:stCondLst>
                                            <p:cond delay="1668"/>
                                          </p:stCondLst>
                                        </p:cTn>
                                        <p:tgtEl>
                                          <p:spTgt spid="8"/>
                                        </p:tgtEl>
                                      </p:cBhvr>
                                      <p:to x="100000" y="100000"/>
                                    </p:animScale>
                                    <p:animScale>
                                      <p:cBhvr>
                                        <p:cTn id="38" dur="26">
                                          <p:stCondLst>
                                            <p:cond delay="1808"/>
                                          </p:stCondLst>
                                        </p:cTn>
                                        <p:tgtEl>
                                          <p:spTgt spid="8"/>
                                        </p:tgtEl>
                                      </p:cBhvr>
                                      <p:to x="100000" y="95000"/>
                                    </p:animScale>
                                    <p:animScale>
                                      <p:cBhvr>
                                        <p:cTn id="39" dur="166" decel="50000">
                                          <p:stCondLst>
                                            <p:cond delay="1834"/>
                                          </p:stCondLst>
                                        </p:cTn>
                                        <p:tgtEl>
                                          <p:spTgt spid="8"/>
                                        </p:tgtEl>
                                      </p:cBhvr>
                                      <p:to x="100000" y="100000"/>
                                    </p:animScale>
                                  </p:childTnLst>
                                </p:cTn>
                              </p:par>
                              <p:par>
                                <p:cTn id="40" presetID="26" presetClass="entr" presetSubtype="0" fill="hold" nodeType="withEffect">
                                  <p:stCondLst>
                                    <p:cond delay="0"/>
                                  </p:stCondLst>
                                  <p:childTnLst>
                                    <p:set>
                                      <p:cBhvr>
                                        <p:cTn id="41" dur="1" fill="hold">
                                          <p:stCondLst>
                                            <p:cond delay="0"/>
                                          </p:stCondLst>
                                        </p:cTn>
                                        <p:tgtEl>
                                          <p:spTgt spid="36868"/>
                                        </p:tgtEl>
                                        <p:attrNameLst>
                                          <p:attrName>style.visibility</p:attrName>
                                        </p:attrNameLst>
                                      </p:cBhvr>
                                      <p:to>
                                        <p:strVal val="visible"/>
                                      </p:to>
                                    </p:set>
                                    <p:animEffect transition="in" filter="wipe(down)">
                                      <p:cBhvr>
                                        <p:cTn id="42" dur="580">
                                          <p:stCondLst>
                                            <p:cond delay="0"/>
                                          </p:stCondLst>
                                        </p:cTn>
                                        <p:tgtEl>
                                          <p:spTgt spid="36868"/>
                                        </p:tgtEl>
                                      </p:cBhvr>
                                    </p:animEffect>
                                    <p:anim calcmode="lin" valueType="num">
                                      <p:cBhvr>
                                        <p:cTn id="43" dur="1822" tmFilter="0,0; 0.14,0.36; 0.43,0.73; 0.71,0.91; 1.0,1.0">
                                          <p:stCondLst>
                                            <p:cond delay="0"/>
                                          </p:stCondLst>
                                        </p:cTn>
                                        <p:tgtEl>
                                          <p:spTgt spid="36868"/>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36868"/>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36868"/>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36868"/>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36868"/>
                                        </p:tgtEl>
                                        <p:attrNameLst>
                                          <p:attrName>ppt_y</p:attrName>
                                        </p:attrNameLst>
                                      </p:cBhvr>
                                      <p:tavLst>
                                        <p:tav tm="0" fmla="#ppt_y-sin(pi*$)/81">
                                          <p:val>
                                            <p:fltVal val="0"/>
                                          </p:val>
                                        </p:tav>
                                        <p:tav tm="100000">
                                          <p:val>
                                            <p:fltVal val="1"/>
                                          </p:val>
                                        </p:tav>
                                      </p:tavLst>
                                    </p:anim>
                                    <p:animScale>
                                      <p:cBhvr>
                                        <p:cTn id="48" dur="26">
                                          <p:stCondLst>
                                            <p:cond delay="650"/>
                                          </p:stCondLst>
                                        </p:cTn>
                                        <p:tgtEl>
                                          <p:spTgt spid="36868"/>
                                        </p:tgtEl>
                                      </p:cBhvr>
                                      <p:to x="100000" y="60000"/>
                                    </p:animScale>
                                    <p:animScale>
                                      <p:cBhvr>
                                        <p:cTn id="49" dur="166" decel="50000">
                                          <p:stCondLst>
                                            <p:cond delay="676"/>
                                          </p:stCondLst>
                                        </p:cTn>
                                        <p:tgtEl>
                                          <p:spTgt spid="36868"/>
                                        </p:tgtEl>
                                      </p:cBhvr>
                                      <p:to x="100000" y="100000"/>
                                    </p:animScale>
                                    <p:animScale>
                                      <p:cBhvr>
                                        <p:cTn id="50" dur="26">
                                          <p:stCondLst>
                                            <p:cond delay="1312"/>
                                          </p:stCondLst>
                                        </p:cTn>
                                        <p:tgtEl>
                                          <p:spTgt spid="36868"/>
                                        </p:tgtEl>
                                      </p:cBhvr>
                                      <p:to x="100000" y="80000"/>
                                    </p:animScale>
                                    <p:animScale>
                                      <p:cBhvr>
                                        <p:cTn id="51" dur="166" decel="50000">
                                          <p:stCondLst>
                                            <p:cond delay="1338"/>
                                          </p:stCondLst>
                                        </p:cTn>
                                        <p:tgtEl>
                                          <p:spTgt spid="36868"/>
                                        </p:tgtEl>
                                      </p:cBhvr>
                                      <p:to x="100000" y="100000"/>
                                    </p:animScale>
                                    <p:animScale>
                                      <p:cBhvr>
                                        <p:cTn id="52" dur="26">
                                          <p:stCondLst>
                                            <p:cond delay="1642"/>
                                          </p:stCondLst>
                                        </p:cTn>
                                        <p:tgtEl>
                                          <p:spTgt spid="36868"/>
                                        </p:tgtEl>
                                      </p:cBhvr>
                                      <p:to x="100000" y="90000"/>
                                    </p:animScale>
                                    <p:animScale>
                                      <p:cBhvr>
                                        <p:cTn id="53" dur="166" decel="50000">
                                          <p:stCondLst>
                                            <p:cond delay="1668"/>
                                          </p:stCondLst>
                                        </p:cTn>
                                        <p:tgtEl>
                                          <p:spTgt spid="36868"/>
                                        </p:tgtEl>
                                      </p:cBhvr>
                                      <p:to x="100000" y="100000"/>
                                    </p:animScale>
                                    <p:animScale>
                                      <p:cBhvr>
                                        <p:cTn id="54" dur="26">
                                          <p:stCondLst>
                                            <p:cond delay="1808"/>
                                          </p:stCondLst>
                                        </p:cTn>
                                        <p:tgtEl>
                                          <p:spTgt spid="36868"/>
                                        </p:tgtEl>
                                      </p:cBhvr>
                                      <p:to x="100000" y="95000"/>
                                    </p:animScale>
                                    <p:animScale>
                                      <p:cBhvr>
                                        <p:cTn id="55" dur="166" decel="50000">
                                          <p:stCondLst>
                                            <p:cond delay="1834"/>
                                          </p:stCondLst>
                                        </p:cTn>
                                        <p:tgtEl>
                                          <p:spTgt spid="36868"/>
                                        </p:tgtEl>
                                      </p:cBhvr>
                                      <p:to x="100000" y="100000"/>
                                    </p:animScale>
                                  </p:childTnLst>
                                </p:cTn>
                              </p:par>
                              <p:par>
                                <p:cTn id="56" presetID="26" presetClass="entr" presetSubtype="0"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80">
                                          <p:stCondLst>
                                            <p:cond delay="0"/>
                                          </p:stCondLst>
                                        </p:cTn>
                                        <p:tgtEl>
                                          <p:spTgt spid="6"/>
                                        </p:tgtEl>
                                      </p:cBhvr>
                                    </p:animEffect>
                                    <p:anim calcmode="lin" valueType="num">
                                      <p:cBhvr>
                                        <p:cTn id="5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4" dur="26">
                                          <p:stCondLst>
                                            <p:cond delay="650"/>
                                          </p:stCondLst>
                                        </p:cTn>
                                        <p:tgtEl>
                                          <p:spTgt spid="6"/>
                                        </p:tgtEl>
                                      </p:cBhvr>
                                      <p:to x="100000" y="60000"/>
                                    </p:animScale>
                                    <p:animScale>
                                      <p:cBhvr>
                                        <p:cTn id="65" dur="166" decel="50000">
                                          <p:stCondLst>
                                            <p:cond delay="676"/>
                                          </p:stCondLst>
                                        </p:cTn>
                                        <p:tgtEl>
                                          <p:spTgt spid="6"/>
                                        </p:tgtEl>
                                      </p:cBhvr>
                                      <p:to x="100000" y="100000"/>
                                    </p:animScale>
                                    <p:animScale>
                                      <p:cBhvr>
                                        <p:cTn id="66" dur="26">
                                          <p:stCondLst>
                                            <p:cond delay="1312"/>
                                          </p:stCondLst>
                                        </p:cTn>
                                        <p:tgtEl>
                                          <p:spTgt spid="6"/>
                                        </p:tgtEl>
                                      </p:cBhvr>
                                      <p:to x="100000" y="80000"/>
                                    </p:animScale>
                                    <p:animScale>
                                      <p:cBhvr>
                                        <p:cTn id="67" dur="166" decel="50000">
                                          <p:stCondLst>
                                            <p:cond delay="1338"/>
                                          </p:stCondLst>
                                        </p:cTn>
                                        <p:tgtEl>
                                          <p:spTgt spid="6"/>
                                        </p:tgtEl>
                                      </p:cBhvr>
                                      <p:to x="100000" y="100000"/>
                                    </p:animScale>
                                    <p:animScale>
                                      <p:cBhvr>
                                        <p:cTn id="68" dur="26">
                                          <p:stCondLst>
                                            <p:cond delay="1642"/>
                                          </p:stCondLst>
                                        </p:cTn>
                                        <p:tgtEl>
                                          <p:spTgt spid="6"/>
                                        </p:tgtEl>
                                      </p:cBhvr>
                                      <p:to x="100000" y="90000"/>
                                    </p:animScale>
                                    <p:animScale>
                                      <p:cBhvr>
                                        <p:cTn id="69" dur="166" decel="50000">
                                          <p:stCondLst>
                                            <p:cond delay="1668"/>
                                          </p:stCondLst>
                                        </p:cTn>
                                        <p:tgtEl>
                                          <p:spTgt spid="6"/>
                                        </p:tgtEl>
                                      </p:cBhvr>
                                      <p:to x="100000" y="100000"/>
                                    </p:animScale>
                                    <p:animScale>
                                      <p:cBhvr>
                                        <p:cTn id="70" dur="26">
                                          <p:stCondLst>
                                            <p:cond delay="1808"/>
                                          </p:stCondLst>
                                        </p:cTn>
                                        <p:tgtEl>
                                          <p:spTgt spid="6"/>
                                        </p:tgtEl>
                                      </p:cBhvr>
                                      <p:to x="100000" y="95000"/>
                                    </p:animScale>
                                    <p:animScale>
                                      <p:cBhvr>
                                        <p:cTn id="71" dur="166" decel="50000">
                                          <p:stCondLst>
                                            <p:cond delay="1834"/>
                                          </p:stCondLst>
                                        </p:cTn>
                                        <p:tgtEl>
                                          <p:spTgt spid="6"/>
                                        </p:tgtEl>
                                      </p:cBhvr>
                                      <p:to x="100000" y="100000"/>
                                    </p:animScale>
                                  </p:childTnLst>
                                </p:cTn>
                              </p:par>
                              <p:par>
                                <p:cTn id="72" presetID="26" presetClass="entr" presetSubtype="0" fill="hold" nodeType="withEffect">
                                  <p:stCondLst>
                                    <p:cond delay="0"/>
                                  </p:stCondLst>
                                  <p:childTnLst>
                                    <p:set>
                                      <p:cBhvr>
                                        <p:cTn id="73" dur="1" fill="hold">
                                          <p:stCondLst>
                                            <p:cond delay="0"/>
                                          </p:stCondLst>
                                        </p:cTn>
                                        <p:tgtEl>
                                          <p:spTgt spid="36872"/>
                                        </p:tgtEl>
                                        <p:attrNameLst>
                                          <p:attrName>style.visibility</p:attrName>
                                        </p:attrNameLst>
                                      </p:cBhvr>
                                      <p:to>
                                        <p:strVal val="visible"/>
                                      </p:to>
                                    </p:set>
                                    <p:animEffect transition="in" filter="wipe(down)">
                                      <p:cBhvr>
                                        <p:cTn id="74" dur="580">
                                          <p:stCondLst>
                                            <p:cond delay="0"/>
                                          </p:stCondLst>
                                        </p:cTn>
                                        <p:tgtEl>
                                          <p:spTgt spid="36872"/>
                                        </p:tgtEl>
                                      </p:cBhvr>
                                    </p:animEffect>
                                    <p:anim calcmode="lin" valueType="num">
                                      <p:cBhvr>
                                        <p:cTn id="75" dur="1822" tmFilter="0,0; 0.14,0.36; 0.43,0.73; 0.71,0.91; 1.0,1.0">
                                          <p:stCondLst>
                                            <p:cond delay="0"/>
                                          </p:stCondLst>
                                        </p:cTn>
                                        <p:tgtEl>
                                          <p:spTgt spid="36872"/>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36872"/>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36872"/>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36872"/>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36872"/>
                                        </p:tgtEl>
                                        <p:attrNameLst>
                                          <p:attrName>ppt_y</p:attrName>
                                        </p:attrNameLst>
                                      </p:cBhvr>
                                      <p:tavLst>
                                        <p:tav tm="0" fmla="#ppt_y-sin(pi*$)/81">
                                          <p:val>
                                            <p:fltVal val="0"/>
                                          </p:val>
                                        </p:tav>
                                        <p:tav tm="100000">
                                          <p:val>
                                            <p:fltVal val="1"/>
                                          </p:val>
                                        </p:tav>
                                      </p:tavLst>
                                    </p:anim>
                                    <p:animScale>
                                      <p:cBhvr>
                                        <p:cTn id="80" dur="26">
                                          <p:stCondLst>
                                            <p:cond delay="650"/>
                                          </p:stCondLst>
                                        </p:cTn>
                                        <p:tgtEl>
                                          <p:spTgt spid="36872"/>
                                        </p:tgtEl>
                                      </p:cBhvr>
                                      <p:to x="100000" y="60000"/>
                                    </p:animScale>
                                    <p:animScale>
                                      <p:cBhvr>
                                        <p:cTn id="81" dur="166" decel="50000">
                                          <p:stCondLst>
                                            <p:cond delay="676"/>
                                          </p:stCondLst>
                                        </p:cTn>
                                        <p:tgtEl>
                                          <p:spTgt spid="36872"/>
                                        </p:tgtEl>
                                      </p:cBhvr>
                                      <p:to x="100000" y="100000"/>
                                    </p:animScale>
                                    <p:animScale>
                                      <p:cBhvr>
                                        <p:cTn id="82" dur="26">
                                          <p:stCondLst>
                                            <p:cond delay="1312"/>
                                          </p:stCondLst>
                                        </p:cTn>
                                        <p:tgtEl>
                                          <p:spTgt spid="36872"/>
                                        </p:tgtEl>
                                      </p:cBhvr>
                                      <p:to x="100000" y="80000"/>
                                    </p:animScale>
                                    <p:animScale>
                                      <p:cBhvr>
                                        <p:cTn id="83" dur="166" decel="50000">
                                          <p:stCondLst>
                                            <p:cond delay="1338"/>
                                          </p:stCondLst>
                                        </p:cTn>
                                        <p:tgtEl>
                                          <p:spTgt spid="36872"/>
                                        </p:tgtEl>
                                      </p:cBhvr>
                                      <p:to x="100000" y="100000"/>
                                    </p:animScale>
                                    <p:animScale>
                                      <p:cBhvr>
                                        <p:cTn id="84" dur="26">
                                          <p:stCondLst>
                                            <p:cond delay="1642"/>
                                          </p:stCondLst>
                                        </p:cTn>
                                        <p:tgtEl>
                                          <p:spTgt spid="36872"/>
                                        </p:tgtEl>
                                      </p:cBhvr>
                                      <p:to x="100000" y="90000"/>
                                    </p:animScale>
                                    <p:animScale>
                                      <p:cBhvr>
                                        <p:cTn id="85" dur="166" decel="50000">
                                          <p:stCondLst>
                                            <p:cond delay="1668"/>
                                          </p:stCondLst>
                                        </p:cTn>
                                        <p:tgtEl>
                                          <p:spTgt spid="36872"/>
                                        </p:tgtEl>
                                      </p:cBhvr>
                                      <p:to x="100000" y="100000"/>
                                    </p:animScale>
                                    <p:animScale>
                                      <p:cBhvr>
                                        <p:cTn id="86" dur="26">
                                          <p:stCondLst>
                                            <p:cond delay="1808"/>
                                          </p:stCondLst>
                                        </p:cTn>
                                        <p:tgtEl>
                                          <p:spTgt spid="36872"/>
                                        </p:tgtEl>
                                      </p:cBhvr>
                                      <p:to x="100000" y="95000"/>
                                    </p:animScale>
                                    <p:animScale>
                                      <p:cBhvr>
                                        <p:cTn id="87" dur="166" decel="50000">
                                          <p:stCondLst>
                                            <p:cond delay="1834"/>
                                          </p:stCondLst>
                                        </p:cTn>
                                        <p:tgtEl>
                                          <p:spTgt spid="36872"/>
                                        </p:tgtEl>
                                      </p:cBhvr>
                                      <p:to x="100000" y="100000"/>
                                    </p:animScale>
                                  </p:childTnLst>
                                </p:cTn>
                              </p:par>
                              <p:par>
                                <p:cTn id="88" presetID="26"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wipe(down)">
                                      <p:cBhvr>
                                        <p:cTn id="90" dur="580">
                                          <p:stCondLst>
                                            <p:cond delay="0"/>
                                          </p:stCondLst>
                                        </p:cTn>
                                        <p:tgtEl>
                                          <p:spTgt spid="10"/>
                                        </p:tgtEl>
                                      </p:cBhvr>
                                    </p:animEffect>
                                    <p:anim calcmode="lin" valueType="num">
                                      <p:cBhvr>
                                        <p:cTn id="9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96" dur="26">
                                          <p:stCondLst>
                                            <p:cond delay="650"/>
                                          </p:stCondLst>
                                        </p:cTn>
                                        <p:tgtEl>
                                          <p:spTgt spid="10"/>
                                        </p:tgtEl>
                                      </p:cBhvr>
                                      <p:to x="100000" y="60000"/>
                                    </p:animScale>
                                    <p:animScale>
                                      <p:cBhvr>
                                        <p:cTn id="97" dur="166" decel="50000">
                                          <p:stCondLst>
                                            <p:cond delay="676"/>
                                          </p:stCondLst>
                                        </p:cTn>
                                        <p:tgtEl>
                                          <p:spTgt spid="10"/>
                                        </p:tgtEl>
                                      </p:cBhvr>
                                      <p:to x="100000" y="100000"/>
                                    </p:animScale>
                                    <p:animScale>
                                      <p:cBhvr>
                                        <p:cTn id="98" dur="26">
                                          <p:stCondLst>
                                            <p:cond delay="1312"/>
                                          </p:stCondLst>
                                        </p:cTn>
                                        <p:tgtEl>
                                          <p:spTgt spid="10"/>
                                        </p:tgtEl>
                                      </p:cBhvr>
                                      <p:to x="100000" y="80000"/>
                                    </p:animScale>
                                    <p:animScale>
                                      <p:cBhvr>
                                        <p:cTn id="99" dur="166" decel="50000">
                                          <p:stCondLst>
                                            <p:cond delay="1338"/>
                                          </p:stCondLst>
                                        </p:cTn>
                                        <p:tgtEl>
                                          <p:spTgt spid="10"/>
                                        </p:tgtEl>
                                      </p:cBhvr>
                                      <p:to x="100000" y="100000"/>
                                    </p:animScale>
                                    <p:animScale>
                                      <p:cBhvr>
                                        <p:cTn id="100" dur="26">
                                          <p:stCondLst>
                                            <p:cond delay="1642"/>
                                          </p:stCondLst>
                                        </p:cTn>
                                        <p:tgtEl>
                                          <p:spTgt spid="10"/>
                                        </p:tgtEl>
                                      </p:cBhvr>
                                      <p:to x="100000" y="90000"/>
                                    </p:animScale>
                                    <p:animScale>
                                      <p:cBhvr>
                                        <p:cTn id="101" dur="166" decel="50000">
                                          <p:stCondLst>
                                            <p:cond delay="1668"/>
                                          </p:stCondLst>
                                        </p:cTn>
                                        <p:tgtEl>
                                          <p:spTgt spid="10"/>
                                        </p:tgtEl>
                                      </p:cBhvr>
                                      <p:to x="100000" y="100000"/>
                                    </p:animScale>
                                    <p:animScale>
                                      <p:cBhvr>
                                        <p:cTn id="102" dur="26">
                                          <p:stCondLst>
                                            <p:cond delay="1808"/>
                                          </p:stCondLst>
                                        </p:cTn>
                                        <p:tgtEl>
                                          <p:spTgt spid="10"/>
                                        </p:tgtEl>
                                      </p:cBhvr>
                                      <p:to x="100000" y="95000"/>
                                    </p:animScale>
                                    <p:animScale>
                                      <p:cBhvr>
                                        <p:cTn id="103" dur="166" decel="50000">
                                          <p:stCondLst>
                                            <p:cond delay="1834"/>
                                          </p:stCondLst>
                                        </p:cTn>
                                        <p:tgtEl>
                                          <p:spTgt spid="10"/>
                                        </p:tgtEl>
                                      </p:cBhvr>
                                      <p:to x="100000" y="100000"/>
                                    </p:animScale>
                                  </p:childTnLst>
                                </p:cTn>
                              </p:par>
                            </p:childTnLst>
                          </p:cTn>
                        </p:par>
                        <p:par>
                          <p:cTn id="104" fill="hold">
                            <p:stCondLst>
                              <p:cond delay="2000"/>
                            </p:stCondLst>
                            <p:childTnLst>
                              <p:par>
                                <p:cTn id="105" presetID="10" presetClass="entr" presetSubtype="0" fill="hold" nodeType="afterEffect">
                                  <p:stCondLst>
                                    <p:cond delay="0"/>
                                  </p:stCondLst>
                                  <p:childTnLst>
                                    <p:set>
                                      <p:cBhvr>
                                        <p:cTn id="106" dur="1" fill="hold">
                                          <p:stCondLst>
                                            <p:cond delay="0"/>
                                          </p:stCondLst>
                                        </p:cTn>
                                        <p:tgtEl>
                                          <p:spTgt spid="11"/>
                                        </p:tgtEl>
                                        <p:attrNameLst>
                                          <p:attrName>style.visibility</p:attrName>
                                        </p:attrNameLst>
                                      </p:cBhvr>
                                      <p:to>
                                        <p:strVal val="visible"/>
                                      </p:to>
                                    </p:set>
                                    <p:animEffect transition="in" filter="fade">
                                      <p:cBhvr>
                                        <p:cTn id="107" dur="2000"/>
                                        <p:tgtEl>
                                          <p:spTgt spid="11"/>
                                        </p:tgtEl>
                                      </p:cBhvr>
                                    </p:animEffect>
                                  </p:childTnLst>
                                </p:cTn>
                              </p:par>
                              <p:par>
                                <p:cTn id="108" presetID="54" presetClass="entr" presetSubtype="0" accel="100000" fill="hold" nodeType="withEffect">
                                  <p:stCondLst>
                                    <p:cond delay="0"/>
                                  </p:stCondLst>
                                  <p:childTnLst>
                                    <p:set>
                                      <p:cBhvr>
                                        <p:cTn id="109" dur="1" fill="hold">
                                          <p:stCondLst>
                                            <p:cond delay="0"/>
                                          </p:stCondLst>
                                        </p:cTn>
                                        <p:tgtEl>
                                          <p:spTgt spid="36866"/>
                                        </p:tgtEl>
                                        <p:attrNameLst>
                                          <p:attrName>style.visibility</p:attrName>
                                        </p:attrNameLst>
                                      </p:cBhvr>
                                      <p:to>
                                        <p:strVal val="visible"/>
                                      </p:to>
                                    </p:set>
                                    <p:anim calcmode="lin" valueType="num">
                                      <p:cBhvr>
                                        <p:cTn id="110" dur="500" fill="hold"/>
                                        <p:tgtEl>
                                          <p:spTgt spid="36866"/>
                                        </p:tgtEl>
                                        <p:attrNameLst>
                                          <p:attrName>ppt_w</p:attrName>
                                        </p:attrNameLst>
                                      </p:cBhvr>
                                      <p:tavLst>
                                        <p:tav tm="0">
                                          <p:val>
                                            <p:strVal val="#ppt_w*0.05"/>
                                          </p:val>
                                        </p:tav>
                                        <p:tav tm="100000">
                                          <p:val>
                                            <p:strVal val="#ppt_w"/>
                                          </p:val>
                                        </p:tav>
                                      </p:tavLst>
                                    </p:anim>
                                    <p:anim calcmode="lin" valueType="num">
                                      <p:cBhvr>
                                        <p:cTn id="111" dur="500" fill="hold"/>
                                        <p:tgtEl>
                                          <p:spTgt spid="36866"/>
                                        </p:tgtEl>
                                        <p:attrNameLst>
                                          <p:attrName>ppt_h</p:attrName>
                                        </p:attrNameLst>
                                      </p:cBhvr>
                                      <p:tavLst>
                                        <p:tav tm="0">
                                          <p:val>
                                            <p:strVal val="#ppt_h"/>
                                          </p:val>
                                        </p:tav>
                                        <p:tav tm="100000">
                                          <p:val>
                                            <p:strVal val="#ppt_h"/>
                                          </p:val>
                                        </p:tav>
                                      </p:tavLst>
                                    </p:anim>
                                    <p:anim calcmode="lin" valueType="num">
                                      <p:cBhvr>
                                        <p:cTn id="112" dur="500" fill="hold"/>
                                        <p:tgtEl>
                                          <p:spTgt spid="36866"/>
                                        </p:tgtEl>
                                        <p:attrNameLst>
                                          <p:attrName>ppt_x</p:attrName>
                                        </p:attrNameLst>
                                      </p:cBhvr>
                                      <p:tavLst>
                                        <p:tav tm="0">
                                          <p:val>
                                            <p:strVal val="#ppt_x-.2"/>
                                          </p:val>
                                        </p:tav>
                                        <p:tav tm="100000">
                                          <p:val>
                                            <p:strVal val="#ppt_x"/>
                                          </p:val>
                                        </p:tav>
                                      </p:tavLst>
                                    </p:anim>
                                    <p:anim calcmode="lin" valueType="num">
                                      <p:cBhvr>
                                        <p:cTn id="113" dur="500" fill="hold"/>
                                        <p:tgtEl>
                                          <p:spTgt spid="36866"/>
                                        </p:tgtEl>
                                        <p:attrNameLst>
                                          <p:attrName>ppt_y</p:attrName>
                                        </p:attrNameLst>
                                      </p:cBhvr>
                                      <p:tavLst>
                                        <p:tav tm="0">
                                          <p:val>
                                            <p:strVal val="#ppt_y"/>
                                          </p:val>
                                        </p:tav>
                                        <p:tav tm="100000">
                                          <p:val>
                                            <p:strVal val="#ppt_y"/>
                                          </p:val>
                                        </p:tav>
                                      </p:tavLst>
                                    </p:anim>
                                    <p:animEffect transition="in" filter="fade">
                                      <p:cBhvr>
                                        <p:cTn id="114" dur="5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7" name="Picture 5"/>
          <p:cNvPicPr>
            <a:picLocks noChangeAspect="1" noChangeArrowheads="1"/>
          </p:cNvPicPr>
          <p:nvPr/>
        </p:nvPicPr>
        <p:blipFill>
          <a:blip r:embed="rId2" cstate="print"/>
          <a:srcRect l="30629" t="28358" r="26890" b="23508"/>
          <a:stretch>
            <a:fillRect/>
          </a:stretch>
        </p:blipFill>
        <p:spPr bwMode="auto">
          <a:xfrm>
            <a:off x="6400801" y="1618118"/>
            <a:ext cx="5172502" cy="3295075"/>
          </a:xfrm>
          <a:prstGeom prst="rect">
            <a:avLst/>
          </a:prstGeom>
          <a:noFill/>
          <a:ln w="9525">
            <a:noFill/>
            <a:miter lim="800000"/>
            <a:headEnd/>
            <a:tailEnd/>
          </a:ln>
        </p:spPr>
      </p:pic>
      <p:pic>
        <p:nvPicPr>
          <p:cNvPr id="38918" name="Picture 6"/>
          <p:cNvPicPr>
            <a:picLocks noChangeAspect="1" noChangeArrowheads="1"/>
          </p:cNvPicPr>
          <p:nvPr/>
        </p:nvPicPr>
        <p:blipFill>
          <a:blip r:embed="rId3" cstate="print"/>
          <a:srcRect l="31154" t="30550" r="26889" b="21129"/>
          <a:stretch>
            <a:fillRect/>
          </a:stretch>
        </p:blipFill>
        <p:spPr bwMode="auto">
          <a:xfrm>
            <a:off x="545910" y="1790517"/>
            <a:ext cx="4885899" cy="3163619"/>
          </a:xfrm>
          <a:prstGeom prst="rect">
            <a:avLst/>
          </a:prstGeom>
          <a:noFill/>
          <a:ln w="9525">
            <a:noFill/>
            <a:miter lim="800000"/>
            <a:headEnd/>
            <a:tailEnd/>
          </a:ln>
        </p:spPr>
      </p:pic>
      <p:cxnSp>
        <p:nvCxnSpPr>
          <p:cNvPr id="8" name="7 Conector recto de flecha"/>
          <p:cNvCxnSpPr/>
          <p:nvPr/>
        </p:nvCxnSpPr>
        <p:spPr>
          <a:xfrm flipH="1" flipV="1">
            <a:off x="1064525" y="2606722"/>
            <a:ext cx="7383439" cy="281143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flipH="1" flipV="1">
            <a:off x="9130353" y="3411940"/>
            <a:ext cx="409432" cy="249754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 name="2 Marcador de contenido"/>
          <p:cNvSpPr>
            <a:spLocks noGrp="1"/>
          </p:cNvSpPr>
          <p:nvPr>
            <p:ph idx="1"/>
          </p:nvPr>
        </p:nvSpPr>
        <p:spPr>
          <a:xfrm>
            <a:off x="0" y="232016"/>
            <a:ext cx="12192000" cy="6857999"/>
          </a:xfrm>
        </p:spPr>
        <p:txBody>
          <a:bodyPr>
            <a:normAutofit/>
          </a:bodyPr>
          <a:lstStyle/>
          <a:p>
            <a:r>
              <a:rPr lang="en-US" dirty="0" smtClean="0"/>
              <a:t>A geyser is a spring characterized by intermittent discharge of water ejected turbulently and accompanied by steam. Generally all geyser field sites are located near active volcanic areas, and the geyser effect is due to the proximity of magma.</a:t>
            </a:r>
          </a:p>
          <a:p>
            <a:endParaRPr lang="en-US" dirty="0" smtClean="0"/>
          </a:p>
          <a:p>
            <a:endParaRPr lang="en-US" dirty="0" smtClean="0"/>
          </a:p>
          <a:p>
            <a:pPr>
              <a:buNone/>
            </a:pPr>
            <a:endParaRPr lang="en-US" dirty="0" smtClean="0"/>
          </a:p>
          <a:p>
            <a:endParaRPr lang="en-US" dirty="0" smtClean="0"/>
          </a:p>
          <a:p>
            <a:endParaRPr lang="en-US" dirty="0" smtClean="0"/>
          </a:p>
          <a:p>
            <a:endParaRPr lang="en-US" dirty="0" smtClean="0"/>
          </a:p>
          <a:p>
            <a:r>
              <a:rPr lang="en-US" dirty="0" smtClean="0"/>
              <a:t>The </a:t>
            </a:r>
            <a:r>
              <a:rPr lang="en-US" dirty="0" err="1" smtClean="0"/>
              <a:t>Geysir</a:t>
            </a:r>
            <a:r>
              <a:rPr lang="en-US" dirty="0" smtClean="0"/>
              <a:t> field is situated at the northern edge of the southern lowlands, at an altitude of 105-120 m above sea level. The area is called </a:t>
            </a:r>
            <a:r>
              <a:rPr lang="es-ES" dirty="0" err="1" smtClean="0"/>
              <a:t>Haukadalur</a:t>
            </a:r>
            <a:r>
              <a:rPr lang="en-US" dirty="0" smtClean="0"/>
              <a:t>. The hot springs are located to the east of a little mountain called </a:t>
            </a:r>
            <a:r>
              <a:rPr lang="en-US" dirty="0" err="1" smtClean="0"/>
              <a:t>Laugafell</a:t>
            </a:r>
            <a:r>
              <a:rPr lang="en-US" dirty="0" smtClean="0"/>
              <a:t>.</a:t>
            </a:r>
            <a:endParaRPr lang="es-ES" dirty="0"/>
          </a:p>
        </p:txBody>
      </p:sp>
      <p:pic>
        <p:nvPicPr>
          <p:cNvPr id="38920" name="Picture 8" descr="http://media7.trover.com/T/559daa628e7cb233a40017ee/fixedw_large_4x.jpg"/>
          <p:cNvPicPr>
            <a:picLocks noChangeAspect="1" noChangeArrowheads="1"/>
          </p:cNvPicPr>
          <p:nvPr/>
        </p:nvPicPr>
        <p:blipFill>
          <a:blip r:embed="rId4" cstate="print"/>
          <a:srcRect/>
          <a:stretch>
            <a:fillRect/>
          </a:stretch>
        </p:blipFill>
        <p:spPr bwMode="auto">
          <a:xfrm>
            <a:off x="7115034" y="0"/>
            <a:ext cx="5076966" cy="3807725"/>
          </a:xfrm>
          <a:prstGeom prst="rect">
            <a:avLst/>
          </a:prstGeom>
          <a:noFill/>
        </p:spPr>
      </p:pic>
      <p:sp>
        <p:nvSpPr>
          <p:cNvPr id="17" name="16 CuadroTexto"/>
          <p:cNvSpPr txBox="1"/>
          <p:nvPr/>
        </p:nvSpPr>
        <p:spPr>
          <a:xfrm>
            <a:off x="8679976" y="341194"/>
            <a:ext cx="3016155" cy="369332"/>
          </a:xfrm>
          <a:prstGeom prst="rect">
            <a:avLst/>
          </a:prstGeom>
          <a:noFill/>
        </p:spPr>
        <p:txBody>
          <a:bodyPr wrap="square" rtlCol="0">
            <a:spAutoFit/>
          </a:bodyPr>
          <a:lstStyle/>
          <a:p>
            <a:pPr algn="ctr"/>
            <a:r>
              <a:rPr lang="es-ES" dirty="0" err="1" smtClean="0">
                <a:effectLst>
                  <a:outerShdw blurRad="38100" dist="38100" dir="2700000" algn="tl">
                    <a:srgbClr val="000000">
                      <a:alpha val="43137"/>
                    </a:srgbClr>
                  </a:outerShdw>
                </a:effectLst>
              </a:rPr>
              <a:t>The</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blue</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lagoon</a:t>
            </a:r>
            <a:endParaRPr lang="es-ES" dirty="0">
              <a:effectLst>
                <a:outerShdw blurRad="38100" dist="38100" dir="2700000" algn="tl">
                  <a:srgbClr val="000000">
                    <a:alpha val="43137"/>
                  </a:srgbClr>
                </a:outerShdw>
              </a:effectLst>
            </a:endParaRPr>
          </a:p>
        </p:txBody>
      </p:sp>
      <p:cxnSp>
        <p:nvCxnSpPr>
          <p:cNvPr id="18" name="17 Conector recto de flecha"/>
          <p:cNvCxnSpPr/>
          <p:nvPr/>
        </p:nvCxnSpPr>
        <p:spPr>
          <a:xfrm flipH="1">
            <a:off x="7478973" y="764275"/>
            <a:ext cx="2320121" cy="363030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
                                            <p:txEl>
                                              <p:pRg st="0" end="0"/>
                                            </p:txEl>
                                          </p:spTgt>
                                        </p:tgtEl>
                                      </p:cBhvr>
                                    </p:animEffect>
                                  </p:childTnLst>
                                </p:cTn>
                              </p:par>
                            </p:childTnLst>
                          </p:cTn>
                        </p:par>
                        <p:par>
                          <p:cTn id="12" fill="hold">
                            <p:stCondLst>
                              <p:cond delay="500"/>
                            </p:stCondLst>
                            <p:childTnLst>
                              <p:par>
                                <p:cTn id="13" presetID="54" presetClass="entr" presetSubtype="0" accel="100000" fill="hold" grpId="0" nodeType="after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p:cTn id="15" dur="500" fill="hold"/>
                                        <p:tgtEl>
                                          <p:spTgt spid="3">
                                            <p:txEl>
                                              <p:pRg st="7" end="7"/>
                                            </p:txEl>
                                          </p:spTgt>
                                        </p:tgtEl>
                                        <p:attrNameLst>
                                          <p:attrName>ppt_w</p:attrName>
                                        </p:attrNameLst>
                                      </p:cBhvr>
                                      <p:tavLst>
                                        <p:tav tm="0">
                                          <p:val>
                                            <p:strVal val="#ppt_w*0.05"/>
                                          </p:val>
                                        </p:tav>
                                        <p:tav tm="100000">
                                          <p:val>
                                            <p:strVal val="#ppt_w"/>
                                          </p:val>
                                        </p:tav>
                                      </p:tavLst>
                                    </p:anim>
                                    <p:anim calcmode="lin" valueType="num">
                                      <p:cBhvr>
                                        <p:cTn id="16" dur="500" fill="hold"/>
                                        <p:tgtEl>
                                          <p:spTgt spid="3">
                                            <p:txEl>
                                              <p:pRg st="7" end="7"/>
                                            </p:txEl>
                                          </p:spTgt>
                                        </p:tgtEl>
                                        <p:attrNameLst>
                                          <p:attrName>ppt_h</p:attrName>
                                        </p:attrNameLst>
                                      </p:cBhvr>
                                      <p:tavLst>
                                        <p:tav tm="0">
                                          <p:val>
                                            <p:strVal val="#ppt_h"/>
                                          </p:val>
                                        </p:tav>
                                        <p:tav tm="100000">
                                          <p:val>
                                            <p:strVal val="#ppt_h"/>
                                          </p:val>
                                        </p:tav>
                                      </p:tavLst>
                                    </p:anim>
                                    <p:anim calcmode="lin" valueType="num">
                                      <p:cBhvr>
                                        <p:cTn id="17" dur="500" fill="hold"/>
                                        <p:tgtEl>
                                          <p:spTgt spid="3">
                                            <p:txEl>
                                              <p:pRg st="7" end="7"/>
                                            </p:txEl>
                                          </p:spTgt>
                                        </p:tgtEl>
                                        <p:attrNameLst>
                                          <p:attrName>ppt_x</p:attrName>
                                        </p:attrNameLst>
                                      </p:cBhvr>
                                      <p:tavLst>
                                        <p:tav tm="0">
                                          <p:val>
                                            <p:strVal val="#ppt_x-.2"/>
                                          </p:val>
                                        </p:tav>
                                        <p:tav tm="100000">
                                          <p:val>
                                            <p:strVal val="#ppt_x"/>
                                          </p:val>
                                        </p:tav>
                                      </p:tavLst>
                                    </p:anim>
                                    <p:anim calcmode="lin" valueType="num">
                                      <p:cBhvr>
                                        <p:cTn id="18" dur="500" fill="hold"/>
                                        <p:tgtEl>
                                          <p:spTgt spid="3">
                                            <p:txEl>
                                              <p:pRg st="7" end="7"/>
                                            </p:txEl>
                                          </p:spTgt>
                                        </p:tgtEl>
                                        <p:attrNameLst>
                                          <p:attrName>ppt_y</p:attrName>
                                        </p:attrNameLst>
                                      </p:cBhvr>
                                      <p:tavLst>
                                        <p:tav tm="0">
                                          <p:val>
                                            <p:strVal val="#ppt_y"/>
                                          </p:val>
                                        </p:tav>
                                        <p:tav tm="100000">
                                          <p:val>
                                            <p:strVal val="#ppt_y"/>
                                          </p:val>
                                        </p:tav>
                                      </p:tavLst>
                                    </p:anim>
                                    <p:animEffect transition="in" filter="fade">
                                      <p:cBhvr>
                                        <p:cTn id="19" dur="500"/>
                                        <p:tgtEl>
                                          <p:spTgt spid="3">
                                            <p:txEl>
                                              <p:pRg st="7" end="7"/>
                                            </p:txEl>
                                          </p:spTgt>
                                        </p:tgtEl>
                                      </p:cBhvr>
                                    </p:animEffect>
                                  </p:childTnLst>
                                </p:cTn>
                              </p:par>
                            </p:childTnLst>
                          </p:cTn>
                        </p:par>
                        <p:par>
                          <p:cTn id="20" fill="hold">
                            <p:stCondLst>
                              <p:cond delay="1000"/>
                            </p:stCondLst>
                            <p:childTnLst>
                              <p:par>
                                <p:cTn id="21" presetID="26" presetClass="entr" presetSubtype="0" fill="hold" nodeType="afterEffect">
                                  <p:stCondLst>
                                    <p:cond delay="0"/>
                                  </p:stCondLst>
                                  <p:childTnLst>
                                    <p:set>
                                      <p:cBhvr>
                                        <p:cTn id="22" dur="1" fill="hold">
                                          <p:stCondLst>
                                            <p:cond delay="0"/>
                                          </p:stCondLst>
                                        </p:cTn>
                                        <p:tgtEl>
                                          <p:spTgt spid="38918"/>
                                        </p:tgtEl>
                                        <p:attrNameLst>
                                          <p:attrName>style.visibility</p:attrName>
                                        </p:attrNameLst>
                                      </p:cBhvr>
                                      <p:to>
                                        <p:strVal val="visible"/>
                                      </p:to>
                                    </p:set>
                                    <p:animEffect transition="in" filter="wipe(down)">
                                      <p:cBhvr>
                                        <p:cTn id="23" dur="580">
                                          <p:stCondLst>
                                            <p:cond delay="0"/>
                                          </p:stCondLst>
                                        </p:cTn>
                                        <p:tgtEl>
                                          <p:spTgt spid="38918"/>
                                        </p:tgtEl>
                                      </p:cBhvr>
                                    </p:animEffect>
                                    <p:anim calcmode="lin" valueType="num">
                                      <p:cBhvr>
                                        <p:cTn id="24" dur="1822" tmFilter="0,0; 0.14,0.36; 0.43,0.73; 0.71,0.91; 1.0,1.0">
                                          <p:stCondLst>
                                            <p:cond delay="0"/>
                                          </p:stCondLst>
                                        </p:cTn>
                                        <p:tgtEl>
                                          <p:spTgt spid="3891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891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891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891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8918"/>
                                        </p:tgtEl>
                                        <p:attrNameLst>
                                          <p:attrName>ppt_y</p:attrName>
                                        </p:attrNameLst>
                                      </p:cBhvr>
                                      <p:tavLst>
                                        <p:tav tm="0" fmla="#ppt_y-sin(pi*$)/81">
                                          <p:val>
                                            <p:fltVal val="0"/>
                                          </p:val>
                                        </p:tav>
                                        <p:tav tm="100000">
                                          <p:val>
                                            <p:fltVal val="1"/>
                                          </p:val>
                                        </p:tav>
                                      </p:tavLst>
                                    </p:anim>
                                    <p:animScale>
                                      <p:cBhvr>
                                        <p:cTn id="29" dur="26">
                                          <p:stCondLst>
                                            <p:cond delay="650"/>
                                          </p:stCondLst>
                                        </p:cTn>
                                        <p:tgtEl>
                                          <p:spTgt spid="38918"/>
                                        </p:tgtEl>
                                      </p:cBhvr>
                                      <p:to x="100000" y="60000"/>
                                    </p:animScale>
                                    <p:animScale>
                                      <p:cBhvr>
                                        <p:cTn id="30" dur="166" decel="50000">
                                          <p:stCondLst>
                                            <p:cond delay="676"/>
                                          </p:stCondLst>
                                        </p:cTn>
                                        <p:tgtEl>
                                          <p:spTgt spid="38918"/>
                                        </p:tgtEl>
                                      </p:cBhvr>
                                      <p:to x="100000" y="100000"/>
                                    </p:animScale>
                                    <p:animScale>
                                      <p:cBhvr>
                                        <p:cTn id="31" dur="26">
                                          <p:stCondLst>
                                            <p:cond delay="1312"/>
                                          </p:stCondLst>
                                        </p:cTn>
                                        <p:tgtEl>
                                          <p:spTgt spid="38918"/>
                                        </p:tgtEl>
                                      </p:cBhvr>
                                      <p:to x="100000" y="80000"/>
                                    </p:animScale>
                                    <p:animScale>
                                      <p:cBhvr>
                                        <p:cTn id="32" dur="166" decel="50000">
                                          <p:stCondLst>
                                            <p:cond delay="1338"/>
                                          </p:stCondLst>
                                        </p:cTn>
                                        <p:tgtEl>
                                          <p:spTgt spid="38918"/>
                                        </p:tgtEl>
                                      </p:cBhvr>
                                      <p:to x="100000" y="100000"/>
                                    </p:animScale>
                                    <p:animScale>
                                      <p:cBhvr>
                                        <p:cTn id="33" dur="26">
                                          <p:stCondLst>
                                            <p:cond delay="1642"/>
                                          </p:stCondLst>
                                        </p:cTn>
                                        <p:tgtEl>
                                          <p:spTgt spid="38918"/>
                                        </p:tgtEl>
                                      </p:cBhvr>
                                      <p:to x="100000" y="90000"/>
                                    </p:animScale>
                                    <p:animScale>
                                      <p:cBhvr>
                                        <p:cTn id="34" dur="166" decel="50000">
                                          <p:stCondLst>
                                            <p:cond delay="1668"/>
                                          </p:stCondLst>
                                        </p:cTn>
                                        <p:tgtEl>
                                          <p:spTgt spid="38918"/>
                                        </p:tgtEl>
                                      </p:cBhvr>
                                      <p:to x="100000" y="100000"/>
                                    </p:animScale>
                                    <p:animScale>
                                      <p:cBhvr>
                                        <p:cTn id="35" dur="26">
                                          <p:stCondLst>
                                            <p:cond delay="1808"/>
                                          </p:stCondLst>
                                        </p:cTn>
                                        <p:tgtEl>
                                          <p:spTgt spid="38918"/>
                                        </p:tgtEl>
                                      </p:cBhvr>
                                      <p:to x="100000" y="95000"/>
                                    </p:animScale>
                                    <p:animScale>
                                      <p:cBhvr>
                                        <p:cTn id="36" dur="166" decel="50000">
                                          <p:stCondLst>
                                            <p:cond delay="1834"/>
                                          </p:stCondLst>
                                        </p:cTn>
                                        <p:tgtEl>
                                          <p:spTgt spid="38918"/>
                                        </p:tgtEl>
                                      </p:cBhvr>
                                      <p:to x="100000" y="100000"/>
                                    </p:animScale>
                                  </p:childTnLst>
                                </p:cTn>
                              </p:par>
                            </p:childTnLst>
                          </p:cTn>
                        </p:par>
                        <p:par>
                          <p:cTn id="37" fill="hold">
                            <p:stCondLst>
                              <p:cond delay="3000"/>
                            </p:stCondLst>
                            <p:childTnLst>
                              <p:par>
                                <p:cTn id="38" presetID="26" presetClass="entr" presetSubtype="0" fill="hold" nodeType="afterEffect">
                                  <p:stCondLst>
                                    <p:cond delay="0"/>
                                  </p:stCondLst>
                                  <p:childTnLst>
                                    <p:set>
                                      <p:cBhvr>
                                        <p:cTn id="39" dur="1" fill="hold">
                                          <p:stCondLst>
                                            <p:cond delay="0"/>
                                          </p:stCondLst>
                                        </p:cTn>
                                        <p:tgtEl>
                                          <p:spTgt spid="38917"/>
                                        </p:tgtEl>
                                        <p:attrNameLst>
                                          <p:attrName>style.visibility</p:attrName>
                                        </p:attrNameLst>
                                      </p:cBhvr>
                                      <p:to>
                                        <p:strVal val="visible"/>
                                      </p:to>
                                    </p:set>
                                    <p:animEffect transition="in" filter="wipe(down)">
                                      <p:cBhvr>
                                        <p:cTn id="40" dur="580">
                                          <p:stCondLst>
                                            <p:cond delay="0"/>
                                          </p:stCondLst>
                                        </p:cTn>
                                        <p:tgtEl>
                                          <p:spTgt spid="38917"/>
                                        </p:tgtEl>
                                      </p:cBhvr>
                                    </p:animEffect>
                                    <p:anim calcmode="lin" valueType="num">
                                      <p:cBhvr>
                                        <p:cTn id="41" dur="1822" tmFilter="0,0; 0.14,0.36; 0.43,0.73; 0.71,0.91; 1.0,1.0">
                                          <p:stCondLst>
                                            <p:cond delay="0"/>
                                          </p:stCondLst>
                                        </p:cTn>
                                        <p:tgtEl>
                                          <p:spTgt spid="38917"/>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38917"/>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38917"/>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38917"/>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38917"/>
                                        </p:tgtEl>
                                        <p:attrNameLst>
                                          <p:attrName>ppt_y</p:attrName>
                                        </p:attrNameLst>
                                      </p:cBhvr>
                                      <p:tavLst>
                                        <p:tav tm="0" fmla="#ppt_y-sin(pi*$)/81">
                                          <p:val>
                                            <p:fltVal val="0"/>
                                          </p:val>
                                        </p:tav>
                                        <p:tav tm="100000">
                                          <p:val>
                                            <p:fltVal val="1"/>
                                          </p:val>
                                        </p:tav>
                                      </p:tavLst>
                                    </p:anim>
                                    <p:animScale>
                                      <p:cBhvr>
                                        <p:cTn id="46" dur="26">
                                          <p:stCondLst>
                                            <p:cond delay="650"/>
                                          </p:stCondLst>
                                        </p:cTn>
                                        <p:tgtEl>
                                          <p:spTgt spid="38917"/>
                                        </p:tgtEl>
                                      </p:cBhvr>
                                      <p:to x="100000" y="60000"/>
                                    </p:animScale>
                                    <p:animScale>
                                      <p:cBhvr>
                                        <p:cTn id="47" dur="166" decel="50000">
                                          <p:stCondLst>
                                            <p:cond delay="676"/>
                                          </p:stCondLst>
                                        </p:cTn>
                                        <p:tgtEl>
                                          <p:spTgt spid="38917"/>
                                        </p:tgtEl>
                                      </p:cBhvr>
                                      <p:to x="100000" y="100000"/>
                                    </p:animScale>
                                    <p:animScale>
                                      <p:cBhvr>
                                        <p:cTn id="48" dur="26">
                                          <p:stCondLst>
                                            <p:cond delay="1312"/>
                                          </p:stCondLst>
                                        </p:cTn>
                                        <p:tgtEl>
                                          <p:spTgt spid="38917"/>
                                        </p:tgtEl>
                                      </p:cBhvr>
                                      <p:to x="100000" y="80000"/>
                                    </p:animScale>
                                    <p:animScale>
                                      <p:cBhvr>
                                        <p:cTn id="49" dur="166" decel="50000">
                                          <p:stCondLst>
                                            <p:cond delay="1338"/>
                                          </p:stCondLst>
                                        </p:cTn>
                                        <p:tgtEl>
                                          <p:spTgt spid="38917"/>
                                        </p:tgtEl>
                                      </p:cBhvr>
                                      <p:to x="100000" y="100000"/>
                                    </p:animScale>
                                    <p:animScale>
                                      <p:cBhvr>
                                        <p:cTn id="50" dur="26">
                                          <p:stCondLst>
                                            <p:cond delay="1642"/>
                                          </p:stCondLst>
                                        </p:cTn>
                                        <p:tgtEl>
                                          <p:spTgt spid="38917"/>
                                        </p:tgtEl>
                                      </p:cBhvr>
                                      <p:to x="100000" y="90000"/>
                                    </p:animScale>
                                    <p:animScale>
                                      <p:cBhvr>
                                        <p:cTn id="51" dur="166" decel="50000">
                                          <p:stCondLst>
                                            <p:cond delay="1668"/>
                                          </p:stCondLst>
                                        </p:cTn>
                                        <p:tgtEl>
                                          <p:spTgt spid="38917"/>
                                        </p:tgtEl>
                                      </p:cBhvr>
                                      <p:to x="100000" y="100000"/>
                                    </p:animScale>
                                    <p:animScale>
                                      <p:cBhvr>
                                        <p:cTn id="52" dur="26">
                                          <p:stCondLst>
                                            <p:cond delay="1808"/>
                                          </p:stCondLst>
                                        </p:cTn>
                                        <p:tgtEl>
                                          <p:spTgt spid="38917"/>
                                        </p:tgtEl>
                                      </p:cBhvr>
                                      <p:to x="100000" y="95000"/>
                                    </p:animScale>
                                    <p:animScale>
                                      <p:cBhvr>
                                        <p:cTn id="53" dur="166" decel="50000">
                                          <p:stCondLst>
                                            <p:cond delay="1834"/>
                                          </p:stCondLst>
                                        </p:cTn>
                                        <p:tgtEl>
                                          <p:spTgt spid="38917"/>
                                        </p:tgtEl>
                                      </p:cBhvr>
                                      <p:to x="100000" y="100000"/>
                                    </p:animScale>
                                  </p:childTnLst>
                                </p:cTn>
                              </p:par>
                            </p:childTnLst>
                          </p:cTn>
                        </p:par>
                        <p:par>
                          <p:cTn id="54" fill="hold">
                            <p:stCondLst>
                              <p:cond delay="5000"/>
                            </p:stCondLst>
                            <p:childTnLst>
                              <p:par>
                                <p:cTn id="55" presetID="10" presetClass="entr" presetSubtype="0" fill="hold"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2000"/>
                                        <p:tgtEl>
                                          <p:spTgt spid="8"/>
                                        </p:tgtEl>
                                      </p:cBhvr>
                                    </p:animEffect>
                                  </p:childTnLst>
                                </p:cTn>
                              </p:par>
                            </p:childTnLst>
                          </p:cTn>
                        </p:par>
                        <p:par>
                          <p:cTn id="58" fill="hold">
                            <p:stCondLst>
                              <p:cond delay="7000"/>
                            </p:stCondLst>
                            <p:childTnLst>
                              <p:par>
                                <p:cTn id="59" presetID="10"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20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35" presetClass="entr" presetSubtype="0" fill="hold" nodeType="clickEffect">
                                  <p:stCondLst>
                                    <p:cond delay="0"/>
                                  </p:stCondLst>
                                  <p:childTnLst>
                                    <p:set>
                                      <p:cBhvr>
                                        <p:cTn id="65" dur="1" fill="hold">
                                          <p:stCondLst>
                                            <p:cond delay="0"/>
                                          </p:stCondLst>
                                        </p:cTn>
                                        <p:tgtEl>
                                          <p:spTgt spid="38920"/>
                                        </p:tgtEl>
                                        <p:attrNameLst>
                                          <p:attrName>style.visibility</p:attrName>
                                        </p:attrNameLst>
                                      </p:cBhvr>
                                      <p:to>
                                        <p:strVal val="visible"/>
                                      </p:to>
                                    </p:set>
                                    <p:animEffect transition="in" filter="fade">
                                      <p:cBhvr>
                                        <p:cTn id="66" dur="2000"/>
                                        <p:tgtEl>
                                          <p:spTgt spid="38920"/>
                                        </p:tgtEl>
                                      </p:cBhvr>
                                    </p:animEffect>
                                    <p:anim calcmode="lin" valueType="num">
                                      <p:cBhvr>
                                        <p:cTn id="67" dur="2000" fill="hold"/>
                                        <p:tgtEl>
                                          <p:spTgt spid="38920"/>
                                        </p:tgtEl>
                                        <p:attrNameLst>
                                          <p:attrName>style.rotation</p:attrName>
                                        </p:attrNameLst>
                                      </p:cBhvr>
                                      <p:tavLst>
                                        <p:tav tm="0">
                                          <p:val>
                                            <p:fltVal val="720"/>
                                          </p:val>
                                        </p:tav>
                                        <p:tav tm="100000">
                                          <p:val>
                                            <p:fltVal val="0"/>
                                          </p:val>
                                        </p:tav>
                                      </p:tavLst>
                                    </p:anim>
                                    <p:anim calcmode="lin" valueType="num">
                                      <p:cBhvr>
                                        <p:cTn id="68" dur="2000" fill="hold"/>
                                        <p:tgtEl>
                                          <p:spTgt spid="38920"/>
                                        </p:tgtEl>
                                        <p:attrNameLst>
                                          <p:attrName>ppt_h</p:attrName>
                                        </p:attrNameLst>
                                      </p:cBhvr>
                                      <p:tavLst>
                                        <p:tav tm="0">
                                          <p:val>
                                            <p:fltVal val="0"/>
                                          </p:val>
                                        </p:tav>
                                        <p:tav tm="100000">
                                          <p:val>
                                            <p:strVal val="#ppt_h"/>
                                          </p:val>
                                        </p:tav>
                                      </p:tavLst>
                                    </p:anim>
                                    <p:anim calcmode="lin" valueType="num">
                                      <p:cBhvr>
                                        <p:cTn id="69" dur="2000" fill="hold"/>
                                        <p:tgtEl>
                                          <p:spTgt spid="38920"/>
                                        </p:tgtEl>
                                        <p:attrNameLst>
                                          <p:attrName>ppt_w</p:attrName>
                                        </p:attrNameLst>
                                      </p:cBhvr>
                                      <p:tavLst>
                                        <p:tav tm="0">
                                          <p:val>
                                            <p:fltVal val="0"/>
                                          </p:val>
                                        </p:tav>
                                        <p:tav tm="100000">
                                          <p:val>
                                            <p:strVal val="#ppt_w"/>
                                          </p:val>
                                        </p:tav>
                                      </p:tavLst>
                                    </p:anim>
                                  </p:childTnLst>
                                </p:cTn>
                              </p:par>
                              <p:par>
                                <p:cTn id="70" presetID="35"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2000"/>
                                        <p:tgtEl>
                                          <p:spTgt spid="17"/>
                                        </p:tgtEl>
                                      </p:cBhvr>
                                    </p:animEffect>
                                    <p:anim calcmode="lin" valueType="num">
                                      <p:cBhvr>
                                        <p:cTn id="73" dur="2000" fill="hold"/>
                                        <p:tgtEl>
                                          <p:spTgt spid="17"/>
                                        </p:tgtEl>
                                        <p:attrNameLst>
                                          <p:attrName>style.rotation</p:attrName>
                                        </p:attrNameLst>
                                      </p:cBhvr>
                                      <p:tavLst>
                                        <p:tav tm="0">
                                          <p:val>
                                            <p:fltVal val="720"/>
                                          </p:val>
                                        </p:tav>
                                        <p:tav tm="100000">
                                          <p:val>
                                            <p:fltVal val="0"/>
                                          </p:val>
                                        </p:tav>
                                      </p:tavLst>
                                    </p:anim>
                                    <p:anim calcmode="lin" valueType="num">
                                      <p:cBhvr>
                                        <p:cTn id="74" dur="2000" fill="hold"/>
                                        <p:tgtEl>
                                          <p:spTgt spid="17"/>
                                        </p:tgtEl>
                                        <p:attrNameLst>
                                          <p:attrName>ppt_h</p:attrName>
                                        </p:attrNameLst>
                                      </p:cBhvr>
                                      <p:tavLst>
                                        <p:tav tm="0">
                                          <p:val>
                                            <p:fltVal val="0"/>
                                          </p:val>
                                        </p:tav>
                                        <p:tav tm="100000">
                                          <p:val>
                                            <p:strVal val="#ppt_h"/>
                                          </p:val>
                                        </p:tav>
                                      </p:tavLst>
                                    </p:anim>
                                    <p:anim calcmode="lin" valueType="num">
                                      <p:cBhvr>
                                        <p:cTn id="75" dur="2000" fill="hold"/>
                                        <p:tgtEl>
                                          <p:spTgt spid="17"/>
                                        </p:tgtEl>
                                        <p:attrNameLst>
                                          <p:attrName>ppt_w</p:attrName>
                                        </p:attrNameLst>
                                      </p:cBhvr>
                                      <p:tavLst>
                                        <p:tav tm="0">
                                          <p:val>
                                            <p:fltVal val="0"/>
                                          </p:val>
                                        </p:tav>
                                        <p:tav tm="100000">
                                          <p:val>
                                            <p:strVal val="#ppt_w"/>
                                          </p:val>
                                        </p:tav>
                                      </p:tavLst>
                                    </p:anim>
                                  </p:childTnLst>
                                </p:cTn>
                              </p:par>
                            </p:childTnLst>
                          </p:cTn>
                        </p:par>
                        <p:par>
                          <p:cTn id="76" fill="hold">
                            <p:stCondLst>
                              <p:cond delay="2000"/>
                            </p:stCondLst>
                            <p:childTnLst>
                              <p:par>
                                <p:cTn id="77" presetID="10" presetClass="entr" presetSubtype="0" fill="hold" nodeType="after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4" name="Picture 8" descr="http://www.icelandphotography.com/images/large/Strokkur-Geyser-and-Blesi-Pool_900px.jpg"/>
          <p:cNvPicPr>
            <a:picLocks noChangeAspect="1" noChangeArrowheads="1"/>
          </p:cNvPicPr>
          <p:nvPr/>
        </p:nvPicPr>
        <p:blipFill>
          <a:blip r:embed="rId2" cstate="print"/>
          <a:srcRect/>
          <a:stretch>
            <a:fillRect/>
          </a:stretch>
        </p:blipFill>
        <p:spPr bwMode="auto">
          <a:xfrm>
            <a:off x="3166281" y="3771597"/>
            <a:ext cx="5425316" cy="3086403"/>
          </a:xfrm>
          <a:prstGeom prst="rect">
            <a:avLst/>
          </a:prstGeom>
          <a:noFill/>
        </p:spPr>
      </p:pic>
      <p:pic>
        <p:nvPicPr>
          <p:cNvPr id="39940" name="Picture 4" descr="Strokkur Hot Spring information Iceland geysers"/>
          <p:cNvPicPr>
            <a:picLocks noChangeAspect="1" noChangeArrowheads="1"/>
          </p:cNvPicPr>
          <p:nvPr/>
        </p:nvPicPr>
        <p:blipFill>
          <a:blip r:embed="rId3" cstate="print"/>
          <a:srcRect/>
          <a:stretch>
            <a:fillRect/>
          </a:stretch>
        </p:blipFill>
        <p:spPr bwMode="auto">
          <a:xfrm>
            <a:off x="251110" y="892719"/>
            <a:ext cx="3252167" cy="4429907"/>
          </a:xfrm>
          <a:prstGeom prst="rect">
            <a:avLst/>
          </a:prstGeom>
          <a:noFill/>
        </p:spPr>
      </p:pic>
      <p:sp>
        <p:nvSpPr>
          <p:cNvPr id="6" name="5 CuadroTexto"/>
          <p:cNvSpPr txBox="1"/>
          <p:nvPr/>
        </p:nvSpPr>
        <p:spPr>
          <a:xfrm>
            <a:off x="464024" y="532263"/>
            <a:ext cx="2538483" cy="369332"/>
          </a:xfrm>
          <a:prstGeom prst="rect">
            <a:avLst/>
          </a:prstGeom>
          <a:noFill/>
        </p:spPr>
        <p:txBody>
          <a:bodyPr wrap="square" rtlCol="0">
            <a:spAutoFit/>
          </a:bodyPr>
          <a:lstStyle/>
          <a:p>
            <a:pPr algn="ctr"/>
            <a:r>
              <a:rPr lang="es-ES" dirty="0" err="1" smtClean="0">
                <a:effectLst>
                  <a:outerShdw blurRad="38100" dist="38100" dir="2700000" algn="tl">
                    <a:srgbClr val="000000">
                      <a:alpha val="43137"/>
                    </a:srgbClr>
                  </a:outerShdw>
                </a:effectLst>
              </a:rPr>
              <a:t>Strokkur</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geyser</a:t>
            </a:r>
            <a:endParaRPr lang="es-ES" dirty="0">
              <a:effectLst>
                <a:outerShdw blurRad="38100" dist="38100" dir="2700000" algn="tl">
                  <a:srgbClr val="000000">
                    <a:alpha val="43137"/>
                  </a:srgbClr>
                </a:outerShdw>
              </a:effectLst>
            </a:endParaRPr>
          </a:p>
        </p:txBody>
      </p:sp>
      <p:pic>
        <p:nvPicPr>
          <p:cNvPr id="39942" name="Picture 6" descr="http://www.textbooktravel.com/wp-content/uploads/2015/01/Great-Geysir-Iceland-60kb.jpg"/>
          <p:cNvPicPr>
            <a:picLocks noChangeAspect="1" noChangeArrowheads="1"/>
          </p:cNvPicPr>
          <p:nvPr/>
        </p:nvPicPr>
        <p:blipFill>
          <a:blip r:embed="rId4" cstate="print"/>
          <a:srcRect/>
          <a:stretch>
            <a:fillRect/>
          </a:stretch>
        </p:blipFill>
        <p:spPr bwMode="auto">
          <a:xfrm>
            <a:off x="7555173" y="2975212"/>
            <a:ext cx="4636827" cy="3091218"/>
          </a:xfrm>
          <a:prstGeom prst="rect">
            <a:avLst/>
          </a:prstGeom>
          <a:noFill/>
        </p:spPr>
      </p:pic>
      <p:sp>
        <p:nvSpPr>
          <p:cNvPr id="8" name="7 CuadroTexto"/>
          <p:cNvSpPr txBox="1"/>
          <p:nvPr/>
        </p:nvSpPr>
        <p:spPr>
          <a:xfrm>
            <a:off x="8327410" y="3073021"/>
            <a:ext cx="2538483" cy="369332"/>
          </a:xfrm>
          <a:prstGeom prst="rect">
            <a:avLst/>
          </a:prstGeom>
          <a:noFill/>
        </p:spPr>
        <p:txBody>
          <a:bodyPr wrap="square" rtlCol="0">
            <a:spAutoFit/>
          </a:bodyPr>
          <a:lstStyle/>
          <a:p>
            <a:pPr algn="ctr"/>
            <a:r>
              <a:rPr lang="es-ES" dirty="0" err="1" smtClean="0">
                <a:effectLst>
                  <a:outerShdw blurRad="38100" dist="38100" dir="2700000" algn="tl">
                    <a:srgbClr val="000000">
                      <a:alpha val="43137"/>
                    </a:srgbClr>
                  </a:outerShdw>
                </a:effectLst>
              </a:rPr>
              <a:t>The</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great</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geyser</a:t>
            </a:r>
            <a:endParaRPr lang="es-ES" dirty="0">
              <a:effectLst>
                <a:outerShdw blurRad="38100" dist="38100" dir="2700000" algn="tl">
                  <a:srgbClr val="000000">
                    <a:alpha val="43137"/>
                  </a:srgbClr>
                </a:outerShdw>
              </a:effectLst>
            </a:endParaRPr>
          </a:p>
        </p:txBody>
      </p:sp>
      <p:cxnSp>
        <p:nvCxnSpPr>
          <p:cNvPr id="10" name="9 Conector recto de flecha"/>
          <p:cNvCxnSpPr/>
          <p:nvPr/>
        </p:nvCxnSpPr>
        <p:spPr>
          <a:xfrm flipH="1" flipV="1">
            <a:off x="4967785" y="4804012"/>
            <a:ext cx="4708478" cy="409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4958686" y="5968621"/>
            <a:ext cx="2538483" cy="369332"/>
          </a:xfrm>
          <a:prstGeom prst="rect">
            <a:avLst/>
          </a:prstGeom>
          <a:noFill/>
        </p:spPr>
        <p:txBody>
          <a:bodyPr wrap="square" rtlCol="0">
            <a:spAutoFit/>
          </a:bodyPr>
          <a:lstStyle/>
          <a:p>
            <a:pPr algn="ctr"/>
            <a:r>
              <a:rPr lang="es-ES" dirty="0" err="1" smtClean="0">
                <a:effectLst>
                  <a:outerShdw blurRad="38100" dist="38100" dir="2700000" algn="tl">
                    <a:srgbClr val="000000">
                      <a:alpha val="43137"/>
                    </a:srgbClr>
                  </a:outerShdw>
                </a:effectLst>
              </a:rPr>
              <a:t>Blesi</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geyser</a:t>
            </a:r>
            <a:endParaRPr lang="es-ES" dirty="0">
              <a:effectLst>
                <a:outerShdw blurRad="38100" dist="38100" dir="2700000" algn="tl">
                  <a:srgbClr val="000000">
                    <a:alpha val="43137"/>
                  </a:srgbClr>
                </a:outerShdw>
              </a:effectLst>
            </a:endParaRPr>
          </a:p>
        </p:txBody>
      </p:sp>
      <p:pic>
        <p:nvPicPr>
          <p:cNvPr id="39946" name="Picture 10" descr="https://www.extremeiceland.is/images/alban/geysir/geysir_low.jpg"/>
          <p:cNvPicPr>
            <a:picLocks noChangeAspect="1" noChangeArrowheads="1"/>
          </p:cNvPicPr>
          <p:nvPr/>
        </p:nvPicPr>
        <p:blipFill>
          <a:blip r:embed="rId5" cstate="print"/>
          <a:srcRect/>
          <a:stretch>
            <a:fillRect/>
          </a:stretch>
        </p:blipFill>
        <p:spPr bwMode="auto">
          <a:xfrm>
            <a:off x="5232246" y="0"/>
            <a:ext cx="3943599" cy="2568598"/>
          </a:xfrm>
          <a:prstGeom prst="rect">
            <a:avLst/>
          </a:prstGeom>
          <a:noFill/>
        </p:spPr>
      </p:pic>
      <p:sp>
        <p:nvSpPr>
          <p:cNvPr id="17" name="16 CuadroTexto"/>
          <p:cNvSpPr txBox="1"/>
          <p:nvPr/>
        </p:nvSpPr>
        <p:spPr>
          <a:xfrm>
            <a:off x="5493223" y="200712"/>
            <a:ext cx="2538483" cy="369332"/>
          </a:xfrm>
          <a:prstGeom prst="rect">
            <a:avLst/>
          </a:prstGeom>
          <a:noFill/>
        </p:spPr>
        <p:txBody>
          <a:bodyPr wrap="square" rtlCol="0">
            <a:spAutoFit/>
          </a:bodyPr>
          <a:lstStyle/>
          <a:p>
            <a:pPr algn="ctr"/>
            <a:r>
              <a:rPr lang="es-ES" dirty="0" err="1" smtClean="0">
                <a:effectLst>
                  <a:outerShdw blurRad="38100" dist="38100" dir="2700000" algn="tl">
                    <a:srgbClr val="000000">
                      <a:alpha val="43137"/>
                    </a:srgbClr>
                  </a:outerShdw>
                </a:effectLst>
              </a:rPr>
              <a:t>Fata</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geyser</a:t>
            </a:r>
            <a:endParaRPr lang="es-ES" dirty="0">
              <a:effectLst>
                <a:outerShdw blurRad="38100" dist="38100" dir="2700000" algn="tl">
                  <a:srgbClr val="000000">
                    <a:alpha val="43137"/>
                  </a:srgbClr>
                </a:outerShdw>
              </a:effectLst>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fade">
                                      <p:cBhvr>
                                        <p:cTn id="7" dur="2000"/>
                                        <p:tgtEl>
                                          <p:spTgt spid="399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9946"/>
                                        </p:tgtEl>
                                        <p:attrNameLst>
                                          <p:attrName>style.visibility</p:attrName>
                                        </p:attrNameLst>
                                      </p:cBhvr>
                                      <p:to>
                                        <p:strVal val="visible"/>
                                      </p:to>
                                    </p:set>
                                    <p:animEffect transition="in" filter="fade">
                                      <p:cBhvr>
                                        <p:cTn id="13" dur="2000"/>
                                        <p:tgtEl>
                                          <p:spTgt spid="399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39942"/>
                                        </p:tgtEl>
                                        <p:attrNameLst>
                                          <p:attrName>style.visibility</p:attrName>
                                        </p:attrNameLst>
                                      </p:cBhvr>
                                      <p:to>
                                        <p:strVal val="visible"/>
                                      </p:to>
                                    </p:set>
                                    <p:animEffect transition="in" filter="fade">
                                      <p:cBhvr>
                                        <p:cTn id="19" dur="2000"/>
                                        <p:tgtEl>
                                          <p:spTgt spid="399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39944"/>
                                        </p:tgtEl>
                                        <p:attrNameLst>
                                          <p:attrName>style.visibility</p:attrName>
                                        </p:attrNameLst>
                                      </p:cBhvr>
                                      <p:to>
                                        <p:strVal val="visible"/>
                                      </p:to>
                                    </p:set>
                                    <p:animEffect transition="in" filter="fade">
                                      <p:cBhvr>
                                        <p:cTn id="25" dur="2000"/>
                                        <p:tgtEl>
                                          <p:spTgt spid="399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childTnLst>
                          </p:cTn>
                        </p:par>
                        <p:par>
                          <p:cTn id="29" fill="hold">
                            <p:stCondLst>
                              <p:cond delay="2000"/>
                            </p:stCondLst>
                            <p:childTnLst>
                              <p:par>
                                <p:cTn id="30" presetID="17" presetClass="entr" presetSubtype="1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4" name="Rectángulo 3"/>
          <p:cNvSpPr/>
          <p:nvPr/>
        </p:nvSpPr>
        <p:spPr>
          <a:xfrm>
            <a:off x="3741904" y="0"/>
            <a:ext cx="5114605" cy="1446550"/>
          </a:xfrm>
          <a:prstGeom prst="rect">
            <a:avLst/>
          </a:prstGeom>
          <a:noFill/>
        </p:spPr>
        <p:txBody>
          <a:bodyPr wrap="none" lIns="91440" tIns="45720" rIns="91440" bIns="45720">
            <a:spAutoFit/>
          </a:bodyPr>
          <a:lstStyle/>
          <a:p>
            <a:pPr algn="ctr"/>
            <a:r>
              <a:rPr lang="es-ES" sz="8800" b="1" dirty="0" smtClean="0">
                <a:ln w="9525">
                  <a:solidFill>
                    <a:schemeClr val="bg1"/>
                  </a:solidFill>
                  <a:prstDash val="solid"/>
                </a:ln>
                <a:effectLst>
                  <a:outerShdw blurRad="12700" dist="38100" dir="2700000" algn="tl" rotWithShape="0">
                    <a:schemeClr val="bg1">
                      <a:lumMod val="50000"/>
                    </a:schemeClr>
                  </a:outerShdw>
                </a:effectLst>
              </a:rPr>
              <a:t>REYKJAVÍC</a:t>
            </a:r>
            <a:endParaRPr lang="es-ES" sz="8800" b="1" dirty="0">
              <a:ln w="9525">
                <a:solidFill>
                  <a:schemeClr val="bg1"/>
                </a:solidFill>
                <a:prstDash val="solid"/>
              </a:ln>
              <a:effectLst>
                <a:outerShdw blurRad="12700" dist="38100" dir="2700000" algn="tl" rotWithShape="0">
                  <a:schemeClr val="bg1">
                    <a:lumMod val="50000"/>
                  </a:schemeClr>
                </a:outerShdw>
              </a:effectLst>
            </a:endParaRPr>
          </a:p>
        </p:txBody>
      </p:sp>
      <p:sp>
        <p:nvSpPr>
          <p:cNvPr id="5" name="CuadroTexto 4"/>
          <p:cNvSpPr txBox="1"/>
          <p:nvPr/>
        </p:nvSpPr>
        <p:spPr>
          <a:xfrm>
            <a:off x="308380" y="1233190"/>
            <a:ext cx="11472865" cy="6678751"/>
          </a:xfrm>
          <a:prstGeom prst="rect">
            <a:avLst/>
          </a:prstGeom>
          <a:noFill/>
        </p:spPr>
        <p:txBody>
          <a:bodyPr wrap="square" rtlCol="0">
            <a:spAutoFit/>
          </a:bodyPr>
          <a:lstStyle/>
          <a:p>
            <a:pPr algn="just"/>
            <a:r>
              <a:rPr lang="en-US" sz="2800" dirty="0" smtClean="0"/>
              <a:t>  </a:t>
            </a:r>
            <a:r>
              <a:rPr lang="en-US" sz="2800" b="1" dirty="0" smtClean="0"/>
              <a:t>Is </a:t>
            </a:r>
            <a:r>
              <a:rPr lang="en-US" sz="2800" b="1" dirty="0"/>
              <a:t>the capital city and </a:t>
            </a:r>
            <a:r>
              <a:rPr lang="en-US" sz="2800" b="1" dirty="0" smtClean="0"/>
              <a:t>the largest </a:t>
            </a:r>
            <a:r>
              <a:rPr lang="en-US" sz="2800" b="1" dirty="0"/>
              <a:t>city </a:t>
            </a:r>
            <a:r>
              <a:rPr lang="en-US" sz="2800" b="1" dirty="0" smtClean="0"/>
              <a:t>in Iceland with a population of around 120,000 inhabitants. </a:t>
            </a:r>
          </a:p>
          <a:p>
            <a:pPr algn="just"/>
            <a:endParaRPr lang="en-US" sz="2800" b="1" dirty="0" smtClean="0"/>
          </a:p>
          <a:p>
            <a:pPr algn="just"/>
            <a:r>
              <a:rPr lang="es-ES" sz="2800" b="1" dirty="0" smtClean="0"/>
              <a:t>  </a:t>
            </a:r>
            <a:r>
              <a:rPr lang="es-ES" sz="2800" b="1" dirty="0" err="1" smtClean="0"/>
              <a:t>It</a:t>
            </a:r>
            <a:r>
              <a:rPr lang="es-ES" sz="2800" b="1" dirty="0" smtClean="0"/>
              <a:t> </a:t>
            </a:r>
            <a:r>
              <a:rPr lang="es-ES" sz="2800" b="1" dirty="0" err="1" smtClean="0"/>
              <a:t>is</a:t>
            </a:r>
            <a:r>
              <a:rPr lang="es-ES" sz="2800" b="1" dirty="0" smtClean="0"/>
              <a:t> </a:t>
            </a:r>
            <a:r>
              <a:rPr lang="es-ES" sz="2800" b="1" dirty="0" err="1" smtClean="0"/>
              <a:t>the</a:t>
            </a:r>
            <a:r>
              <a:rPr lang="es-ES" sz="2800" b="1" dirty="0" smtClean="0"/>
              <a:t> </a:t>
            </a:r>
            <a:r>
              <a:rPr lang="es-ES" sz="2800" b="1" dirty="0" err="1" smtClean="0"/>
              <a:t>world´s</a:t>
            </a:r>
            <a:r>
              <a:rPr lang="es-ES" sz="2800" b="1" dirty="0" smtClean="0"/>
              <a:t> </a:t>
            </a:r>
            <a:r>
              <a:rPr lang="es-ES" sz="2800" b="1" dirty="0" err="1" smtClean="0"/>
              <a:t>nothermost</a:t>
            </a:r>
            <a:r>
              <a:rPr lang="es-ES" sz="2800" b="1" dirty="0" smtClean="0"/>
              <a:t> capital </a:t>
            </a:r>
            <a:r>
              <a:rPr lang="es-ES" sz="2800" b="1" dirty="0"/>
              <a:t>of a </a:t>
            </a:r>
            <a:r>
              <a:rPr lang="es-ES" sz="2800" b="1" dirty="0" err="1"/>
              <a:t>sovereign</a:t>
            </a:r>
            <a:r>
              <a:rPr lang="es-ES" sz="2800" b="1" dirty="0"/>
              <a:t> </a:t>
            </a:r>
            <a:r>
              <a:rPr lang="es-ES" sz="2800" b="1" dirty="0" err="1"/>
              <a:t>state</a:t>
            </a:r>
            <a:r>
              <a:rPr lang="es-ES" sz="2800" b="1" dirty="0"/>
              <a:t> and a popular </a:t>
            </a:r>
            <a:r>
              <a:rPr lang="es-ES" sz="2800" b="1" dirty="0" err="1"/>
              <a:t>tourist</a:t>
            </a:r>
            <a:r>
              <a:rPr lang="es-ES" sz="2800" b="1" dirty="0"/>
              <a:t> </a:t>
            </a:r>
            <a:r>
              <a:rPr lang="es-ES" sz="2800" b="1" dirty="0" err="1"/>
              <a:t>destination</a:t>
            </a:r>
            <a:r>
              <a:rPr lang="es-ES" dirty="0"/>
              <a:t>.</a:t>
            </a:r>
            <a:r>
              <a:rPr lang="en-US" dirty="0"/>
              <a:t> </a:t>
            </a:r>
            <a:endParaRPr lang="en-US" dirty="0" smtClean="0"/>
          </a:p>
          <a:p>
            <a:pPr algn="just"/>
            <a:endParaRPr lang="en-US" dirty="0" smtClean="0"/>
          </a:p>
          <a:p>
            <a:pPr algn="just"/>
            <a:r>
              <a:rPr lang="es-ES" sz="2800" b="1" dirty="0" smtClean="0"/>
              <a:t>  </a:t>
            </a:r>
            <a:r>
              <a:rPr lang="es-ES" sz="2800" b="1" dirty="0" err="1" smtClean="0"/>
              <a:t>Reykjavík</a:t>
            </a:r>
            <a:r>
              <a:rPr lang="es-ES" sz="2800" b="1" dirty="0" smtClean="0"/>
              <a:t> </a:t>
            </a:r>
            <a:r>
              <a:rPr lang="es-ES" sz="2800" b="1" dirty="0" err="1"/>
              <a:t>is</a:t>
            </a:r>
            <a:r>
              <a:rPr lang="es-ES" sz="2800" b="1" dirty="0"/>
              <a:t> </a:t>
            </a:r>
            <a:r>
              <a:rPr lang="es-ES" sz="2800" b="1" dirty="0" err="1"/>
              <a:t>believed</a:t>
            </a:r>
            <a:r>
              <a:rPr lang="es-ES" sz="2800" b="1" dirty="0"/>
              <a:t> to be </a:t>
            </a:r>
            <a:r>
              <a:rPr lang="es-ES" sz="2800" b="1" dirty="0" err="1"/>
              <a:t>the</a:t>
            </a:r>
            <a:r>
              <a:rPr lang="es-ES" sz="2800" b="1" dirty="0"/>
              <a:t> </a:t>
            </a:r>
            <a:r>
              <a:rPr lang="es-ES" sz="2800" b="1" dirty="0" err="1"/>
              <a:t>location</a:t>
            </a:r>
            <a:r>
              <a:rPr lang="es-ES" sz="2800" b="1" dirty="0"/>
              <a:t> of </a:t>
            </a:r>
            <a:r>
              <a:rPr lang="es-ES" sz="2800" b="1" dirty="0" err="1"/>
              <a:t>the</a:t>
            </a:r>
            <a:r>
              <a:rPr lang="es-ES" sz="2800" b="1" dirty="0"/>
              <a:t> </a:t>
            </a:r>
            <a:r>
              <a:rPr lang="es-ES" sz="2800" b="1" dirty="0" err="1"/>
              <a:t>first</a:t>
            </a:r>
            <a:r>
              <a:rPr lang="es-ES" sz="2800" b="1" dirty="0"/>
              <a:t> </a:t>
            </a:r>
            <a:r>
              <a:rPr lang="es-ES" sz="2800" b="1" dirty="0" err="1"/>
              <a:t>permanent</a:t>
            </a:r>
            <a:r>
              <a:rPr lang="es-ES" sz="2800" b="1" dirty="0"/>
              <a:t> </a:t>
            </a:r>
            <a:r>
              <a:rPr lang="es-ES" sz="2800" b="1" dirty="0" err="1"/>
              <a:t>settlement</a:t>
            </a:r>
            <a:r>
              <a:rPr lang="es-ES" sz="2800" b="1" dirty="0"/>
              <a:t> in </a:t>
            </a:r>
            <a:r>
              <a:rPr lang="es-ES" sz="2800" b="1" dirty="0" err="1"/>
              <a:t>Iceland</a:t>
            </a:r>
            <a:r>
              <a:rPr lang="es-ES" sz="2800" b="1" dirty="0"/>
              <a:t>.  </a:t>
            </a:r>
            <a:r>
              <a:rPr lang="es-ES" sz="2800" b="1" dirty="0" err="1"/>
              <a:t>Until</a:t>
            </a:r>
            <a:r>
              <a:rPr lang="es-ES" sz="2800" b="1" dirty="0"/>
              <a:t> </a:t>
            </a:r>
            <a:r>
              <a:rPr lang="es-ES" sz="2800" b="1" dirty="0" err="1"/>
              <a:t>the</a:t>
            </a:r>
            <a:r>
              <a:rPr lang="es-ES" sz="2800" b="1" dirty="0"/>
              <a:t> 18th </a:t>
            </a:r>
            <a:r>
              <a:rPr lang="es-ES" sz="2800" b="1" dirty="0" err="1"/>
              <a:t>century</a:t>
            </a:r>
            <a:r>
              <a:rPr lang="es-ES" sz="2800" b="1" dirty="0"/>
              <a:t>, </a:t>
            </a:r>
            <a:r>
              <a:rPr lang="es-ES" sz="2800" b="1" dirty="0" err="1"/>
              <a:t>there</a:t>
            </a:r>
            <a:r>
              <a:rPr lang="es-ES" sz="2800" b="1" dirty="0"/>
              <a:t> </a:t>
            </a:r>
            <a:r>
              <a:rPr lang="es-ES" sz="2800" b="1" dirty="0" err="1"/>
              <a:t>was</a:t>
            </a:r>
            <a:r>
              <a:rPr lang="es-ES" sz="2800" b="1" dirty="0"/>
              <a:t> </a:t>
            </a:r>
            <a:r>
              <a:rPr lang="es-ES" sz="2800" b="1" dirty="0" smtClean="0"/>
              <a:t>no </a:t>
            </a:r>
            <a:r>
              <a:rPr lang="es-ES" sz="2800" b="1" dirty="0" err="1" smtClean="0"/>
              <a:t>urban</a:t>
            </a:r>
            <a:r>
              <a:rPr lang="es-ES" sz="2800" b="1" dirty="0" smtClean="0"/>
              <a:t> </a:t>
            </a:r>
            <a:r>
              <a:rPr lang="es-ES" sz="2800" b="1" dirty="0" err="1" smtClean="0"/>
              <a:t>development</a:t>
            </a:r>
            <a:r>
              <a:rPr lang="es-ES" sz="2800" b="1" dirty="0" smtClean="0"/>
              <a:t>. </a:t>
            </a:r>
            <a:r>
              <a:rPr lang="es-ES" sz="2800" b="1" dirty="0" err="1" smtClean="0"/>
              <a:t>It</a:t>
            </a:r>
            <a:r>
              <a:rPr lang="es-ES" sz="2800" b="1" dirty="0" smtClean="0"/>
              <a:t> </a:t>
            </a:r>
            <a:r>
              <a:rPr lang="es-ES" sz="2800" b="1" dirty="0" err="1" smtClean="0"/>
              <a:t>was</a:t>
            </a:r>
            <a:r>
              <a:rPr lang="es-ES" sz="2800" b="1" dirty="0" smtClean="0"/>
              <a:t> </a:t>
            </a:r>
            <a:r>
              <a:rPr lang="es-ES" sz="2800" b="1" dirty="0" err="1" smtClean="0"/>
              <a:t>founded</a:t>
            </a:r>
            <a:r>
              <a:rPr lang="es-ES" sz="2800" b="1" dirty="0" smtClean="0"/>
              <a:t> </a:t>
            </a:r>
            <a:r>
              <a:rPr lang="es-ES" sz="2800" b="1" dirty="0"/>
              <a:t>as </a:t>
            </a:r>
            <a:r>
              <a:rPr lang="es-ES" sz="2800" b="1" dirty="0" err="1"/>
              <a:t>an</a:t>
            </a:r>
            <a:r>
              <a:rPr lang="es-ES" sz="2800" b="1" dirty="0"/>
              <a:t> </a:t>
            </a:r>
            <a:r>
              <a:rPr lang="es-ES" sz="2800" b="1" dirty="0" err="1"/>
              <a:t>official</a:t>
            </a:r>
            <a:r>
              <a:rPr lang="es-ES" sz="2800" b="1" dirty="0"/>
              <a:t> trading </a:t>
            </a:r>
            <a:r>
              <a:rPr lang="es-ES" sz="2800" b="1" dirty="0" err="1" smtClean="0"/>
              <a:t>town</a:t>
            </a:r>
            <a:r>
              <a:rPr lang="es-ES" sz="2800" b="1" dirty="0" smtClean="0"/>
              <a:t>. </a:t>
            </a:r>
          </a:p>
          <a:p>
            <a:pPr algn="just"/>
            <a:endParaRPr lang="es-ES" sz="2800" b="1" dirty="0" smtClean="0"/>
          </a:p>
          <a:p>
            <a:pPr algn="just"/>
            <a:r>
              <a:rPr lang="es-ES" sz="2800" b="1" dirty="0" smtClean="0"/>
              <a:t>  </a:t>
            </a:r>
            <a:r>
              <a:rPr lang="es-ES" sz="2800" b="1" dirty="0" err="1" smtClean="0"/>
              <a:t>Volcanic</a:t>
            </a:r>
            <a:r>
              <a:rPr lang="es-ES" sz="2800" b="1" dirty="0" smtClean="0"/>
              <a:t> </a:t>
            </a:r>
            <a:r>
              <a:rPr lang="es-ES" sz="2800" b="1" dirty="0" err="1"/>
              <a:t>activity</a:t>
            </a:r>
            <a:r>
              <a:rPr lang="es-ES" sz="2800" b="1" dirty="0"/>
              <a:t> </a:t>
            </a:r>
            <a:r>
              <a:rPr lang="es-ES" sz="2800" b="1" dirty="0" err="1"/>
              <a:t>provides</a:t>
            </a:r>
            <a:r>
              <a:rPr lang="es-ES" sz="2800" b="1" dirty="0"/>
              <a:t> </a:t>
            </a:r>
            <a:r>
              <a:rPr lang="es-ES" sz="2800" b="1" dirty="0" err="1"/>
              <a:t>Reykjavík</a:t>
            </a:r>
            <a:r>
              <a:rPr lang="es-ES" sz="2800" b="1" dirty="0"/>
              <a:t> </a:t>
            </a:r>
            <a:r>
              <a:rPr lang="es-ES" sz="2800" b="1" dirty="0" err="1" smtClean="0"/>
              <a:t>with</a:t>
            </a:r>
            <a:r>
              <a:rPr lang="es-ES" sz="2800" b="1" dirty="0" smtClean="0"/>
              <a:t> geotermal </a:t>
            </a:r>
            <a:r>
              <a:rPr lang="es-ES" sz="2800" b="1" dirty="0" err="1" smtClean="0"/>
              <a:t>heating</a:t>
            </a:r>
            <a:r>
              <a:rPr lang="es-ES" sz="2800" b="1" dirty="0" smtClean="0"/>
              <a:t> </a:t>
            </a:r>
            <a:r>
              <a:rPr lang="es-ES" sz="2800" b="1" dirty="0" err="1" smtClean="0"/>
              <a:t>systems</a:t>
            </a:r>
            <a:r>
              <a:rPr lang="es-ES" sz="2800" b="1" dirty="0" smtClean="0"/>
              <a:t> </a:t>
            </a:r>
            <a:r>
              <a:rPr lang="es-ES" sz="2800" b="1" dirty="0" err="1"/>
              <a:t>for</a:t>
            </a:r>
            <a:r>
              <a:rPr lang="es-ES" sz="2800" b="1" dirty="0"/>
              <a:t> </a:t>
            </a:r>
            <a:r>
              <a:rPr lang="es-ES" sz="2800" b="1" dirty="0" err="1"/>
              <a:t>both</a:t>
            </a:r>
            <a:r>
              <a:rPr lang="es-ES" sz="2800" b="1" dirty="0"/>
              <a:t> </a:t>
            </a:r>
            <a:r>
              <a:rPr lang="es-ES" sz="2800" b="1" dirty="0" err="1"/>
              <a:t>residential</a:t>
            </a:r>
            <a:r>
              <a:rPr lang="es-ES" sz="2800" b="1" dirty="0"/>
              <a:t> and industrial </a:t>
            </a:r>
            <a:r>
              <a:rPr lang="es-ES" sz="2800" b="1" dirty="0" err="1"/>
              <a:t>districts</a:t>
            </a:r>
            <a:r>
              <a:rPr lang="es-ES" sz="2800" b="1" dirty="0"/>
              <a:t>. </a:t>
            </a:r>
            <a:r>
              <a:rPr lang="en-US" sz="2800" b="1" dirty="0"/>
              <a:t>In 2008, natural hot water was used to heat roughly 90% of all buildings in Iceland.</a:t>
            </a:r>
            <a:endParaRPr lang="es-ES" sz="2800" b="1" dirty="0"/>
          </a:p>
          <a:p>
            <a:pPr algn="just"/>
            <a:endParaRPr lang="es-ES" sz="2800" b="1" dirty="0" smtClean="0"/>
          </a:p>
          <a:p>
            <a:pPr algn="just"/>
            <a:endParaRPr lang="en-US" sz="2800" b="1" dirty="0"/>
          </a:p>
          <a:p>
            <a:pPr algn="just"/>
            <a:endParaRPr lang="es-ES" dirty="0"/>
          </a:p>
        </p:txBody>
      </p:sp>
      <p:pic>
        <p:nvPicPr>
          <p:cNvPr id="2052" name="Picture 4" descr="http://www.turismoislandia.es/wp-content/uploads/2013/02/viajar-a-Islandia-viaje-a-Islandia-visitar-Island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415" y="869616"/>
            <a:ext cx="4762500" cy="2543175"/>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2054" name="Picture 6" descr="http://www.bt-store.com/Attachments/12800/634255686600000000/reykjavi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419" y="4029386"/>
            <a:ext cx="8863753" cy="275082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2056" name="Picture 8" descr="http://blog.radissonblu.com/wp-content/uploads/2015/04/Reykjavik-cit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288" y="723275"/>
            <a:ext cx="4575142" cy="3049218"/>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595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wipe(down)">
                                      <p:cBhvr>
                                        <p:cTn id="7" dur="580">
                                          <p:stCondLst>
                                            <p:cond delay="0"/>
                                          </p:stCondLst>
                                        </p:cTn>
                                        <p:tgtEl>
                                          <p:spTgt spid="2056"/>
                                        </p:tgtEl>
                                      </p:cBhvr>
                                    </p:animEffect>
                                    <p:anim calcmode="lin" valueType="num">
                                      <p:cBhvr>
                                        <p:cTn id="8" dur="1822" tmFilter="0,0; 0.14,0.36; 0.43,0.73; 0.71,0.91; 1.0,1.0">
                                          <p:stCondLst>
                                            <p:cond delay="0"/>
                                          </p:stCondLst>
                                        </p:cTn>
                                        <p:tgtEl>
                                          <p:spTgt spid="205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6"/>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6"/>
                                        </p:tgtEl>
                                      </p:cBhvr>
                                      <p:to x="100000" y="60000"/>
                                    </p:animScale>
                                    <p:animScale>
                                      <p:cBhvr>
                                        <p:cTn id="14" dur="166" decel="50000">
                                          <p:stCondLst>
                                            <p:cond delay="676"/>
                                          </p:stCondLst>
                                        </p:cTn>
                                        <p:tgtEl>
                                          <p:spTgt spid="2056"/>
                                        </p:tgtEl>
                                      </p:cBhvr>
                                      <p:to x="100000" y="100000"/>
                                    </p:animScale>
                                    <p:animScale>
                                      <p:cBhvr>
                                        <p:cTn id="15" dur="26">
                                          <p:stCondLst>
                                            <p:cond delay="1312"/>
                                          </p:stCondLst>
                                        </p:cTn>
                                        <p:tgtEl>
                                          <p:spTgt spid="2056"/>
                                        </p:tgtEl>
                                      </p:cBhvr>
                                      <p:to x="100000" y="80000"/>
                                    </p:animScale>
                                    <p:animScale>
                                      <p:cBhvr>
                                        <p:cTn id="16" dur="166" decel="50000">
                                          <p:stCondLst>
                                            <p:cond delay="1338"/>
                                          </p:stCondLst>
                                        </p:cTn>
                                        <p:tgtEl>
                                          <p:spTgt spid="2056"/>
                                        </p:tgtEl>
                                      </p:cBhvr>
                                      <p:to x="100000" y="100000"/>
                                    </p:animScale>
                                    <p:animScale>
                                      <p:cBhvr>
                                        <p:cTn id="17" dur="26">
                                          <p:stCondLst>
                                            <p:cond delay="1642"/>
                                          </p:stCondLst>
                                        </p:cTn>
                                        <p:tgtEl>
                                          <p:spTgt spid="2056"/>
                                        </p:tgtEl>
                                      </p:cBhvr>
                                      <p:to x="100000" y="90000"/>
                                    </p:animScale>
                                    <p:animScale>
                                      <p:cBhvr>
                                        <p:cTn id="18" dur="166" decel="50000">
                                          <p:stCondLst>
                                            <p:cond delay="1668"/>
                                          </p:stCondLst>
                                        </p:cTn>
                                        <p:tgtEl>
                                          <p:spTgt spid="2056"/>
                                        </p:tgtEl>
                                      </p:cBhvr>
                                      <p:to x="100000" y="100000"/>
                                    </p:animScale>
                                    <p:animScale>
                                      <p:cBhvr>
                                        <p:cTn id="19" dur="26">
                                          <p:stCondLst>
                                            <p:cond delay="1808"/>
                                          </p:stCondLst>
                                        </p:cTn>
                                        <p:tgtEl>
                                          <p:spTgt spid="2056"/>
                                        </p:tgtEl>
                                      </p:cBhvr>
                                      <p:to x="100000" y="95000"/>
                                    </p:animScale>
                                    <p:animScale>
                                      <p:cBhvr>
                                        <p:cTn id="20" dur="166" decel="50000">
                                          <p:stCondLst>
                                            <p:cond delay="1834"/>
                                          </p:stCondLst>
                                        </p:cTn>
                                        <p:tgtEl>
                                          <p:spTgt spid="205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wipe(down)">
                                      <p:cBhvr>
                                        <p:cTn id="23" dur="580">
                                          <p:stCondLst>
                                            <p:cond delay="0"/>
                                          </p:stCondLst>
                                        </p:cTn>
                                        <p:tgtEl>
                                          <p:spTgt spid="2054"/>
                                        </p:tgtEl>
                                      </p:cBhvr>
                                    </p:animEffect>
                                    <p:anim calcmode="lin" valueType="num">
                                      <p:cBhvr>
                                        <p:cTn id="24" dur="1822" tmFilter="0,0; 0.14,0.36; 0.43,0.73; 0.71,0.91; 1.0,1.0">
                                          <p:stCondLst>
                                            <p:cond delay="0"/>
                                          </p:stCondLst>
                                        </p:cTn>
                                        <p:tgtEl>
                                          <p:spTgt spid="205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5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5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5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54"/>
                                        </p:tgtEl>
                                        <p:attrNameLst>
                                          <p:attrName>ppt_y</p:attrName>
                                        </p:attrNameLst>
                                      </p:cBhvr>
                                      <p:tavLst>
                                        <p:tav tm="0" fmla="#ppt_y-sin(pi*$)/81">
                                          <p:val>
                                            <p:fltVal val="0"/>
                                          </p:val>
                                        </p:tav>
                                        <p:tav tm="100000">
                                          <p:val>
                                            <p:fltVal val="1"/>
                                          </p:val>
                                        </p:tav>
                                      </p:tavLst>
                                    </p:anim>
                                    <p:animScale>
                                      <p:cBhvr>
                                        <p:cTn id="29" dur="26">
                                          <p:stCondLst>
                                            <p:cond delay="650"/>
                                          </p:stCondLst>
                                        </p:cTn>
                                        <p:tgtEl>
                                          <p:spTgt spid="2054"/>
                                        </p:tgtEl>
                                      </p:cBhvr>
                                      <p:to x="100000" y="60000"/>
                                    </p:animScale>
                                    <p:animScale>
                                      <p:cBhvr>
                                        <p:cTn id="30" dur="166" decel="50000">
                                          <p:stCondLst>
                                            <p:cond delay="676"/>
                                          </p:stCondLst>
                                        </p:cTn>
                                        <p:tgtEl>
                                          <p:spTgt spid="2054"/>
                                        </p:tgtEl>
                                      </p:cBhvr>
                                      <p:to x="100000" y="100000"/>
                                    </p:animScale>
                                    <p:animScale>
                                      <p:cBhvr>
                                        <p:cTn id="31" dur="26">
                                          <p:stCondLst>
                                            <p:cond delay="1312"/>
                                          </p:stCondLst>
                                        </p:cTn>
                                        <p:tgtEl>
                                          <p:spTgt spid="2054"/>
                                        </p:tgtEl>
                                      </p:cBhvr>
                                      <p:to x="100000" y="80000"/>
                                    </p:animScale>
                                    <p:animScale>
                                      <p:cBhvr>
                                        <p:cTn id="32" dur="166" decel="50000">
                                          <p:stCondLst>
                                            <p:cond delay="1338"/>
                                          </p:stCondLst>
                                        </p:cTn>
                                        <p:tgtEl>
                                          <p:spTgt spid="2054"/>
                                        </p:tgtEl>
                                      </p:cBhvr>
                                      <p:to x="100000" y="100000"/>
                                    </p:animScale>
                                    <p:animScale>
                                      <p:cBhvr>
                                        <p:cTn id="33" dur="26">
                                          <p:stCondLst>
                                            <p:cond delay="1642"/>
                                          </p:stCondLst>
                                        </p:cTn>
                                        <p:tgtEl>
                                          <p:spTgt spid="2054"/>
                                        </p:tgtEl>
                                      </p:cBhvr>
                                      <p:to x="100000" y="90000"/>
                                    </p:animScale>
                                    <p:animScale>
                                      <p:cBhvr>
                                        <p:cTn id="34" dur="166" decel="50000">
                                          <p:stCondLst>
                                            <p:cond delay="1668"/>
                                          </p:stCondLst>
                                        </p:cTn>
                                        <p:tgtEl>
                                          <p:spTgt spid="2054"/>
                                        </p:tgtEl>
                                      </p:cBhvr>
                                      <p:to x="100000" y="100000"/>
                                    </p:animScale>
                                    <p:animScale>
                                      <p:cBhvr>
                                        <p:cTn id="35" dur="26">
                                          <p:stCondLst>
                                            <p:cond delay="1808"/>
                                          </p:stCondLst>
                                        </p:cTn>
                                        <p:tgtEl>
                                          <p:spTgt spid="2054"/>
                                        </p:tgtEl>
                                      </p:cBhvr>
                                      <p:to x="100000" y="95000"/>
                                    </p:animScale>
                                    <p:animScale>
                                      <p:cBhvr>
                                        <p:cTn id="36" dur="166" decel="50000">
                                          <p:stCondLst>
                                            <p:cond delay="1834"/>
                                          </p:stCondLst>
                                        </p:cTn>
                                        <p:tgtEl>
                                          <p:spTgt spid="205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2"/>
                                        </p:tgtEl>
                                        <p:attrNameLst>
                                          <p:attrName>style.visibility</p:attrName>
                                        </p:attrNameLst>
                                      </p:cBhvr>
                                      <p:to>
                                        <p:strVal val="visible"/>
                                      </p:to>
                                    </p:set>
                                    <p:animEffect transition="in" filter="wipe(down)">
                                      <p:cBhvr>
                                        <p:cTn id="39" dur="580">
                                          <p:stCondLst>
                                            <p:cond delay="0"/>
                                          </p:stCondLst>
                                        </p:cTn>
                                        <p:tgtEl>
                                          <p:spTgt spid="2052"/>
                                        </p:tgtEl>
                                      </p:cBhvr>
                                    </p:animEffect>
                                    <p:anim calcmode="lin" valueType="num">
                                      <p:cBhvr>
                                        <p:cTn id="40"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2"/>
                                        </p:tgtEl>
                                      </p:cBhvr>
                                      <p:to x="100000" y="60000"/>
                                    </p:animScale>
                                    <p:animScale>
                                      <p:cBhvr>
                                        <p:cTn id="46" dur="166" decel="50000">
                                          <p:stCondLst>
                                            <p:cond delay="676"/>
                                          </p:stCondLst>
                                        </p:cTn>
                                        <p:tgtEl>
                                          <p:spTgt spid="2052"/>
                                        </p:tgtEl>
                                      </p:cBhvr>
                                      <p:to x="100000" y="100000"/>
                                    </p:animScale>
                                    <p:animScale>
                                      <p:cBhvr>
                                        <p:cTn id="47" dur="26">
                                          <p:stCondLst>
                                            <p:cond delay="1312"/>
                                          </p:stCondLst>
                                        </p:cTn>
                                        <p:tgtEl>
                                          <p:spTgt spid="2052"/>
                                        </p:tgtEl>
                                      </p:cBhvr>
                                      <p:to x="100000" y="80000"/>
                                    </p:animScale>
                                    <p:animScale>
                                      <p:cBhvr>
                                        <p:cTn id="48" dur="166" decel="50000">
                                          <p:stCondLst>
                                            <p:cond delay="1338"/>
                                          </p:stCondLst>
                                        </p:cTn>
                                        <p:tgtEl>
                                          <p:spTgt spid="2052"/>
                                        </p:tgtEl>
                                      </p:cBhvr>
                                      <p:to x="100000" y="100000"/>
                                    </p:animScale>
                                    <p:animScale>
                                      <p:cBhvr>
                                        <p:cTn id="49" dur="26">
                                          <p:stCondLst>
                                            <p:cond delay="1642"/>
                                          </p:stCondLst>
                                        </p:cTn>
                                        <p:tgtEl>
                                          <p:spTgt spid="2052"/>
                                        </p:tgtEl>
                                      </p:cBhvr>
                                      <p:to x="100000" y="90000"/>
                                    </p:animScale>
                                    <p:animScale>
                                      <p:cBhvr>
                                        <p:cTn id="50" dur="166" decel="50000">
                                          <p:stCondLst>
                                            <p:cond delay="1668"/>
                                          </p:stCondLst>
                                        </p:cTn>
                                        <p:tgtEl>
                                          <p:spTgt spid="2052"/>
                                        </p:tgtEl>
                                      </p:cBhvr>
                                      <p:to x="100000" y="100000"/>
                                    </p:animScale>
                                    <p:animScale>
                                      <p:cBhvr>
                                        <p:cTn id="51" dur="26">
                                          <p:stCondLst>
                                            <p:cond delay="1808"/>
                                          </p:stCondLst>
                                        </p:cTn>
                                        <p:tgtEl>
                                          <p:spTgt spid="2052"/>
                                        </p:tgtEl>
                                      </p:cBhvr>
                                      <p:to x="100000" y="95000"/>
                                    </p:animScale>
                                    <p:animScale>
                                      <p:cBhvr>
                                        <p:cTn id="52" dur="166" decel="50000">
                                          <p:stCondLst>
                                            <p:cond delay="1834"/>
                                          </p:stCondLst>
                                        </p:cTn>
                                        <p:tgtEl>
                                          <p:spTgt spid="205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5" name="Picture 2" descr="http://www.vidiani.com/maps/maps_of_europe/maps_of_iceland/large_detailed_physical_map_of_iceland_with_all_roads_cities_and_airports_for_f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337" y="526566"/>
            <a:ext cx="8895715" cy="5972477"/>
          </a:xfrm>
          <a:prstGeom prst="rect">
            <a:avLst/>
          </a:prstGeom>
          <a:noFill/>
          <a:extLst>
            <a:ext uri="{909E8E84-426E-40DD-AFC4-6F175D3DCCD1}">
              <a14:hiddenFill xmlns:a14="http://schemas.microsoft.com/office/drawing/2010/main">
                <a:solidFill>
                  <a:srgbClr val="FFFFFF"/>
                </a:solidFill>
              </a14:hiddenFill>
            </a:ext>
          </a:extLst>
        </p:spPr>
      </p:pic>
      <p:sp>
        <p:nvSpPr>
          <p:cNvPr id="6" name="Elipse 5"/>
          <p:cNvSpPr/>
          <p:nvPr/>
        </p:nvSpPr>
        <p:spPr>
          <a:xfrm>
            <a:off x="3541074" y="4701350"/>
            <a:ext cx="667657" cy="6241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izquierda 6"/>
          <p:cNvSpPr/>
          <p:nvPr/>
        </p:nvSpPr>
        <p:spPr>
          <a:xfrm rot="20150666">
            <a:off x="4237650" y="4426857"/>
            <a:ext cx="1103085" cy="37737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3028107" y="0"/>
            <a:ext cx="6166176" cy="1446550"/>
          </a:xfrm>
          <a:prstGeom prst="rect">
            <a:avLst/>
          </a:prstGeom>
          <a:noFill/>
        </p:spPr>
        <p:txBody>
          <a:bodyPr wrap="none" lIns="91440" tIns="45720" rIns="91440" bIns="45720">
            <a:spAutoFit/>
          </a:bodyPr>
          <a:lstStyle/>
          <a:p>
            <a:pPr algn="ctr"/>
            <a:r>
              <a:rPr lang="es-ES" sz="8800" b="1" dirty="0" smtClean="0">
                <a:ln w="9525">
                  <a:solidFill>
                    <a:schemeClr val="bg1"/>
                  </a:solidFill>
                  <a:prstDash val="solid"/>
                </a:ln>
                <a:effectLst>
                  <a:outerShdw blurRad="12700" dist="38100" dir="2700000" algn="tl" rotWithShape="0">
                    <a:schemeClr val="bg1">
                      <a:lumMod val="50000"/>
                    </a:schemeClr>
                  </a:outerShdw>
                </a:effectLst>
              </a:rPr>
              <a:t>KÓPAVOGUR</a:t>
            </a:r>
            <a:endParaRPr lang="es-ES" sz="88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9" name="Picture 2" descr="http://www.vidiani.com/maps/maps_of_europe/maps_of_iceland/large_detailed_physical_map_of_iceland_with_all_roads_cities_and_airports_for_fre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20" t="51045" r="54029" b="5462"/>
          <a:stretch/>
        </p:blipFill>
        <p:spPr bwMode="auto">
          <a:xfrm>
            <a:off x="4582457" y="1719982"/>
            <a:ext cx="5732463" cy="4505628"/>
          </a:xfrm>
          <a:prstGeom prst="ellipse">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10" name="Flecha izquierda 9"/>
          <p:cNvSpPr/>
          <p:nvPr/>
        </p:nvSpPr>
        <p:spPr>
          <a:xfrm rot="7564153">
            <a:off x="6045990" y="4579871"/>
            <a:ext cx="1103085" cy="37737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350296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500"/>
                            </p:stCondLst>
                            <p:childTnLst>
                              <p:par>
                                <p:cTn id="29" presetID="26"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80">
                                          <p:stCondLst>
                                            <p:cond delay="0"/>
                                          </p:stCondLst>
                                        </p:cTn>
                                        <p:tgtEl>
                                          <p:spTgt spid="10"/>
                                        </p:tgtEl>
                                      </p:cBhvr>
                                    </p:animEffect>
                                    <p:anim calcmode="lin" valueType="num">
                                      <p:cBhvr>
                                        <p:cTn id="3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gtEl>
                                      </p:cBhvr>
                                      <p:to x="100000" y="60000"/>
                                    </p:animScale>
                                    <p:animScale>
                                      <p:cBhvr>
                                        <p:cTn id="38" dur="166" decel="50000">
                                          <p:stCondLst>
                                            <p:cond delay="676"/>
                                          </p:stCondLst>
                                        </p:cTn>
                                        <p:tgtEl>
                                          <p:spTgt spid="10"/>
                                        </p:tgtEl>
                                      </p:cBhvr>
                                      <p:to x="100000" y="100000"/>
                                    </p:animScale>
                                    <p:animScale>
                                      <p:cBhvr>
                                        <p:cTn id="39" dur="26">
                                          <p:stCondLst>
                                            <p:cond delay="1312"/>
                                          </p:stCondLst>
                                        </p:cTn>
                                        <p:tgtEl>
                                          <p:spTgt spid="10"/>
                                        </p:tgtEl>
                                      </p:cBhvr>
                                      <p:to x="100000" y="80000"/>
                                    </p:animScale>
                                    <p:animScale>
                                      <p:cBhvr>
                                        <p:cTn id="40" dur="166" decel="50000">
                                          <p:stCondLst>
                                            <p:cond delay="1338"/>
                                          </p:stCondLst>
                                        </p:cTn>
                                        <p:tgtEl>
                                          <p:spTgt spid="10"/>
                                        </p:tgtEl>
                                      </p:cBhvr>
                                      <p:to x="100000" y="100000"/>
                                    </p:animScale>
                                    <p:animScale>
                                      <p:cBhvr>
                                        <p:cTn id="41" dur="26">
                                          <p:stCondLst>
                                            <p:cond delay="1642"/>
                                          </p:stCondLst>
                                        </p:cTn>
                                        <p:tgtEl>
                                          <p:spTgt spid="10"/>
                                        </p:tgtEl>
                                      </p:cBhvr>
                                      <p:to x="100000" y="90000"/>
                                    </p:animScale>
                                    <p:animScale>
                                      <p:cBhvr>
                                        <p:cTn id="42" dur="166" decel="50000">
                                          <p:stCondLst>
                                            <p:cond delay="1668"/>
                                          </p:stCondLst>
                                        </p:cTn>
                                        <p:tgtEl>
                                          <p:spTgt spid="10"/>
                                        </p:tgtEl>
                                      </p:cBhvr>
                                      <p:to x="100000" y="100000"/>
                                    </p:animScale>
                                    <p:animScale>
                                      <p:cBhvr>
                                        <p:cTn id="43" dur="26">
                                          <p:stCondLst>
                                            <p:cond delay="1808"/>
                                          </p:stCondLst>
                                        </p:cTn>
                                        <p:tgtEl>
                                          <p:spTgt spid="10"/>
                                        </p:tgtEl>
                                      </p:cBhvr>
                                      <p:to x="100000" y="95000"/>
                                    </p:animScale>
                                    <p:animScale>
                                      <p:cBhvr>
                                        <p:cTn id="4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blip>
          <a:srcRect/>
          <a:stretch>
            <a:fillRect t="-9000" b="-9000"/>
          </a:stretch>
        </a:blipFill>
        <a:effectLst/>
      </p:bgPr>
    </p:bg>
    <p:spTree>
      <p:nvGrpSpPr>
        <p:cNvPr id="1" name=""/>
        <p:cNvGrpSpPr/>
        <p:nvPr/>
      </p:nvGrpSpPr>
      <p:grpSpPr>
        <a:xfrm>
          <a:off x="0" y="0"/>
          <a:ext cx="0" cy="0"/>
          <a:chOff x="0" y="0"/>
          <a:chExt cx="0" cy="0"/>
        </a:xfrm>
      </p:grpSpPr>
      <p:sp>
        <p:nvSpPr>
          <p:cNvPr id="5" name="CuadroTexto 4"/>
          <p:cNvSpPr txBox="1"/>
          <p:nvPr/>
        </p:nvSpPr>
        <p:spPr>
          <a:xfrm>
            <a:off x="374762" y="1446550"/>
            <a:ext cx="11472865" cy="6986528"/>
          </a:xfrm>
          <a:prstGeom prst="rect">
            <a:avLst/>
          </a:prstGeom>
          <a:noFill/>
        </p:spPr>
        <p:txBody>
          <a:bodyPr wrap="square" rtlCol="0">
            <a:spAutoFit/>
          </a:bodyPr>
          <a:lstStyle/>
          <a:p>
            <a:pPr algn="just"/>
            <a:r>
              <a:rPr lang="es-ES" sz="2800" dirty="0" smtClean="0"/>
              <a:t>   </a:t>
            </a:r>
            <a:r>
              <a:rPr lang="es-ES" sz="2800" b="1" dirty="0" err="1" smtClean="0"/>
              <a:t>Kópavogur</a:t>
            </a:r>
            <a:r>
              <a:rPr lang="es-ES" sz="2800" b="1" dirty="0" smtClean="0"/>
              <a:t> </a:t>
            </a:r>
            <a:r>
              <a:rPr lang="es-ES" sz="2800" b="1" dirty="0" err="1" smtClean="0"/>
              <a:t>is</a:t>
            </a:r>
            <a:r>
              <a:rPr lang="es-ES" sz="2800" b="1" dirty="0" smtClean="0"/>
              <a:t> </a:t>
            </a:r>
            <a:r>
              <a:rPr lang="es-ES" sz="2800" b="1" dirty="0" err="1"/>
              <a:t>the</a:t>
            </a:r>
            <a:r>
              <a:rPr lang="es-ES" sz="2800" b="1" dirty="0"/>
              <a:t> </a:t>
            </a:r>
            <a:r>
              <a:rPr lang="es-ES" sz="2800" b="1" dirty="0" err="1"/>
              <a:t>second</a:t>
            </a:r>
            <a:r>
              <a:rPr lang="es-ES" sz="2800" b="1" dirty="0"/>
              <a:t> </a:t>
            </a:r>
            <a:r>
              <a:rPr lang="es-ES" sz="2800" b="1" dirty="0" err="1"/>
              <a:t>largest</a:t>
            </a:r>
            <a:r>
              <a:rPr lang="es-ES" sz="2800" b="1" dirty="0"/>
              <a:t> </a:t>
            </a:r>
            <a:r>
              <a:rPr lang="es-ES" sz="2800" b="1" dirty="0" err="1"/>
              <a:t>city</a:t>
            </a:r>
            <a:r>
              <a:rPr lang="es-ES" sz="2800" b="1" dirty="0"/>
              <a:t> in </a:t>
            </a:r>
            <a:r>
              <a:rPr lang="es-ES" sz="2800" b="1" dirty="0" err="1" smtClean="0"/>
              <a:t>Iceland</a:t>
            </a:r>
            <a:r>
              <a:rPr lang="es-ES" sz="2800" b="1" dirty="0" smtClean="0"/>
              <a:t> </a:t>
            </a:r>
            <a:r>
              <a:rPr lang="es-ES" sz="2800" b="1" dirty="0" err="1" smtClean="0"/>
              <a:t>with</a:t>
            </a:r>
            <a:r>
              <a:rPr lang="es-ES" sz="2800" b="1" dirty="0" smtClean="0"/>
              <a:t> 32,308 </a:t>
            </a:r>
            <a:r>
              <a:rPr lang="es-ES" sz="2800" b="1" dirty="0" err="1" smtClean="0"/>
              <a:t>inhabitants</a:t>
            </a:r>
            <a:r>
              <a:rPr lang="es-ES" sz="2800" b="1" dirty="0" smtClean="0"/>
              <a:t> </a:t>
            </a:r>
            <a:r>
              <a:rPr lang="es-ES" sz="2800" b="1" dirty="0" err="1" smtClean="0"/>
              <a:t>according</a:t>
            </a:r>
            <a:r>
              <a:rPr lang="es-ES" sz="2800" b="1" dirty="0" smtClean="0"/>
              <a:t> to </a:t>
            </a:r>
            <a:r>
              <a:rPr lang="es-ES" sz="2800" b="1" dirty="0" err="1" smtClean="0"/>
              <a:t>the</a:t>
            </a:r>
            <a:r>
              <a:rPr lang="es-ES" sz="2800" b="1" dirty="0" smtClean="0"/>
              <a:t> </a:t>
            </a:r>
            <a:r>
              <a:rPr lang="es-ES" sz="2800" b="1" dirty="0" err="1" smtClean="0"/>
              <a:t>Statistics</a:t>
            </a:r>
            <a:r>
              <a:rPr lang="es-ES" sz="2800" b="1" dirty="0" smtClean="0"/>
              <a:t> of </a:t>
            </a:r>
            <a:r>
              <a:rPr lang="es-ES" sz="2800" b="1" dirty="0" err="1" smtClean="0"/>
              <a:t>Iceland</a:t>
            </a:r>
            <a:r>
              <a:rPr lang="es-ES" sz="2800" b="1" dirty="0" smtClean="0"/>
              <a:t>.</a:t>
            </a:r>
          </a:p>
          <a:p>
            <a:endParaRPr lang="es-ES" sz="2800" dirty="0" smtClean="0"/>
          </a:p>
          <a:p>
            <a:pPr algn="just"/>
            <a:r>
              <a:rPr lang="es-ES" sz="2800" dirty="0"/>
              <a:t> </a:t>
            </a:r>
            <a:r>
              <a:rPr lang="es-ES" sz="2800" dirty="0" smtClean="0"/>
              <a:t>  </a:t>
            </a:r>
            <a:r>
              <a:rPr lang="es-ES" sz="2800" b="1" dirty="0" err="1"/>
              <a:t>It</a:t>
            </a:r>
            <a:r>
              <a:rPr lang="es-ES" sz="2800" b="1" dirty="0"/>
              <a:t> </a:t>
            </a:r>
            <a:r>
              <a:rPr lang="es-ES" sz="2800" b="1" dirty="0" err="1"/>
              <a:t>lies</a:t>
            </a:r>
            <a:r>
              <a:rPr lang="es-ES" sz="2800" b="1" dirty="0"/>
              <a:t> </a:t>
            </a:r>
            <a:r>
              <a:rPr lang="es-ES" sz="2800" b="1" dirty="0" err="1"/>
              <a:t>immediately</a:t>
            </a:r>
            <a:r>
              <a:rPr lang="es-ES" sz="2800" b="1" dirty="0"/>
              <a:t> </a:t>
            </a:r>
            <a:r>
              <a:rPr lang="es-ES" sz="2800" b="1" dirty="0" err="1"/>
              <a:t>south</a:t>
            </a:r>
            <a:r>
              <a:rPr lang="es-ES" sz="2800" b="1" dirty="0"/>
              <a:t> </a:t>
            </a:r>
            <a:r>
              <a:rPr lang="es-ES" sz="2800" b="1" dirty="0" smtClean="0"/>
              <a:t>of </a:t>
            </a:r>
            <a:r>
              <a:rPr lang="es-ES" sz="2800" b="1" dirty="0" err="1" smtClean="0"/>
              <a:t>Reykjavík</a:t>
            </a:r>
            <a:r>
              <a:rPr lang="es-ES" sz="2800" b="1" dirty="0"/>
              <a:t> and </a:t>
            </a:r>
            <a:r>
              <a:rPr lang="es-ES" sz="2800" b="1" dirty="0" err="1"/>
              <a:t>is</a:t>
            </a:r>
            <a:r>
              <a:rPr lang="es-ES" sz="2800" b="1" dirty="0"/>
              <a:t> </a:t>
            </a:r>
            <a:r>
              <a:rPr lang="es-ES" sz="2800" b="1" dirty="0" err="1"/>
              <a:t>part</a:t>
            </a:r>
            <a:r>
              <a:rPr lang="es-ES" sz="2800" b="1" dirty="0"/>
              <a:t> of </a:t>
            </a:r>
            <a:r>
              <a:rPr lang="es-ES" sz="2800" b="1" dirty="0" err="1" smtClean="0"/>
              <a:t>the</a:t>
            </a:r>
            <a:r>
              <a:rPr lang="es-ES" sz="2800" b="1" dirty="0" smtClean="0"/>
              <a:t> Capital </a:t>
            </a:r>
            <a:r>
              <a:rPr lang="es-ES" sz="2800" b="1" dirty="0" err="1" smtClean="0"/>
              <a:t>Region</a:t>
            </a:r>
            <a:r>
              <a:rPr lang="es-ES" sz="2800" b="1" dirty="0" smtClean="0"/>
              <a:t>. </a:t>
            </a:r>
          </a:p>
          <a:p>
            <a:pPr algn="just"/>
            <a:endParaRPr lang="es-ES" sz="2800" b="1" dirty="0"/>
          </a:p>
          <a:p>
            <a:pPr algn="just"/>
            <a:r>
              <a:rPr lang="es-ES" sz="2800" b="1" dirty="0" smtClean="0"/>
              <a:t>   </a:t>
            </a:r>
            <a:r>
              <a:rPr lang="es-ES" sz="2800" b="1" dirty="0" err="1" smtClean="0"/>
              <a:t>The</a:t>
            </a:r>
            <a:r>
              <a:rPr lang="es-ES" sz="2800" b="1" dirty="0" smtClean="0"/>
              <a:t> </a:t>
            </a:r>
            <a:r>
              <a:rPr lang="es-ES" sz="2800" b="1" dirty="0" err="1"/>
              <a:t>name</a:t>
            </a:r>
            <a:r>
              <a:rPr lang="es-ES" sz="2800" b="1" dirty="0"/>
              <a:t> </a:t>
            </a:r>
            <a:r>
              <a:rPr lang="es-ES" sz="2800" b="1" dirty="0" err="1"/>
              <a:t>literally</a:t>
            </a:r>
            <a:r>
              <a:rPr lang="es-ES" sz="2800" b="1" dirty="0"/>
              <a:t> </a:t>
            </a:r>
            <a:r>
              <a:rPr lang="es-ES" sz="2800" b="1" dirty="0" err="1"/>
              <a:t>means</a:t>
            </a:r>
            <a:r>
              <a:rPr lang="es-ES" sz="2800" b="1" dirty="0"/>
              <a:t>  </a:t>
            </a:r>
            <a:r>
              <a:rPr lang="es-ES" sz="2800" b="1" i="1" dirty="0" smtClean="0"/>
              <a:t>“</a:t>
            </a:r>
            <a:r>
              <a:rPr lang="es-ES" sz="2800" b="1" i="1" dirty="0" err="1" smtClean="0"/>
              <a:t>seal</a:t>
            </a:r>
            <a:r>
              <a:rPr lang="es-ES" sz="2800" b="1" i="1" dirty="0" smtClean="0"/>
              <a:t> </a:t>
            </a:r>
            <a:r>
              <a:rPr lang="es-ES" sz="2800" b="1" i="1" dirty="0" err="1"/>
              <a:t>pup</a:t>
            </a:r>
            <a:r>
              <a:rPr lang="es-ES" sz="2800" b="1" i="1" dirty="0"/>
              <a:t> </a:t>
            </a:r>
            <a:r>
              <a:rPr lang="es-ES" sz="2800" b="1" i="1" dirty="0" err="1" smtClean="0"/>
              <a:t>bay</a:t>
            </a:r>
            <a:r>
              <a:rPr lang="es-ES" sz="2800" b="1" i="1" dirty="0" smtClean="0"/>
              <a:t>”</a:t>
            </a:r>
            <a:r>
              <a:rPr lang="es-ES" sz="2800" b="1" dirty="0" smtClean="0"/>
              <a:t>. </a:t>
            </a:r>
          </a:p>
          <a:p>
            <a:pPr algn="just"/>
            <a:endParaRPr lang="es-ES" sz="2800" b="1" dirty="0"/>
          </a:p>
          <a:p>
            <a:pPr algn="just"/>
            <a:r>
              <a:rPr lang="es-ES" sz="2800" b="1" dirty="0" smtClean="0"/>
              <a:t>   </a:t>
            </a:r>
            <a:r>
              <a:rPr lang="es-ES" sz="2800" b="1" dirty="0" err="1" smtClean="0"/>
              <a:t>Kópavogur</a:t>
            </a:r>
            <a:r>
              <a:rPr lang="es-ES" sz="2800" b="1" dirty="0" smtClean="0"/>
              <a:t> </a:t>
            </a:r>
            <a:r>
              <a:rPr lang="es-ES" sz="2800" b="1" dirty="0" err="1" smtClean="0"/>
              <a:t>is</a:t>
            </a:r>
            <a:r>
              <a:rPr lang="es-ES" sz="2800" b="1" dirty="0" smtClean="0"/>
              <a:t> </a:t>
            </a:r>
            <a:r>
              <a:rPr lang="es-ES" sz="2800" b="1" dirty="0" err="1" smtClean="0"/>
              <a:t>largely</a:t>
            </a:r>
            <a:r>
              <a:rPr lang="es-ES" sz="2800" b="1" dirty="0" smtClean="0"/>
              <a:t> </a:t>
            </a:r>
            <a:r>
              <a:rPr lang="es-ES" sz="2800" b="1" dirty="0" err="1" smtClean="0"/>
              <a:t>made</a:t>
            </a:r>
            <a:r>
              <a:rPr lang="es-ES" sz="2800" b="1" dirty="0" smtClean="0"/>
              <a:t> up of </a:t>
            </a:r>
            <a:r>
              <a:rPr lang="es-ES" sz="2800" b="1" dirty="0" err="1" smtClean="0"/>
              <a:t>residential</a:t>
            </a:r>
            <a:r>
              <a:rPr lang="es-ES" sz="2800" b="1" dirty="0" smtClean="0"/>
              <a:t> </a:t>
            </a:r>
            <a:r>
              <a:rPr lang="es-ES" sz="2800" b="1" dirty="0" err="1" smtClean="0"/>
              <a:t>areas</a:t>
            </a:r>
            <a:r>
              <a:rPr lang="es-ES" sz="2800" b="1" dirty="0" smtClean="0"/>
              <a:t>, </a:t>
            </a:r>
            <a:r>
              <a:rPr lang="es-ES" sz="2800" b="1" dirty="0" err="1" smtClean="0"/>
              <a:t>but</a:t>
            </a:r>
            <a:r>
              <a:rPr lang="es-ES" sz="2800" b="1" dirty="0" smtClean="0"/>
              <a:t> has </a:t>
            </a:r>
            <a:r>
              <a:rPr lang="es-ES" sz="2800" b="1" dirty="0" err="1" smtClean="0"/>
              <a:t>commercial</a:t>
            </a:r>
            <a:r>
              <a:rPr lang="es-ES" sz="2800" b="1" dirty="0" smtClean="0"/>
              <a:t> </a:t>
            </a:r>
            <a:r>
              <a:rPr lang="es-ES" sz="2800" b="1" dirty="0" err="1" smtClean="0"/>
              <a:t>areas</a:t>
            </a:r>
            <a:r>
              <a:rPr lang="es-ES" sz="2800" b="1" dirty="0" smtClean="0"/>
              <a:t> and </a:t>
            </a:r>
            <a:r>
              <a:rPr lang="es-ES" sz="2800" b="1" dirty="0" err="1" smtClean="0"/>
              <a:t>much</a:t>
            </a:r>
            <a:r>
              <a:rPr lang="es-ES" sz="2800" b="1" dirty="0" smtClean="0"/>
              <a:t> industrial </a:t>
            </a:r>
            <a:r>
              <a:rPr lang="es-ES" sz="2800" b="1" dirty="0" err="1" smtClean="0"/>
              <a:t>activity</a:t>
            </a:r>
            <a:r>
              <a:rPr lang="es-ES" sz="2800" b="1" dirty="0" smtClean="0"/>
              <a:t> as </a:t>
            </a:r>
            <a:r>
              <a:rPr lang="es-ES" sz="2800" b="1" dirty="0" err="1" smtClean="0"/>
              <a:t>well</a:t>
            </a:r>
            <a:r>
              <a:rPr lang="es-ES" sz="2800" b="1" dirty="0" smtClean="0"/>
              <a:t>. </a:t>
            </a:r>
          </a:p>
          <a:p>
            <a:pPr algn="just"/>
            <a:endParaRPr lang="es-ES" sz="2800" b="1" dirty="0"/>
          </a:p>
          <a:p>
            <a:pPr algn="just"/>
            <a:r>
              <a:rPr lang="es-ES" sz="2800" b="1" dirty="0" smtClean="0"/>
              <a:t>   </a:t>
            </a:r>
            <a:r>
              <a:rPr lang="es-ES" sz="2800" b="1" dirty="0" err="1" smtClean="0"/>
              <a:t>The</a:t>
            </a:r>
            <a:r>
              <a:rPr lang="es-ES" sz="2800" b="1" dirty="0" smtClean="0"/>
              <a:t> </a:t>
            </a:r>
            <a:r>
              <a:rPr lang="es-ES" sz="2800" b="1" dirty="0" err="1" smtClean="0"/>
              <a:t>tallest</a:t>
            </a:r>
            <a:r>
              <a:rPr lang="es-ES" sz="2800" b="1" dirty="0" smtClean="0"/>
              <a:t> </a:t>
            </a:r>
            <a:r>
              <a:rPr lang="es-ES" sz="2800" b="1" dirty="0" err="1" smtClean="0"/>
              <a:t>building</a:t>
            </a:r>
            <a:r>
              <a:rPr lang="es-ES" sz="2800" b="1" dirty="0" smtClean="0"/>
              <a:t> in </a:t>
            </a:r>
            <a:r>
              <a:rPr lang="es-ES" sz="2800" b="1" dirty="0" err="1" smtClean="0"/>
              <a:t>Iceland</a:t>
            </a:r>
            <a:r>
              <a:rPr lang="es-ES" sz="2800" b="1" dirty="0" smtClean="0"/>
              <a:t>, </a:t>
            </a:r>
            <a:r>
              <a:rPr lang="es-ES" sz="2800" b="1" dirty="0" err="1" smtClean="0"/>
              <a:t>the</a:t>
            </a:r>
            <a:r>
              <a:rPr lang="es-ES" sz="2800" b="1" dirty="0" smtClean="0"/>
              <a:t> </a:t>
            </a:r>
            <a:r>
              <a:rPr lang="es-ES" sz="2800" b="1" i="1" dirty="0" err="1" smtClean="0"/>
              <a:t>Smáratorg</a:t>
            </a:r>
            <a:r>
              <a:rPr lang="es-ES" sz="2800" b="1" i="1" dirty="0" smtClean="0"/>
              <a:t> </a:t>
            </a:r>
            <a:r>
              <a:rPr lang="es-ES" sz="2800" b="1" i="1" dirty="0" err="1" smtClean="0"/>
              <a:t>tower</a:t>
            </a:r>
            <a:r>
              <a:rPr lang="es-ES" sz="2800" b="1" dirty="0" smtClean="0"/>
              <a:t>, </a:t>
            </a:r>
            <a:r>
              <a:rPr lang="es-ES" sz="2800" b="1" dirty="0" err="1" smtClean="0"/>
              <a:t>is</a:t>
            </a:r>
            <a:r>
              <a:rPr lang="es-ES" sz="2800" b="1" dirty="0" smtClean="0"/>
              <a:t> </a:t>
            </a:r>
            <a:r>
              <a:rPr lang="es-ES" sz="2800" b="1" dirty="0" err="1" smtClean="0"/>
              <a:t>located</a:t>
            </a:r>
            <a:r>
              <a:rPr lang="es-ES" sz="2800" b="1" dirty="0" smtClean="0"/>
              <a:t> in central </a:t>
            </a:r>
            <a:r>
              <a:rPr lang="es-ES" sz="2800" b="1" dirty="0" err="1" smtClean="0"/>
              <a:t>Kópavogur</a:t>
            </a:r>
            <a:r>
              <a:rPr lang="es-ES" sz="2800" b="1" dirty="0" smtClean="0"/>
              <a:t>.</a:t>
            </a:r>
            <a:endParaRPr lang="es-ES" sz="2800" dirty="0" smtClean="0"/>
          </a:p>
          <a:p>
            <a:pPr algn="just"/>
            <a:endParaRPr lang="es-ES" sz="2800" b="1" dirty="0" smtClean="0"/>
          </a:p>
          <a:p>
            <a:pPr algn="just"/>
            <a:endParaRPr lang="es-ES" sz="2800" b="1" dirty="0" smtClean="0"/>
          </a:p>
          <a:p>
            <a:pPr algn="just"/>
            <a:r>
              <a:rPr lang="en-US" sz="2800" b="1" dirty="0" smtClean="0"/>
              <a:t> </a:t>
            </a:r>
            <a:endParaRPr lang="es-ES" sz="2800" b="1" dirty="0" smtClean="0"/>
          </a:p>
          <a:p>
            <a:pPr algn="just"/>
            <a:r>
              <a:rPr lang="es-ES" sz="2800" b="1" dirty="0" smtClean="0"/>
              <a:t> </a:t>
            </a:r>
            <a:endParaRPr lang="es-ES" sz="2800" b="1" dirty="0"/>
          </a:p>
        </p:txBody>
      </p:sp>
      <p:sp>
        <p:nvSpPr>
          <p:cNvPr id="8" name="Rectángulo 7"/>
          <p:cNvSpPr/>
          <p:nvPr/>
        </p:nvSpPr>
        <p:spPr>
          <a:xfrm>
            <a:off x="3028107" y="0"/>
            <a:ext cx="6166176" cy="1446550"/>
          </a:xfrm>
          <a:prstGeom prst="rect">
            <a:avLst/>
          </a:prstGeom>
          <a:noFill/>
        </p:spPr>
        <p:txBody>
          <a:bodyPr wrap="none" lIns="91440" tIns="45720" rIns="91440" bIns="45720">
            <a:spAutoFit/>
          </a:bodyPr>
          <a:lstStyle/>
          <a:p>
            <a:pPr algn="ctr"/>
            <a:r>
              <a:rPr lang="es-ES" sz="8800" b="1" dirty="0" smtClean="0">
                <a:ln w="9525">
                  <a:solidFill>
                    <a:schemeClr val="bg1"/>
                  </a:solidFill>
                  <a:prstDash val="solid"/>
                </a:ln>
                <a:effectLst>
                  <a:outerShdw blurRad="12700" dist="38100" dir="2700000" algn="tl" rotWithShape="0">
                    <a:schemeClr val="bg1">
                      <a:lumMod val="50000"/>
                    </a:schemeClr>
                  </a:outerShdw>
                </a:effectLst>
              </a:rPr>
              <a:t>KÓPAVOGUR</a:t>
            </a:r>
            <a:endParaRPr lang="es-ES" sz="88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3074" name="Picture 2" descr="http://10lugares.com/wp-content/uploads/2012/08/Ko%CC%81pavogur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9618"/>
          <a:stretch/>
        </p:blipFill>
        <p:spPr bwMode="auto">
          <a:xfrm>
            <a:off x="1139070" y="743012"/>
            <a:ext cx="4764418" cy="2546789"/>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3076" name="Picture 4" descr="https://lh3.googleusercontent.com/-HiCyM9_CbGs/UeaqvdrHrbI/AAAAAAAAAC8/hS5aQHzVoA0/w1094-h1096/The%2BTower%2BRestaurant%2Bmyn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814" r="7015"/>
          <a:stretch/>
        </p:blipFill>
        <p:spPr bwMode="auto">
          <a:xfrm>
            <a:off x="7641387" y="1308931"/>
            <a:ext cx="4206240" cy="5256222"/>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3078" name="Picture 6" descr="http://cdn.c.photoshelter.com/img-get/I0000PpoJCrgJJCo/s/750/750/Kopavogur-MND-060921-05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877"/>
          <a:stretch/>
        </p:blipFill>
        <p:spPr bwMode="auto">
          <a:xfrm>
            <a:off x="698047" y="3682588"/>
            <a:ext cx="6012224" cy="2966219"/>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8952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55" presetClass="entr" presetSubtype="0" fill="hold" nodeType="withEffect">
                                  <p:stCondLst>
                                    <p:cond delay="0"/>
                                  </p:stCondLst>
                                  <p:childTnLst>
                                    <p:set>
                                      <p:cBhvr>
                                        <p:cTn id="11" dur="1" fill="hold">
                                          <p:stCondLst>
                                            <p:cond delay="0"/>
                                          </p:stCondLst>
                                        </p:cTn>
                                        <p:tgtEl>
                                          <p:spTgt spid="3078"/>
                                        </p:tgtEl>
                                        <p:attrNameLst>
                                          <p:attrName>style.visibility</p:attrName>
                                        </p:attrNameLst>
                                      </p:cBhvr>
                                      <p:to>
                                        <p:strVal val="visible"/>
                                      </p:to>
                                    </p:set>
                                    <p:anim calcmode="lin" valueType="num">
                                      <p:cBhvr>
                                        <p:cTn id="12" dur="1000" fill="hold"/>
                                        <p:tgtEl>
                                          <p:spTgt spid="3078"/>
                                        </p:tgtEl>
                                        <p:attrNameLst>
                                          <p:attrName>ppt_w</p:attrName>
                                        </p:attrNameLst>
                                      </p:cBhvr>
                                      <p:tavLst>
                                        <p:tav tm="0">
                                          <p:val>
                                            <p:strVal val="#ppt_w*0.70"/>
                                          </p:val>
                                        </p:tav>
                                        <p:tav tm="100000">
                                          <p:val>
                                            <p:strVal val="#ppt_w"/>
                                          </p:val>
                                        </p:tav>
                                      </p:tavLst>
                                    </p:anim>
                                    <p:anim calcmode="lin" valueType="num">
                                      <p:cBhvr>
                                        <p:cTn id="13" dur="1000" fill="hold"/>
                                        <p:tgtEl>
                                          <p:spTgt spid="3078"/>
                                        </p:tgtEl>
                                        <p:attrNameLst>
                                          <p:attrName>ppt_h</p:attrName>
                                        </p:attrNameLst>
                                      </p:cBhvr>
                                      <p:tavLst>
                                        <p:tav tm="0">
                                          <p:val>
                                            <p:strVal val="#ppt_h"/>
                                          </p:val>
                                        </p:tav>
                                        <p:tav tm="100000">
                                          <p:val>
                                            <p:strVal val="#ppt_h"/>
                                          </p:val>
                                        </p:tav>
                                      </p:tavLst>
                                    </p:anim>
                                    <p:animEffect transition="in" filter="fade">
                                      <p:cBhvr>
                                        <p:cTn id="14" dur="1000"/>
                                        <p:tgtEl>
                                          <p:spTgt spid="3078"/>
                                        </p:tgtEl>
                                      </p:cBhvr>
                                    </p:animEffect>
                                  </p:childTnLst>
                                </p:cTn>
                              </p:par>
                              <p:par>
                                <p:cTn id="15" presetID="55" presetClass="entr" presetSubtype="0"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p:cTn id="17" dur="1000" fill="hold"/>
                                        <p:tgtEl>
                                          <p:spTgt spid="3076"/>
                                        </p:tgtEl>
                                        <p:attrNameLst>
                                          <p:attrName>ppt_w</p:attrName>
                                        </p:attrNameLst>
                                      </p:cBhvr>
                                      <p:tavLst>
                                        <p:tav tm="0">
                                          <p:val>
                                            <p:strVal val="#ppt_w*0.70"/>
                                          </p:val>
                                        </p:tav>
                                        <p:tav tm="100000">
                                          <p:val>
                                            <p:strVal val="#ppt_w"/>
                                          </p:val>
                                        </p:tav>
                                      </p:tavLst>
                                    </p:anim>
                                    <p:anim calcmode="lin" valueType="num">
                                      <p:cBhvr>
                                        <p:cTn id="18" dur="1000" fill="hold"/>
                                        <p:tgtEl>
                                          <p:spTgt spid="3076"/>
                                        </p:tgtEl>
                                        <p:attrNameLst>
                                          <p:attrName>ppt_h</p:attrName>
                                        </p:attrNameLst>
                                      </p:cBhvr>
                                      <p:tavLst>
                                        <p:tav tm="0">
                                          <p:val>
                                            <p:strVal val="#ppt_h"/>
                                          </p:val>
                                        </p:tav>
                                        <p:tav tm="100000">
                                          <p:val>
                                            <p:strVal val="#ppt_h"/>
                                          </p:val>
                                        </p:tav>
                                      </p:tavLst>
                                    </p:anim>
                                    <p:animEffect transition="in" filter="fade">
                                      <p:cBhvr>
                                        <p:cTn id="19"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alphaModFix amt="53000"/>
          </a:blip>
          <a:tile tx="0" ty="0" sx="100000" sy="100000" flip="none" algn="tl"/>
        </a:blipFill>
        <a:effectLst/>
      </p:bgPr>
    </p:bg>
    <p:spTree>
      <p:nvGrpSpPr>
        <p:cNvPr id="1" name=""/>
        <p:cNvGrpSpPr/>
        <p:nvPr/>
      </p:nvGrpSpPr>
      <p:grpSpPr>
        <a:xfrm>
          <a:off x="0" y="0"/>
          <a:ext cx="0" cy="0"/>
          <a:chOff x="0" y="0"/>
          <a:chExt cx="0" cy="0"/>
        </a:xfrm>
      </p:grpSpPr>
      <p:pic>
        <p:nvPicPr>
          <p:cNvPr id="5" name="Picture 2" descr="http://www.vidiani.com/maps/maps_of_europe/maps_of_iceland/large_detailed_physical_map_of_iceland_with_all_roads_cities_and_airports_for_f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337" y="526566"/>
            <a:ext cx="8895715" cy="5972477"/>
          </a:xfrm>
          <a:prstGeom prst="rect">
            <a:avLst/>
          </a:prstGeom>
          <a:noFill/>
          <a:extLst>
            <a:ext uri="{909E8E84-426E-40DD-AFC4-6F175D3DCCD1}">
              <a14:hiddenFill xmlns:a14="http://schemas.microsoft.com/office/drawing/2010/main">
                <a:solidFill>
                  <a:srgbClr val="FFFFFF"/>
                </a:solidFill>
              </a14:hiddenFill>
            </a:ext>
          </a:extLst>
        </p:spPr>
      </p:pic>
      <p:sp>
        <p:nvSpPr>
          <p:cNvPr id="6" name="Elipse 5"/>
          <p:cNvSpPr/>
          <p:nvPr/>
        </p:nvSpPr>
        <p:spPr>
          <a:xfrm>
            <a:off x="3296942" y="4768557"/>
            <a:ext cx="667657" cy="6241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izquierda 6"/>
          <p:cNvSpPr/>
          <p:nvPr/>
        </p:nvSpPr>
        <p:spPr>
          <a:xfrm rot="20150666">
            <a:off x="4237650" y="4426857"/>
            <a:ext cx="1103085" cy="37737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2086149" y="-176872"/>
            <a:ext cx="8369407" cy="1446550"/>
          </a:xfrm>
          <a:prstGeom prst="rect">
            <a:avLst/>
          </a:prstGeom>
          <a:noFill/>
        </p:spPr>
        <p:txBody>
          <a:bodyPr wrap="none" lIns="91440" tIns="45720" rIns="91440" bIns="45720">
            <a:spAutoFit/>
          </a:bodyPr>
          <a:lstStyle/>
          <a:p>
            <a:pPr algn="ctr"/>
            <a:r>
              <a:rPr lang="es-ES" sz="8800" b="1" dirty="0" err="1" smtClean="0">
                <a:ln w="9525">
                  <a:solidFill>
                    <a:schemeClr val="bg1"/>
                  </a:solidFill>
                  <a:prstDash val="solid"/>
                </a:ln>
                <a:effectLst>
                  <a:outerShdw blurRad="12700" dist="38100" dir="2700000" algn="tl" rotWithShape="0">
                    <a:schemeClr val="bg1">
                      <a:lumMod val="50000"/>
                    </a:schemeClr>
                  </a:outerShdw>
                </a:effectLst>
              </a:rPr>
              <a:t>HAFNARFJÖRðUR</a:t>
            </a:r>
            <a:endParaRPr lang="es-ES" sz="88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9" name="Picture 2" descr="http://www.vidiani.com/maps/maps_of_europe/maps_of_iceland/large_detailed_physical_map_of_iceland_with_all_roads_cities_and_airports_for_fre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20" t="51045" r="54029" b="5462"/>
          <a:stretch/>
        </p:blipFill>
        <p:spPr bwMode="auto">
          <a:xfrm>
            <a:off x="4582457" y="1719982"/>
            <a:ext cx="5732463" cy="4505628"/>
          </a:xfrm>
          <a:prstGeom prst="ellipse">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10" name="Flecha izquierda 9"/>
          <p:cNvSpPr/>
          <p:nvPr/>
        </p:nvSpPr>
        <p:spPr>
          <a:xfrm rot="7564153">
            <a:off x="5916937" y="4647079"/>
            <a:ext cx="1103085" cy="37737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690204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500"/>
                            </p:stCondLst>
                            <p:childTnLst>
                              <p:par>
                                <p:cTn id="29" presetID="26"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80">
                                          <p:stCondLst>
                                            <p:cond delay="0"/>
                                          </p:stCondLst>
                                        </p:cTn>
                                        <p:tgtEl>
                                          <p:spTgt spid="10"/>
                                        </p:tgtEl>
                                      </p:cBhvr>
                                    </p:animEffect>
                                    <p:anim calcmode="lin" valueType="num">
                                      <p:cBhvr>
                                        <p:cTn id="3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gtEl>
                                      </p:cBhvr>
                                      <p:to x="100000" y="60000"/>
                                    </p:animScale>
                                    <p:animScale>
                                      <p:cBhvr>
                                        <p:cTn id="38" dur="166" decel="50000">
                                          <p:stCondLst>
                                            <p:cond delay="676"/>
                                          </p:stCondLst>
                                        </p:cTn>
                                        <p:tgtEl>
                                          <p:spTgt spid="10"/>
                                        </p:tgtEl>
                                      </p:cBhvr>
                                      <p:to x="100000" y="100000"/>
                                    </p:animScale>
                                    <p:animScale>
                                      <p:cBhvr>
                                        <p:cTn id="39" dur="26">
                                          <p:stCondLst>
                                            <p:cond delay="1312"/>
                                          </p:stCondLst>
                                        </p:cTn>
                                        <p:tgtEl>
                                          <p:spTgt spid="10"/>
                                        </p:tgtEl>
                                      </p:cBhvr>
                                      <p:to x="100000" y="80000"/>
                                    </p:animScale>
                                    <p:animScale>
                                      <p:cBhvr>
                                        <p:cTn id="40" dur="166" decel="50000">
                                          <p:stCondLst>
                                            <p:cond delay="1338"/>
                                          </p:stCondLst>
                                        </p:cTn>
                                        <p:tgtEl>
                                          <p:spTgt spid="10"/>
                                        </p:tgtEl>
                                      </p:cBhvr>
                                      <p:to x="100000" y="100000"/>
                                    </p:animScale>
                                    <p:animScale>
                                      <p:cBhvr>
                                        <p:cTn id="41" dur="26">
                                          <p:stCondLst>
                                            <p:cond delay="1642"/>
                                          </p:stCondLst>
                                        </p:cTn>
                                        <p:tgtEl>
                                          <p:spTgt spid="10"/>
                                        </p:tgtEl>
                                      </p:cBhvr>
                                      <p:to x="100000" y="90000"/>
                                    </p:animScale>
                                    <p:animScale>
                                      <p:cBhvr>
                                        <p:cTn id="42" dur="166" decel="50000">
                                          <p:stCondLst>
                                            <p:cond delay="1668"/>
                                          </p:stCondLst>
                                        </p:cTn>
                                        <p:tgtEl>
                                          <p:spTgt spid="10"/>
                                        </p:tgtEl>
                                      </p:cBhvr>
                                      <p:to x="100000" y="100000"/>
                                    </p:animScale>
                                    <p:animScale>
                                      <p:cBhvr>
                                        <p:cTn id="43" dur="26">
                                          <p:stCondLst>
                                            <p:cond delay="1808"/>
                                          </p:stCondLst>
                                        </p:cTn>
                                        <p:tgtEl>
                                          <p:spTgt spid="10"/>
                                        </p:tgtEl>
                                      </p:cBhvr>
                                      <p:to x="100000" y="95000"/>
                                    </p:animScale>
                                    <p:animScale>
                                      <p:cBhvr>
                                        <p:cTn id="4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blip>
          <a:srcRect/>
          <a:stretch>
            <a:fillRect t="-21000" b="-21000"/>
          </a:stretch>
        </a:blipFill>
        <a:effectLst/>
      </p:bgPr>
    </p:bg>
    <p:spTree>
      <p:nvGrpSpPr>
        <p:cNvPr id="1" name=""/>
        <p:cNvGrpSpPr/>
        <p:nvPr/>
      </p:nvGrpSpPr>
      <p:grpSpPr>
        <a:xfrm>
          <a:off x="0" y="0"/>
          <a:ext cx="0" cy="0"/>
          <a:chOff x="0" y="0"/>
          <a:chExt cx="0" cy="0"/>
        </a:xfrm>
      </p:grpSpPr>
      <p:sp>
        <p:nvSpPr>
          <p:cNvPr id="5" name="Rectángulo 4"/>
          <p:cNvSpPr/>
          <p:nvPr/>
        </p:nvSpPr>
        <p:spPr>
          <a:xfrm>
            <a:off x="174171" y="97904"/>
            <a:ext cx="12017829" cy="6240170"/>
          </a:xfrm>
          <a:prstGeom prst="rect">
            <a:avLst/>
          </a:prstGeom>
        </p:spPr>
        <p:txBody>
          <a:bodyPr wrap="square">
            <a:spAutoFit/>
          </a:bodyPr>
          <a:lstStyle/>
          <a:p>
            <a:pPr algn="just">
              <a:lnSpc>
                <a:spcPct val="107000"/>
              </a:lnSpc>
              <a:spcAft>
                <a:spcPts val="800"/>
              </a:spcAft>
            </a:pPr>
            <a:r>
              <a:rPr lang="es-ES" sz="2800" b="1" dirty="0" smtClean="0"/>
              <a:t>   </a:t>
            </a:r>
            <a:r>
              <a:rPr lang="es-ES" sz="2800" b="1" dirty="0" err="1" smtClean="0"/>
              <a:t>Hafnarfjörður</a:t>
            </a:r>
            <a:r>
              <a:rPr lang="es-ES" sz="2800" b="1" dirty="0"/>
              <a:t> </a:t>
            </a:r>
            <a:r>
              <a:rPr lang="es-ES" sz="2800" b="1" dirty="0" err="1"/>
              <a:t>is</a:t>
            </a:r>
            <a:r>
              <a:rPr lang="es-ES" sz="2800" b="1" dirty="0"/>
              <a:t> a </a:t>
            </a:r>
            <a:r>
              <a:rPr lang="es-ES" sz="2800" b="1" dirty="0" err="1"/>
              <a:t>port</a:t>
            </a:r>
            <a:r>
              <a:rPr lang="es-ES" sz="2800" b="1" dirty="0"/>
              <a:t> </a:t>
            </a:r>
            <a:r>
              <a:rPr lang="es-ES" sz="2800" b="1" dirty="0" err="1"/>
              <a:t>town</a:t>
            </a:r>
            <a:r>
              <a:rPr lang="es-ES" sz="2800" b="1" dirty="0"/>
              <a:t> and </a:t>
            </a:r>
            <a:r>
              <a:rPr lang="es-ES" sz="2800" b="1" dirty="0" err="1"/>
              <a:t>municipality</a:t>
            </a:r>
            <a:r>
              <a:rPr lang="es-ES" sz="2800" b="1" dirty="0"/>
              <a:t> </a:t>
            </a:r>
            <a:r>
              <a:rPr lang="es-ES" sz="2800" b="1" dirty="0" err="1"/>
              <a:t>located</a:t>
            </a:r>
            <a:r>
              <a:rPr lang="es-ES" sz="2800" b="1" dirty="0"/>
              <a:t> </a:t>
            </a:r>
            <a:r>
              <a:rPr lang="es-ES" sz="2800" b="1" dirty="0" err="1"/>
              <a:t>on</a:t>
            </a:r>
            <a:r>
              <a:rPr lang="es-ES" sz="2800" b="1" dirty="0"/>
              <a:t> </a:t>
            </a:r>
            <a:r>
              <a:rPr lang="es-ES" sz="2800" b="1" dirty="0" err="1"/>
              <a:t>the</a:t>
            </a:r>
            <a:r>
              <a:rPr lang="es-ES" sz="2800" b="1" dirty="0"/>
              <a:t> </a:t>
            </a:r>
            <a:r>
              <a:rPr lang="es-ES" sz="2800" b="1" dirty="0" err="1"/>
              <a:t>southwest</a:t>
            </a:r>
            <a:r>
              <a:rPr lang="es-ES" sz="2800" b="1" dirty="0"/>
              <a:t> </a:t>
            </a:r>
            <a:r>
              <a:rPr lang="es-ES" sz="2800" b="1" dirty="0" err="1"/>
              <a:t>coast</a:t>
            </a:r>
            <a:r>
              <a:rPr lang="es-ES" sz="2800" b="1" dirty="0"/>
              <a:t> </a:t>
            </a:r>
            <a:r>
              <a:rPr lang="es-ES" sz="2800" b="1" dirty="0" smtClean="0"/>
              <a:t>of </a:t>
            </a:r>
            <a:r>
              <a:rPr lang="es-ES" sz="2800" b="1" dirty="0" err="1" smtClean="0"/>
              <a:t>Iceland</a:t>
            </a:r>
            <a:r>
              <a:rPr lang="es-ES" sz="2800" b="1" dirty="0" smtClean="0"/>
              <a:t>, </a:t>
            </a:r>
            <a:r>
              <a:rPr lang="es-ES" sz="2800" b="1" dirty="0" err="1"/>
              <a:t>about</a:t>
            </a:r>
            <a:r>
              <a:rPr lang="es-ES" sz="2800" b="1" dirty="0"/>
              <a:t> 10 km </a:t>
            </a:r>
            <a:r>
              <a:rPr lang="es-ES" sz="2800" b="1" dirty="0" err="1" smtClean="0"/>
              <a:t>south</a:t>
            </a:r>
            <a:r>
              <a:rPr lang="es-ES" sz="2800" b="1" dirty="0" smtClean="0"/>
              <a:t> of </a:t>
            </a:r>
            <a:r>
              <a:rPr lang="es-ES" sz="2800" b="1" dirty="0" err="1" smtClean="0"/>
              <a:t>Reykjavík</a:t>
            </a:r>
            <a:r>
              <a:rPr lang="es-ES" sz="2800" b="1" dirty="0" smtClean="0"/>
              <a:t>. </a:t>
            </a:r>
          </a:p>
          <a:p>
            <a:pPr algn="just">
              <a:lnSpc>
                <a:spcPct val="107000"/>
              </a:lnSpc>
              <a:spcAft>
                <a:spcPts val="800"/>
              </a:spcAft>
            </a:pPr>
            <a:r>
              <a:rPr lang="es-ES" sz="2800" b="1" dirty="0"/>
              <a:t> </a:t>
            </a:r>
            <a:r>
              <a:rPr lang="es-ES" sz="2800" b="1" dirty="0" smtClean="0"/>
              <a:t>  </a:t>
            </a:r>
            <a:r>
              <a:rPr lang="es-ES" sz="2800" b="1" dirty="0" err="1" smtClean="0"/>
              <a:t>It</a:t>
            </a:r>
            <a:r>
              <a:rPr lang="es-ES" sz="2800" b="1" dirty="0" smtClean="0"/>
              <a:t> </a:t>
            </a:r>
            <a:r>
              <a:rPr lang="es-ES" sz="2800" b="1" dirty="0" err="1"/>
              <a:t>is</a:t>
            </a:r>
            <a:r>
              <a:rPr lang="es-ES" sz="2800" b="1" dirty="0"/>
              <a:t> </a:t>
            </a:r>
            <a:r>
              <a:rPr lang="es-ES" sz="2800" b="1" dirty="0" err="1"/>
              <a:t>the</a:t>
            </a:r>
            <a:r>
              <a:rPr lang="es-ES" sz="2800" b="1" dirty="0"/>
              <a:t> </a:t>
            </a:r>
            <a:r>
              <a:rPr lang="es-ES" sz="2800" b="1" dirty="0" err="1"/>
              <a:t>third-most</a:t>
            </a:r>
            <a:r>
              <a:rPr lang="es-ES" sz="2800" b="1" dirty="0"/>
              <a:t> </a:t>
            </a:r>
            <a:r>
              <a:rPr lang="es-ES" sz="2800" b="1" dirty="0" err="1"/>
              <a:t>populous</a:t>
            </a:r>
            <a:r>
              <a:rPr lang="es-ES" sz="2800" b="1" dirty="0"/>
              <a:t> </a:t>
            </a:r>
            <a:r>
              <a:rPr lang="es-ES" sz="2800" b="1" dirty="0" err="1"/>
              <a:t>city</a:t>
            </a:r>
            <a:r>
              <a:rPr lang="es-ES" sz="2800" b="1" dirty="0"/>
              <a:t> in </a:t>
            </a:r>
            <a:r>
              <a:rPr lang="es-ES" sz="2800" b="1" dirty="0" err="1" smtClean="0"/>
              <a:t>Iceland</a:t>
            </a:r>
            <a:r>
              <a:rPr lang="es-ES" sz="2800" b="1" dirty="0" smtClean="0"/>
              <a:t> </a:t>
            </a:r>
            <a:r>
              <a:rPr lang="es-ES" sz="2800" b="1" dirty="0" err="1" smtClean="0"/>
              <a:t>with</a:t>
            </a:r>
            <a:r>
              <a:rPr lang="es-ES" sz="2800" b="1" dirty="0" smtClean="0"/>
              <a:t> a </a:t>
            </a:r>
            <a:r>
              <a:rPr lang="es-ES" sz="2800" b="1" dirty="0" err="1" smtClean="0"/>
              <a:t>population</a:t>
            </a:r>
            <a:r>
              <a:rPr lang="es-ES" sz="2800" b="1" dirty="0" smtClean="0"/>
              <a:t> of </a:t>
            </a:r>
            <a:r>
              <a:rPr lang="es-ES" sz="2800" b="1" dirty="0" err="1" smtClean="0"/>
              <a:t>around</a:t>
            </a:r>
            <a:r>
              <a:rPr lang="es-ES" sz="2800" b="1" dirty="0" smtClean="0"/>
              <a:t>  27,000 </a:t>
            </a:r>
            <a:r>
              <a:rPr lang="es-ES" sz="2800" b="1" dirty="0" err="1" smtClean="0"/>
              <a:t>inhabitants</a:t>
            </a:r>
            <a:r>
              <a:rPr lang="es-ES" sz="2800" b="1" dirty="0" smtClean="0"/>
              <a:t>.</a:t>
            </a:r>
          </a:p>
          <a:p>
            <a:pPr algn="just">
              <a:lnSpc>
                <a:spcPct val="107000"/>
              </a:lnSpc>
              <a:spcAft>
                <a:spcPts val="800"/>
              </a:spcAft>
            </a:pPr>
            <a:r>
              <a:rPr lang="es-ES" sz="2800" b="1" dirty="0" smtClean="0"/>
              <a:t>   </a:t>
            </a:r>
          </a:p>
          <a:p>
            <a:pPr algn="just">
              <a:lnSpc>
                <a:spcPct val="107000"/>
              </a:lnSpc>
              <a:spcAft>
                <a:spcPts val="800"/>
              </a:spcAft>
            </a:pPr>
            <a:r>
              <a:rPr lang="es-ES" sz="2800" b="1" dirty="0" err="1" smtClean="0"/>
              <a:t>The</a:t>
            </a:r>
            <a:r>
              <a:rPr lang="es-ES" sz="2800" b="1" dirty="0" smtClean="0"/>
              <a:t> </a:t>
            </a:r>
            <a:r>
              <a:rPr lang="es-ES" sz="2800" b="1" dirty="0" err="1"/>
              <a:t>town</a:t>
            </a:r>
            <a:r>
              <a:rPr lang="es-ES" sz="2800" b="1" dirty="0"/>
              <a:t> </a:t>
            </a:r>
            <a:r>
              <a:rPr lang="es-ES" sz="2800" b="1" dirty="0" err="1"/>
              <a:t>is</a:t>
            </a:r>
            <a:r>
              <a:rPr lang="es-ES" sz="2800" b="1" dirty="0"/>
              <a:t> </a:t>
            </a:r>
            <a:r>
              <a:rPr lang="es-ES" sz="2800" b="1" dirty="0" err="1"/>
              <a:t>the</a:t>
            </a:r>
            <a:r>
              <a:rPr lang="es-ES" sz="2800" b="1" dirty="0"/>
              <a:t> </a:t>
            </a:r>
            <a:r>
              <a:rPr lang="es-ES" sz="2800" b="1" dirty="0" err="1"/>
              <a:t>site</a:t>
            </a:r>
            <a:r>
              <a:rPr lang="es-ES" sz="2800" b="1" dirty="0"/>
              <a:t> of </a:t>
            </a:r>
            <a:r>
              <a:rPr lang="es-ES" sz="2800" b="1" dirty="0" err="1"/>
              <a:t>an</a:t>
            </a:r>
            <a:r>
              <a:rPr lang="es-ES" sz="2800" b="1" dirty="0"/>
              <a:t> </a:t>
            </a:r>
            <a:r>
              <a:rPr lang="es-ES" sz="2800" b="1" dirty="0" smtClean="0"/>
              <a:t>anual </a:t>
            </a:r>
            <a:r>
              <a:rPr lang="es-ES" sz="2800" b="1" dirty="0" err="1" smtClean="0"/>
              <a:t>Viking</a:t>
            </a:r>
            <a:r>
              <a:rPr lang="es-ES" sz="2800" b="1" dirty="0"/>
              <a:t> festival, </a:t>
            </a:r>
            <a:r>
              <a:rPr lang="es-ES" sz="2800" b="1" dirty="0" err="1"/>
              <a:t>where</a:t>
            </a:r>
            <a:r>
              <a:rPr lang="es-ES" sz="2800" b="1" dirty="0"/>
              <a:t> </a:t>
            </a:r>
            <a:r>
              <a:rPr lang="es-ES" sz="2800" b="1" dirty="0" err="1"/>
              <a:t>Viking</a:t>
            </a:r>
            <a:r>
              <a:rPr lang="es-ES" sz="2800" b="1" dirty="0"/>
              <a:t> culture </a:t>
            </a:r>
            <a:r>
              <a:rPr lang="es-ES" sz="2800" b="1" dirty="0" err="1"/>
              <a:t>enthusiasts</a:t>
            </a:r>
            <a:r>
              <a:rPr lang="es-ES" sz="2800" b="1" dirty="0"/>
              <a:t> </a:t>
            </a:r>
            <a:r>
              <a:rPr lang="es-ES" sz="2800" b="1" dirty="0" err="1"/>
              <a:t>from</a:t>
            </a:r>
            <a:r>
              <a:rPr lang="es-ES" sz="2800" b="1" dirty="0"/>
              <a:t> </a:t>
            </a:r>
            <a:r>
              <a:rPr lang="es-ES" sz="2800" b="1" dirty="0" err="1"/>
              <a:t>around</a:t>
            </a:r>
            <a:r>
              <a:rPr lang="es-ES" sz="2800" b="1" dirty="0"/>
              <a:t> </a:t>
            </a:r>
            <a:r>
              <a:rPr lang="es-ES" sz="2800" b="1" dirty="0" err="1"/>
              <a:t>the</a:t>
            </a:r>
            <a:r>
              <a:rPr lang="es-ES" sz="2800" b="1" dirty="0"/>
              <a:t> </a:t>
            </a:r>
            <a:r>
              <a:rPr lang="es-ES" sz="2800" b="1" dirty="0" err="1"/>
              <a:t>world</a:t>
            </a:r>
            <a:r>
              <a:rPr lang="es-ES" sz="2800" b="1" dirty="0"/>
              <a:t> </a:t>
            </a:r>
            <a:r>
              <a:rPr lang="es-ES" sz="2800" b="1" dirty="0" err="1"/>
              <a:t>display</a:t>
            </a:r>
            <a:r>
              <a:rPr lang="es-ES" sz="2800" b="1" dirty="0"/>
              <a:t> </a:t>
            </a:r>
            <a:r>
              <a:rPr lang="es-ES" sz="2800" b="1" dirty="0" err="1"/>
              <a:t>reconstructions</a:t>
            </a:r>
            <a:r>
              <a:rPr lang="es-ES" sz="2800" b="1" dirty="0"/>
              <a:t> of </a:t>
            </a:r>
            <a:r>
              <a:rPr lang="es-ES" sz="2800" b="1" dirty="0" err="1"/>
              <a:t>Viking</a:t>
            </a:r>
            <a:r>
              <a:rPr lang="es-ES" sz="2800" b="1" dirty="0"/>
              <a:t> </a:t>
            </a:r>
            <a:r>
              <a:rPr lang="es-ES" sz="2800" b="1" dirty="0" err="1"/>
              <a:t>garb</a:t>
            </a:r>
            <a:r>
              <a:rPr lang="es-ES" sz="2800" b="1" dirty="0"/>
              <a:t>, </a:t>
            </a:r>
            <a:r>
              <a:rPr lang="es-ES" sz="2800" b="1" dirty="0" err="1"/>
              <a:t>handicraft</a:t>
            </a:r>
            <a:r>
              <a:rPr lang="es-ES" sz="2800" b="1" dirty="0"/>
              <a:t>, </a:t>
            </a:r>
            <a:r>
              <a:rPr lang="es-ES" sz="2800" b="1" dirty="0" err="1"/>
              <a:t>sword-fighting</a:t>
            </a:r>
            <a:r>
              <a:rPr lang="es-ES" sz="2800" b="1" dirty="0"/>
              <a:t>, etc.</a:t>
            </a:r>
          </a:p>
          <a:p>
            <a:pPr algn="just">
              <a:lnSpc>
                <a:spcPct val="107000"/>
              </a:lnSpc>
              <a:spcAft>
                <a:spcPts val="800"/>
              </a:spcAft>
            </a:pPr>
            <a:endParaRPr lang="es-ES" sz="2800" b="1" dirty="0" smtClean="0"/>
          </a:p>
          <a:p>
            <a:pPr algn="just">
              <a:lnSpc>
                <a:spcPct val="107000"/>
              </a:lnSpc>
              <a:spcAft>
                <a:spcPts val="800"/>
              </a:spcAft>
            </a:pPr>
            <a:r>
              <a:rPr lang="es-ES" sz="2800" b="1" dirty="0" smtClean="0"/>
              <a:t>    </a:t>
            </a:r>
            <a:r>
              <a:rPr lang="es-ES" sz="2800" b="1" dirty="0" err="1" smtClean="0"/>
              <a:t>Hafnarfjörður</a:t>
            </a:r>
            <a:r>
              <a:rPr lang="es-ES" sz="2800" b="1" dirty="0" smtClean="0"/>
              <a:t> </a:t>
            </a:r>
            <a:r>
              <a:rPr lang="es-ES" sz="2800" b="1" dirty="0" err="1"/>
              <a:t>is</a:t>
            </a:r>
            <a:r>
              <a:rPr lang="es-ES" sz="2800" b="1" dirty="0"/>
              <a:t> </a:t>
            </a:r>
            <a:r>
              <a:rPr lang="es-ES" sz="2800" b="1" dirty="0" err="1"/>
              <a:t>now</a:t>
            </a:r>
            <a:r>
              <a:rPr lang="es-ES" sz="2800" b="1" dirty="0"/>
              <a:t> </a:t>
            </a:r>
            <a:r>
              <a:rPr lang="es-ES" sz="2800" b="1" dirty="0" err="1"/>
              <a:t>arguably</a:t>
            </a:r>
            <a:r>
              <a:rPr lang="es-ES" sz="2800" b="1" dirty="0"/>
              <a:t> </a:t>
            </a:r>
            <a:r>
              <a:rPr lang="es-ES" sz="2800" b="1" dirty="0" err="1"/>
              <a:t>considered</a:t>
            </a:r>
            <a:r>
              <a:rPr lang="es-ES" sz="2800" b="1" dirty="0"/>
              <a:t> to be </a:t>
            </a:r>
            <a:r>
              <a:rPr lang="es-ES" sz="2800" b="1" dirty="0" err="1"/>
              <a:t>the</a:t>
            </a:r>
            <a:r>
              <a:rPr lang="es-ES" sz="2800" b="1" dirty="0"/>
              <a:t> rock n' roll capital of </a:t>
            </a:r>
            <a:r>
              <a:rPr lang="es-ES" sz="2800" b="1" dirty="0" err="1"/>
              <a:t>Iceland</a:t>
            </a:r>
            <a:endParaRPr lang="es-ES" sz="2800" b="1" dirty="0"/>
          </a:p>
          <a:p>
            <a:pPr algn="just">
              <a:lnSpc>
                <a:spcPct val="107000"/>
              </a:lnSpc>
              <a:spcAft>
                <a:spcPts val="800"/>
              </a:spcAft>
            </a:pPr>
            <a:endParaRPr lang="es-ES" sz="2800" b="1" dirty="0"/>
          </a:p>
        </p:txBody>
      </p:sp>
      <p:sp>
        <p:nvSpPr>
          <p:cNvPr id="2" name="Rectángulo 1"/>
          <p:cNvSpPr/>
          <p:nvPr/>
        </p:nvSpPr>
        <p:spPr>
          <a:xfrm>
            <a:off x="1998381" y="5552105"/>
            <a:ext cx="8369407" cy="1446550"/>
          </a:xfrm>
          <a:prstGeom prst="rect">
            <a:avLst/>
          </a:prstGeom>
        </p:spPr>
        <p:txBody>
          <a:bodyPr wrap="none">
            <a:spAutoFit/>
          </a:bodyPr>
          <a:lstStyle/>
          <a:p>
            <a:pPr algn="ctr"/>
            <a:r>
              <a:rPr lang="es-ES" sz="8800" b="1" dirty="0" err="1" smtClean="0">
                <a:ln w="9525">
                  <a:solidFill>
                    <a:schemeClr val="bg1"/>
                  </a:solidFill>
                  <a:prstDash val="solid"/>
                </a:ln>
                <a:effectLst>
                  <a:outerShdw blurRad="12700" dist="38100" dir="2700000" algn="tl" rotWithShape="0">
                    <a:schemeClr val="bg1">
                      <a:lumMod val="50000"/>
                    </a:schemeClr>
                  </a:outerShdw>
                </a:effectLst>
              </a:rPr>
              <a:t>HAFNARFJÖRðUR</a:t>
            </a:r>
            <a:endParaRPr lang="es-ES" sz="88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5122" name="Picture 2" descr="http://olinathorv.blog.is/img/tncache/700x700/12/olinathorv/img/c_documents_and_settings_lina_my_documents_my_pictures_fallegar_myndi_grundarfjor_u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3991" y="3109987"/>
            <a:ext cx="4416425" cy="3558377"/>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5124" name="Picture 4" descr="http://totaliceland.com/wp-content/uploads/2013/05/Hafnarfjordu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875" y="130300"/>
            <a:ext cx="5705209" cy="2768704"/>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5126" name="Picture 6" descr="https://guidetoiceland.is/image/263037/x/0/the-viking-village-in-hafnarfjordur-town-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0236" y="3332058"/>
            <a:ext cx="5047082" cy="335631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5128" name="Picture 8" descr="http://www.vidanaislandia.com/page39/files/page38-1003-fu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07810" y="192856"/>
            <a:ext cx="3889508" cy="2917131"/>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6519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p:cTn id="7" dur="500" fill="hold"/>
                                        <p:tgtEl>
                                          <p:spTgt spid="5124"/>
                                        </p:tgtEl>
                                        <p:attrNameLst>
                                          <p:attrName>ppt_w</p:attrName>
                                        </p:attrNameLst>
                                      </p:cBhvr>
                                      <p:tavLst>
                                        <p:tav tm="0">
                                          <p:val>
                                            <p:fltVal val="0"/>
                                          </p:val>
                                        </p:tav>
                                        <p:tav tm="100000">
                                          <p:val>
                                            <p:strVal val="#ppt_w"/>
                                          </p:val>
                                        </p:tav>
                                      </p:tavLst>
                                    </p:anim>
                                    <p:anim calcmode="lin" valueType="num">
                                      <p:cBhvr>
                                        <p:cTn id="8" dur="500" fill="hold"/>
                                        <p:tgtEl>
                                          <p:spTgt spid="5124"/>
                                        </p:tgtEl>
                                        <p:attrNameLst>
                                          <p:attrName>ppt_h</p:attrName>
                                        </p:attrNameLst>
                                      </p:cBhvr>
                                      <p:tavLst>
                                        <p:tav tm="0">
                                          <p:val>
                                            <p:fltVal val="0"/>
                                          </p:val>
                                        </p:tav>
                                        <p:tav tm="100000">
                                          <p:val>
                                            <p:strVal val="#ppt_h"/>
                                          </p:val>
                                        </p:tav>
                                      </p:tavLst>
                                    </p:anim>
                                    <p:animEffect transition="in" filter="fade">
                                      <p:cBhvr>
                                        <p:cTn id="9" dur="500"/>
                                        <p:tgtEl>
                                          <p:spTgt spid="5124"/>
                                        </p:tgtEl>
                                      </p:cBhvr>
                                    </p:animEffect>
                                  </p:childTnLst>
                                </p:cTn>
                              </p:par>
                              <p:par>
                                <p:cTn id="10" presetID="53" presetClass="entr" presetSubtype="16"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par>
                                <p:cTn id="15" presetID="53" presetClass="entr" presetSubtype="16"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 calcmode="lin" valueType="num">
                                      <p:cBhvr>
                                        <p:cTn id="17" dur="500" fill="hold"/>
                                        <p:tgtEl>
                                          <p:spTgt spid="5126"/>
                                        </p:tgtEl>
                                        <p:attrNameLst>
                                          <p:attrName>ppt_w</p:attrName>
                                        </p:attrNameLst>
                                      </p:cBhvr>
                                      <p:tavLst>
                                        <p:tav tm="0">
                                          <p:val>
                                            <p:fltVal val="0"/>
                                          </p:val>
                                        </p:tav>
                                        <p:tav tm="100000">
                                          <p:val>
                                            <p:strVal val="#ppt_w"/>
                                          </p:val>
                                        </p:tav>
                                      </p:tavLst>
                                    </p:anim>
                                    <p:anim calcmode="lin" valueType="num">
                                      <p:cBhvr>
                                        <p:cTn id="18" dur="500" fill="hold"/>
                                        <p:tgtEl>
                                          <p:spTgt spid="5126"/>
                                        </p:tgtEl>
                                        <p:attrNameLst>
                                          <p:attrName>ppt_h</p:attrName>
                                        </p:attrNameLst>
                                      </p:cBhvr>
                                      <p:tavLst>
                                        <p:tav tm="0">
                                          <p:val>
                                            <p:fltVal val="0"/>
                                          </p:val>
                                        </p:tav>
                                        <p:tav tm="100000">
                                          <p:val>
                                            <p:strVal val="#ppt_h"/>
                                          </p:val>
                                        </p:tav>
                                      </p:tavLst>
                                    </p:anim>
                                    <p:animEffect transition="in" filter="fade">
                                      <p:cBhvr>
                                        <p:cTn id="19" dur="500"/>
                                        <p:tgtEl>
                                          <p:spTgt spid="5126"/>
                                        </p:tgtEl>
                                      </p:cBhvr>
                                    </p:animEffect>
                                  </p:childTnLst>
                                </p:cTn>
                              </p:par>
                              <p:par>
                                <p:cTn id="20" presetID="53" presetClass="entr" presetSubtype="16" fill="hold" nodeType="withEffect">
                                  <p:stCondLst>
                                    <p:cond delay="0"/>
                                  </p:stCondLst>
                                  <p:childTnLst>
                                    <p:set>
                                      <p:cBhvr>
                                        <p:cTn id="21" dur="1" fill="hold">
                                          <p:stCondLst>
                                            <p:cond delay="0"/>
                                          </p:stCondLst>
                                        </p:cTn>
                                        <p:tgtEl>
                                          <p:spTgt spid="5128"/>
                                        </p:tgtEl>
                                        <p:attrNameLst>
                                          <p:attrName>style.visibility</p:attrName>
                                        </p:attrNameLst>
                                      </p:cBhvr>
                                      <p:to>
                                        <p:strVal val="visible"/>
                                      </p:to>
                                    </p:set>
                                    <p:anim calcmode="lin" valueType="num">
                                      <p:cBhvr>
                                        <p:cTn id="22" dur="500" fill="hold"/>
                                        <p:tgtEl>
                                          <p:spTgt spid="5128"/>
                                        </p:tgtEl>
                                        <p:attrNameLst>
                                          <p:attrName>ppt_w</p:attrName>
                                        </p:attrNameLst>
                                      </p:cBhvr>
                                      <p:tavLst>
                                        <p:tav tm="0">
                                          <p:val>
                                            <p:fltVal val="0"/>
                                          </p:val>
                                        </p:tav>
                                        <p:tav tm="100000">
                                          <p:val>
                                            <p:strVal val="#ppt_w"/>
                                          </p:val>
                                        </p:tav>
                                      </p:tavLst>
                                    </p:anim>
                                    <p:anim calcmode="lin" valueType="num">
                                      <p:cBhvr>
                                        <p:cTn id="23" dur="500" fill="hold"/>
                                        <p:tgtEl>
                                          <p:spTgt spid="5128"/>
                                        </p:tgtEl>
                                        <p:attrNameLst>
                                          <p:attrName>ppt_h</p:attrName>
                                        </p:attrNameLst>
                                      </p:cBhvr>
                                      <p:tavLst>
                                        <p:tav tm="0">
                                          <p:val>
                                            <p:fltVal val="0"/>
                                          </p:val>
                                        </p:tav>
                                        <p:tav tm="100000">
                                          <p:val>
                                            <p:strVal val="#ppt_h"/>
                                          </p:val>
                                        </p:tav>
                                      </p:tavLst>
                                    </p:anim>
                                    <p:animEffect transition="in" filter="fade">
                                      <p:cBhvr>
                                        <p:cTn id="24"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cstate="print">
            <a:alphaModFix amt="53000"/>
          </a:blip>
          <a:tile tx="0" ty="0" sx="100000" sy="100000" flip="none" algn="tl"/>
        </a:blipFill>
        <a:effectLst/>
      </p:bgPr>
    </p:bg>
    <p:spTree>
      <p:nvGrpSpPr>
        <p:cNvPr id="1" name=""/>
        <p:cNvGrpSpPr/>
        <p:nvPr/>
      </p:nvGrpSpPr>
      <p:grpSpPr>
        <a:xfrm>
          <a:off x="0" y="0"/>
          <a:ext cx="0" cy="0"/>
          <a:chOff x="0" y="0"/>
          <a:chExt cx="0" cy="0"/>
        </a:xfrm>
      </p:grpSpPr>
      <p:pic>
        <p:nvPicPr>
          <p:cNvPr id="5" name="Picture 2" descr="http://www.vidiani.com/maps/maps_of_europe/maps_of_iceland/large_detailed_physical_map_of_iceland_with_all_roads_cities_and_airports_for_f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337" y="546403"/>
            <a:ext cx="8895715" cy="5972477"/>
          </a:xfrm>
          <a:prstGeom prst="rect">
            <a:avLst/>
          </a:prstGeom>
          <a:noFill/>
          <a:extLst>
            <a:ext uri="{909E8E84-426E-40DD-AFC4-6F175D3DCCD1}">
              <a14:hiddenFill xmlns:a14="http://schemas.microsoft.com/office/drawing/2010/main">
                <a:solidFill>
                  <a:srgbClr val="FFFFFF"/>
                </a:solidFill>
              </a14:hiddenFill>
            </a:ext>
          </a:extLst>
        </p:spPr>
      </p:pic>
      <p:sp>
        <p:nvSpPr>
          <p:cNvPr id="6" name="Elipse 5"/>
          <p:cNvSpPr/>
          <p:nvPr/>
        </p:nvSpPr>
        <p:spPr>
          <a:xfrm>
            <a:off x="6446541" y="1973116"/>
            <a:ext cx="667657" cy="5802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izquierda 6"/>
          <p:cNvSpPr/>
          <p:nvPr/>
        </p:nvSpPr>
        <p:spPr>
          <a:xfrm rot="1948183">
            <a:off x="7129275" y="2785100"/>
            <a:ext cx="1103085" cy="37737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3812423" y="-176872"/>
            <a:ext cx="4916859" cy="1446550"/>
          </a:xfrm>
          <a:prstGeom prst="rect">
            <a:avLst/>
          </a:prstGeom>
          <a:noFill/>
        </p:spPr>
        <p:txBody>
          <a:bodyPr wrap="none" lIns="91440" tIns="45720" rIns="91440" bIns="45720">
            <a:spAutoFit/>
          </a:bodyPr>
          <a:lstStyle/>
          <a:p>
            <a:pPr algn="ctr"/>
            <a:r>
              <a:rPr lang="es-ES" sz="8800" b="1" dirty="0" smtClean="0">
                <a:ln w="9525">
                  <a:solidFill>
                    <a:schemeClr val="bg1"/>
                  </a:solidFill>
                  <a:prstDash val="solid"/>
                </a:ln>
                <a:effectLst>
                  <a:outerShdw blurRad="12700" dist="38100" dir="2700000" algn="tl" rotWithShape="0">
                    <a:schemeClr val="bg1">
                      <a:lumMod val="50000"/>
                    </a:schemeClr>
                  </a:outerShdw>
                </a:effectLst>
              </a:rPr>
              <a:t>AKUREYRI</a:t>
            </a:r>
            <a:endParaRPr lang="es-ES" sz="88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92884504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blip>
          <a:srcRect/>
          <a:stretch>
            <a:fillRect t="-9000" b="-9000"/>
          </a:stretch>
        </a:blipFill>
        <a:effectLst/>
      </p:bgPr>
    </p:bg>
    <p:spTree>
      <p:nvGrpSpPr>
        <p:cNvPr id="1" name=""/>
        <p:cNvGrpSpPr/>
        <p:nvPr/>
      </p:nvGrpSpPr>
      <p:grpSpPr>
        <a:xfrm>
          <a:off x="0" y="0"/>
          <a:ext cx="0" cy="0"/>
          <a:chOff x="0" y="0"/>
          <a:chExt cx="0" cy="0"/>
        </a:xfrm>
      </p:grpSpPr>
      <p:sp>
        <p:nvSpPr>
          <p:cNvPr id="5" name="Rectángulo 4"/>
          <p:cNvSpPr/>
          <p:nvPr/>
        </p:nvSpPr>
        <p:spPr>
          <a:xfrm>
            <a:off x="0" y="460758"/>
            <a:ext cx="12017829" cy="5293116"/>
          </a:xfrm>
          <a:prstGeom prst="rect">
            <a:avLst/>
          </a:prstGeom>
        </p:spPr>
        <p:txBody>
          <a:bodyPr wrap="square">
            <a:spAutoFit/>
          </a:bodyPr>
          <a:lstStyle/>
          <a:p>
            <a:pPr algn="just"/>
            <a:r>
              <a:rPr lang="en-US" sz="2800" b="1" dirty="0" smtClean="0"/>
              <a:t>  </a:t>
            </a:r>
            <a:r>
              <a:rPr lang="en-US" sz="2800" b="1" dirty="0" err="1" smtClean="0"/>
              <a:t>Akureyri</a:t>
            </a:r>
            <a:r>
              <a:rPr lang="en-US" sz="2800" b="1" dirty="0"/>
              <a:t>  is a small city in </a:t>
            </a:r>
            <a:r>
              <a:rPr lang="en-US" sz="2800" b="1" dirty="0" smtClean="0"/>
              <a:t>northern Iceland.</a:t>
            </a:r>
            <a:r>
              <a:rPr lang="es-ES" sz="2800" b="1" dirty="0" smtClean="0"/>
              <a:t> </a:t>
            </a:r>
            <a:r>
              <a:rPr lang="es-ES" sz="2800" b="1" dirty="0" err="1"/>
              <a:t>It</a:t>
            </a:r>
            <a:r>
              <a:rPr lang="es-ES" sz="2800" b="1" dirty="0"/>
              <a:t> </a:t>
            </a:r>
            <a:r>
              <a:rPr lang="es-ES" sz="2800" b="1" dirty="0" err="1"/>
              <a:t>is</a:t>
            </a:r>
            <a:r>
              <a:rPr lang="es-ES" sz="2800" b="1" dirty="0"/>
              <a:t> </a:t>
            </a:r>
            <a:r>
              <a:rPr lang="es-ES" sz="2800" b="1" dirty="0" err="1"/>
              <a:t>the</a:t>
            </a:r>
            <a:r>
              <a:rPr lang="es-ES" sz="2800" b="1" dirty="0"/>
              <a:t> </a:t>
            </a:r>
            <a:r>
              <a:rPr lang="es-ES" sz="2800" b="1" dirty="0" err="1"/>
              <a:t>fourth</a:t>
            </a:r>
            <a:r>
              <a:rPr lang="es-ES" sz="2800" b="1" dirty="0"/>
              <a:t> </a:t>
            </a:r>
            <a:r>
              <a:rPr lang="es-ES" sz="2800" b="1" dirty="0" err="1"/>
              <a:t>largest</a:t>
            </a:r>
            <a:r>
              <a:rPr lang="es-ES" sz="2800" b="1" dirty="0"/>
              <a:t> </a:t>
            </a:r>
            <a:r>
              <a:rPr lang="es-ES" sz="2800" b="1" dirty="0" err="1"/>
              <a:t>urban</a:t>
            </a:r>
            <a:r>
              <a:rPr lang="es-ES" sz="2800" b="1" dirty="0"/>
              <a:t> center in </a:t>
            </a:r>
            <a:r>
              <a:rPr lang="es-ES" sz="2800" b="1" dirty="0" err="1"/>
              <a:t>the</a:t>
            </a:r>
            <a:r>
              <a:rPr lang="es-ES" sz="2800" b="1" dirty="0"/>
              <a:t> </a:t>
            </a:r>
            <a:r>
              <a:rPr lang="es-ES" sz="2800" b="1" dirty="0" smtClean="0"/>
              <a:t>country, </a:t>
            </a:r>
            <a:r>
              <a:rPr lang="es-ES" sz="2800" b="1" dirty="0" err="1"/>
              <a:t>with</a:t>
            </a:r>
            <a:r>
              <a:rPr lang="es-ES" sz="2800" b="1" dirty="0"/>
              <a:t> a </a:t>
            </a:r>
            <a:r>
              <a:rPr lang="es-ES" sz="2800" b="1" dirty="0" err="1"/>
              <a:t>population</a:t>
            </a:r>
            <a:r>
              <a:rPr lang="es-ES" sz="2800" b="1" dirty="0"/>
              <a:t> of </a:t>
            </a:r>
            <a:r>
              <a:rPr lang="es-ES" sz="2800" b="1" dirty="0" smtClean="0"/>
              <a:t> </a:t>
            </a:r>
            <a:r>
              <a:rPr lang="es-ES" sz="2800" b="1" dirty="0" err="1" smtClean="0"/>
              <a:t>around</a:t>
            </a:r>
            <a:r>
              <a:rPr lang="es-ES" sz="2800" b="1" dirty="0" smtClean="0"/>
              <a:t> 19,000 </a:t>
            </a:r>
            <a:r>
              <a:rPr lang="es-ES" sz="2800" b="1" dirty="0" err="1" smtClean="0"/>
              <a:t>inhabitants</a:t>
            </a:r>
            <a:r>
              <a:rPr lang="es-ES" sz="2800" b="1" dirty="0" smtClean="0"/>
              <a:t>.</a:t>
            </a:r>
            <a:endParaRPr lang="es-ES" sz="2800" b="1" dirty="0"/>
          </a:p>
          <a:p>
            <a:pPr algn="just"/>
            <a:r>
              <a:rPr lang="es-ES" sz="2800" b="1" dirty="0"/>
              <a:t> </a:t>
            </a:r>
          </a:p>
          <a:p>
            <a:pPr algn="just"/>
            <a:r>
              <a:rPr lang="es-ES" sz="2800" b="1" dirty="0" smtClean="0"/>
              <a:t>  </a:t>
            </a:r>
            <a:r>
              <a:rPr lang="es-ES" sz="2800" b="1" dirty="0" err="1" smtClean="0"/>
              <a:t>It</a:t>
            </a:r>
            <a:r>
              <a:rPr lang="es-ES" sz="2800" b="1" dirty="0" smtClean="0"/>
              <a:t> </a:t>
            </a:r>
            <a:r>
              <a:rPr lang="es-ES" sz="2800" b="1" dirty="0" err="1" smtClean="0"/>
              <a:t>is</a:t>
            </a:r>
            <a:r>
              <a:rPr lang="es-ES" sz="2800" b="1" dirty="0" smtClean="0"/>
              <a:t> </a:t>
            </a:r>
            <a:r>
              <a:rPr lang="es-ES" sz="2800" b="1" dirty="0" err="1" smtClean="0"/>
              <a:t>nicknamed</a:t>
            </a:r>
            <a:r>
              <a:rPr lang="es-ES" sz="2800" b="1" dirty="0"/>
              <a:t> </a:t>
            </a:r>
            <a:r>
              <a:rPr lang="es-ES" sz="2800" b="1" dirty="0" err="1"/>
              <a:t>the</a:t>
            </a:r>
            <a:r>
              <a:rPr lang="es-ES" sz="2800" b="1" dirty="0"/>
              <a:t> </a:t>
            </a:r>
            <a:r>
              <a:rPr lang="es-ES" sz="2800" b="1" dirty="0" smtClean="0"/>
              <a:t>“Capital </a:t>
            </a:r>
            <a:r>
              <a:rPr lang="es-ES" sz="2800" b="1" dirty="0"/>
              <a:t>of North </a:t>
            </a:r>
            <a:r>
              <a:rPr lang="es-ES" sz="2800" b="1" dirty="0" err="1" smtClean="0"/>
              <a:t>Iceland</a:t>
            </a:r>
            <a:r>
              <a:rPr lang="es-ES" sz="2800" b="1" dirty="0" smtClean="0"/>
              <a:t>”.  </a:t>
            </a:r>
            <a:r>
              <a:rPr lang="es-ES" sz="2800" b="1" dirty="0" err="1"/>
              <a:t>Akureyri</a:t>
            </a:r>
            <a:r>
              <a:rPr lang="es-ES" sz="2800" b="1" dirty="0"/>
              <a:t> </a:t>
            </a:r>
            <a:r>
              <a:rPr lang="es-ES" sz="2800" b="1" dirty="0" err="1"/>
              <a:t>is</a:t>
            </a:r>
            <a:r>
              <a:rPr lang="es-ES" sz="2800" b="1" dirty="0"/>
              <a:t> </a:t>
            </a:r>
            <a:r>
              <a:rPr lang="es-ES" sz="2800" b="1" dirty="0" err="1"/>
              <a:t>an</a:t>
            </a:r>
            <a:r>
              <a:rPr lang="es-ES" sz="2800" b="1" dirty="0"/>
              <a:t> </a:t>
            </a:r>
            <a:r>
              <a:rPr lang="es-ES" sz="2800" b="1" dirty="0" err="1"/>
              <a:t>important</a:t>
            </a:r>
            <a:r>
              <a:rPr lang="es-ES" sz="2800" b="1" dirty="0"/>
              <a:t> </a:t>
            </a:r>
            <a:r>
              <a:rPr lang="es-ES" sz="2800" b="1" dirty="0" err="1"/>
              <a:t>port</a:t>
            </a:r>
            <a:r>
              <a:rPr lang="es-ES" sz="2800" b="1" dirty="0"/>
              <a:t> and </a:t>
            </a:r>
            <a:r>
              <a:rPr lang="es-ES" sz="2800" b="1" dirty="0" err="1"/>
              <a:t>fishing</a:t>
            </a:r>
            <a:r>
              <a:rPr lang="es-ES" sz="2800" b="1" dirty="0"/>
              <a:t> centre. </a:t>
            </a:r>
            <a:r>
              <a:rPr lang="es-ES" sz="2800" b="1" dirty="0" err="1" smtClean="0"/>
              <a:t>The</a:t>
            </a:r>
            <a:r>
              <a:rPr lang="es-ES" sz="2800" b="1" dirty="0" smtClean="0"/>
              <a:t> </a:t>
            </a:r>
            <a:r>
              <a:rPr lang="es-ES" sz="2800" b="1" dirty="0" err="1"/>
              <a:t>town</a:t>
            </a:r>
            <a:r>
              <a:rPr lang="es-ES" sz="2800" b="1" dirty="0"/>
              <a:t> </a:t>
            </a:r>
            <a:r>
              <a:rPr lang="es-ES" sz="2800" b="1" dirty="0" err="1"/>
              <a:t>was</a:t>
            </a:r>
            <a:r>
              <a:rPr lang="es-ES" sz="2800" b="1" dirty="0"/>
              <a:t> </a:t>
            </a:r>
            <a:r>
              <a:rPr lang="es-ES" sz="2800" b="1" dirty="0" err="1"/>
              <a:t>the</a:t>
            </a:r>
            <a:r>
              <a:rPr lang="es-ES" sz="2800" b="1" dirty="0"/>
              <a:t> </a:t>
            </a:r>
            <a:r>
              <a:rPr lang="es-ES" sz="2800" b="1" dirty="0" err="1"/>
              <a:t>site</a:t>
            </a:r>
            <a:r>
              <a:rPr lang="es-ES" sz="2800" b="1" dirty="0"/>
              <a:t> of </a:t>
            </a:r>
            <a:r>
              <a:rPr lang="es-ES" sz="2800" b="1" dirty="0" err="1" smtClean="0"/>
              <a:t>Allied</a:t>
            </a:r>
            <a:r>
              <a:rPr lang="es-ES" sz="2800" b="1" dirty="0" smtClean="0"/>
              <a:t> </a:t>
            </a:r>
            <a:r>
              <a:rPr lang="es-ES" sz="2800" b="1" dirty="0" err="1"/>
              <a:t>U</a:t>
            </a:r>
            <a:r>
              <a:rPr lang="es-ES" sz="2800" b="1" dirty="0" err="1" smtClean="0"/>
              <a:t>nits</a:t>
            </a:r>
            <a:r>
              <a:rPr lang="es-ES" sz="2800" b="1" dirty="0" smtClean="0"/>
              <a:t> </a:t>
            </a:r>
            <a:r>
              <a:rPr lang="es-ES" sz="2800" b="1" dirty="0" err="1" smtClean="0"/>
              <a:t>during</a:t>
            </a:r>
            <a:r>
              <a:rPr lang="es-ES" sz="2800" b="1" dirty="0" smtClean="0"/>
              <a:t> </a:t>
            </a:r>
            <a:r>
              <a:rPr lang="es-ES" sz="2800" b="1" dirty="0" err="1" smtClean="0"/>
              <a:t>the</a:t>
            </a:r>
            <a:r>
              <a:rPr lang="es-ES" sz="2800" b="1" dirty="0" smtClean="0"/>
              <a:t> </a:t>
            </a:r>
            <a:r>
              <a:rPr lang="es-ES" sz="2800" b="1" dirty="0" err="1" smtClean="0"/>
              <a:t>Worl</a:t>
            </a:r>
            <a:r>
              <a:rPr lang="es-ES" sz="2800" b="1" dirty="0" smtClean="0"/>
              <a:t> </a:t>
            </a:r>
            <a:r>
              <a:rPr lang="es-ES" sz="2800" b="1" dirty="0" err="1" smtClean="0"/>
              <a:t>War</a:t>
            </a:r>
            <a:r>
              <a:rPr lang="es-ES" sz="2800" b="1" dirty="0" smtClean="0"/>
              <a:t> II.</a:t>
            </a:r>
            <a:endParaRPr lang="es-ES" sz="2800" b="1" dirty="0"/>
          </a:p>
          <a:p>
            <a:pPr algn="just"/>
            <a:endParaRPr lang="es-ES" sz="2800" b="1" dirty="0"/>
          </a:p>
          <a:p>
            <a:pPr algn="just"/>
            <a:r>
              <a:rPr lang="es-ES" sz="2800" b="1" dirty="0" smtClean="0"/>
              <a:t>  </a:t>
            </a:r>
            <a:r>
              <a:rPr lang="es-ES" sz="2800" b="1" dirty="0" err="1" smtClean="0"/>
              <a:t>Although</a:t>
            </a:r>
            <a:r>
              <a:rPr lang="es-ES" sz="2800" b="1" dirty="0" smtClean="0"/>
              <a:t> </a:t>
            </a:r>
            <a:r>
              <a:rPr lang="es-ES" sz="2800" b="1" dirty="0" err="1" smtClean="0"/>
              <a:t>it</a:t>
            </a:r>
            <a:r>
              <a:rPr lang="es-ES" sz="2800" b="1" dirty="0" smtClean="0"/>
              <a:t> </a:t>
            </a:r>
            <a:r>
              <a:rPr lang="es-ES" sz="2800" b="1" dirty="0" err="1" smtClean="0"/>
              <a:t>is</a:t>
            </a:r>
            <a:r>
              <a:rPr lang="es-ES" sz="2800" b="1" dirty="0" smtClean="0"/>
              <a:t> placed </a:t>
            </a:r>
            <a:r>
              <a:rPr lang="es-ES" sz="2800" b="1" dirty="0"/>
              <a:t>in </a:t>
            </a:r>
            <a:r>
              <a:rPr lang="es-ES" sz="2800" b="1" dirty="0" err="1"/>
              <a:t>northern</a:t>
            </a:r>
            <a:r>
              <a:rPr lang="es-ES" sz="2800" b="1" dirty="0"/>
              <a:t> </a:t>
            </a:r>
            <a:r>
              <a:rPr lang="es-ES" sz="2800" b="1" dirty="0" err="1"/>
              <a:t>Iceland</a:t>
            </a:r>
            <a:r>
              <a:rPr lang="es-ES" sz="2800" b="1" dirty="0"/>
              <a:t> , </a:t>
            </a:r>
            <a:r>
              <a:rPr lang="es-ES" sz="2800" b="1" dirty="0" err="1"/>
              <a:t>near</a:t>
            </a:r>
            <a:r>
              <a:rPr lang="es-ES" sz="2800" b="1" dirty="0"/>
              <a:t> </a:t>
            </a:r>
            <a:r>
              <a:rPr lang="es-ES" sz="2800" b="1" dirty="0" err="1"/>
              <a:t>the</a:t>
            </a:r>
            <a:r>
              <a:rPr lang="es-ES" sz="2800" b="1" dirty="0"/>
              <a:t> </a:t>
            </a:r>
            <a:r>
              <a:rPr lang="es-ES" sz="2800" b="1" dirty="0" err="1"/>
              <a:t>Arctic</a:t>
            </a:r>
            <a:r>
              <a:rPr lang="es-ES" sz="2800" b="1" dirty="0"/>
              <a:t> </a:t>
            </a:r>
            <a:r>
              <a:rPr lang="es-ES" sz="2800" b="1" dirty="0" err="1"/>
              <a:t>Circle</a:t>
            </a:r>
            <a:r>
              <a:rPr lang="es-ES" sz="2800" b="1" dirty="0"/>
              <a:t> , </a:t>
            </a:r>
            <a:r>
              <a:rPr lang="es-ES" sz="2800" b="1" dirty="0" err="1"/>
              <a:t>the</a:t>
            </a:r>
            <a:r>
              <a:rPr lang="es-ES" sz="2800" b="1" dirty="0"/>
              <a:t> </a:t>
            </a:r>
            <a:r>
              <a:rPr lang="es-ES" sz="2800" b="1" dirty="0" err="1"/>
              <a:t>city</a:t>
            </a:r>
            <a:r>
              <a:rPr lang="es-ES" sz="2800" b="1" dirty="0"/>
              <a:t> has a </a:t>
            </a:r>
            <a:r>
              <a:rPr lang="es-ES" sz="2800" b="1" dirty="0" err="1"/>
              <a:t>relatively</a:t>
            </a:r>
            <a:r>
              <a:rPr lang="es-ES" sz="2800" b="1" dirty="0"/>
              <a:t> </a:t>
            </a:r>
            <a:r>
              <a:rPr lang="es-ES" sz="2800" b="1" dirty="0" err="1"/>
              <a:t>milder</a:t>
            </a:r>
            <a:r>
              <a:rPr lang="es-ES" sz="2800" b="1" dirty="0"/>
              <a:t> </a:t>
            </a:r>
            <a:r>
              <a:rPr lang="es-ES" sz="2800" b="1" dirty="0" err="1" smtClean="0"/>
              <a:t>climate</a:t>
            </a:r>
            <a:r>
              <a:rPr lang="es-ES" sz="2800" b="1" dirty="0" smtClean="0"/>
              <a:t> </a:t>
            </a:r>
            <a:r>
              <a:rPr lang="es-ES" sz="2800" b="1" dirty="0" err="1"/>
              <a:t>than</a:t>
            </a:r>
            <a:r>
              <a:rPr lang="es-ES" sz="2800" b="1" dirty="0"/>
              <a:t> </a:t>
            </a:r>
            <a:r>
              <a:rPr lang="es-ES" sz="2800" b="1" dirty="0" err="1"/>
              <a:t>the</a:t>
            </a:r>
            <a:r>
              <a:rPr lang="es-ES" sz="2800" b="1" dirty="0"/>
              <a:t> </a:t>
            </a:r>
            <a:r>
              <a:rPr lang="es-ES" sz="2800" b="1" dirty="0" err="1"/>
              <a:t>rest</a:t>
            </a:r>
            <a:r>
              <a:rPr lang="es-ES" sz="2800" b="1" dirty="0"/>
              <a:t> of </a:t>
            </a:r>
            <a:r>
              <a:rPr lang="es-ES" sz="2800" b="1" dirty="0" err="1"/>
              <a:t>the</a:t>
            </a:r>
            <a:r>
              <a:rPr lang="es-ES" sz="2800" b="1" dirty="0"/>
              <a:t> country and </a:t>
            </a:r>
            <a:r>
              <a:rPr lang="es-ES" sz="2800" b="1" dirty="0" err="1"/>
              <a:t>its</a:t>
            </a:r>
            <a:r>
              <a:rPr lang="es-ES" sz="2800" b="1" dirty="0"/>
              <a:t> </a:t>
            </a:r>
            <a:r>
              <a:rPr lang="es-ES" sz="2800" b="1" dirty="0" err="1"/>
              <a:t>corresponding</a:t>
            </a:r>
            <a:r>
              <a:rPr lang="es-ES" sz="2800" b="1" dirty="0"/>
              <a:t> </a:t>
            </a:r>
            <a:r>
              <a:rPr lang="es-ES" sz="2800" b="1" dirty="0" err="1"/>
              <a:t>geographical</a:t>
            </a:r>
            <a:r>
              <a:rPr lang="es-ES" sz="2800" b="1" dirty="0"/>
              <a:t> </a:t>
            </a:r>
            <a:r>
              <a:rPr lang="es-ES" sz="2800" b="1" dirty="0" err="1"/>
              <a:t>area</a:t>
            </a:r>
            <a:r>
              <a:rPr lang="es-ES" sz="2800" b="1" dirty="0"/>
              <a:t> , </a:t>
            </a:r>
            <a:r>
              <a:rPr lang="es-ES" sz="2800" b="1" dirty="0" err="1"/>
              <a:t>thanks</a:t>
            </a:r>
            <a:r>
              <a:rPr lang="es-ES" sz="2800" b="1" dirty="0"/>
              <a:t> to </a:t>
            </a:r>
            <a:r>
              <a:rPr lang="es-ES" sz="2800" b="1" dirty="0" err="1"/>
              <a:t>its</a:t>
            </a:r>
            <a:r>
              <a:rPr lang="es-ES" sz="2800" b="1" dirty="0"/>
              <a:t> </a:t>
            </a:r>
            <a:r>
              <a:rPr lang="es-ES" sz="2800" b="1" dirty="0" err="1"/>
              <a:t>location</a:t>
            </a:r>
            <a:r>
              <a:rPr lang="es-ES" sz="2800" b="1" dirty="0"/>
              <a:t> in a </a:t>
            </a:r>
            <a:r>
              <a:rPr lang="es-ES" sz="2800" b="1" dirty="0" err="1"/>
              <a:t>protected</a:t>
            </a:r>
            <a:r>
              <a:rPr lang="es-ES" sz="2800" b="1" dirty="0"/>
              <a:t> </a:t>
            </a:r>
            <a:r>
              <a:rPr lang="es-ES" sz="2800" b="1" dirty="0" err="1"/>
              <a:t>fjord</a:t>
            </a:r>
            <a:r>
              <a:rPr lang="es-ES" sz="2800" b="1" dirty="0"/>
              <a:t>.  </a:t>
            </a:r>
          </a:p>
          <a:p>
            <a:pPr algn="just"/>
            <a:endParaRPr lang="es-ES" sz="2800" b="1" dirty="0" smtClean="0"/>
          </a:p>
          <a:p>
            <a:pPr algn="just"/>
            <a:r>
              <a:rPr lang="es-ES" sz="2800" b="1" dirty="0" smtClean="0"/>
              <a:t>  And </a:t>
            </a:r>
            <a:r>
              <a:rPr lang="es-ES" sz="2800" b="1" dirty="0" err="1"/>
              <a:t>the</a:t>
            </a:r>
            <a:r>
              <a:rPr lang="es-ES" sz="2800" b="1" dirty="0"/>
              <a:t> </a:t>
            </a:r>
            <a:r>
              <a:rPr lang="es-ES" sz="2800" b="1" dirty="0" err="1"/>
              <a:t>town's</a:t>
            </a:r>
            <a:r>
              <a:rPr lang="es-ES" sz="2800" b="1" dirty="0"/>
              <a:t> </a:t>
            </a:r>
            <a:r>
              <a:rPr lang="es-ES" sz="2800" b="1" dirty="0" smtClean="0"/>
              <a:t>ice-free </a:t>
            </a:r>
            <a:r>
              <a:rPr lang="es-ES" sz="2800" b="1" dirty="0" err="1" smtClean="0"/>
              <a:t>harbour</a:t>
            </a:r>
            <a:r>
              <a:rPr lang="es-ES" sz="2800" b="1" dirty="0" smtClean="0"/>
              <a:t> has </a:t>
            </a:r>
            <a:r>
              <a:rPr lang="es-ES" sz="2800" b="1" dirty="0" err="1"/>
              <a:t>played</a:t>
            </a:r>
            <a:r>
              <a:rPr lang="es-ES" sz="2800" b="1" dirty="0"/>
              <a:t> a </a:t>
            </a:r>
            <a:r>
              <a:rPr lang="es-ES" sz="2800" b="1" dirty="0" err="1"/>
              <a:t>significant</a:t>
            </a:r>
            <a:r>
              <a:rPr lang="es-ES" sz="2800" b="1" dirty="0"/>
              <a:t> role in </a:t>
            </a:r>
            <a:r>
              <a:rPr lang="es-ES" sz="2800" b="1" dirty="0" err="1"/>
              <a:t>its</a:t>
            </a:r>
            <a:r>
              <a:rPr lang="es-ES" sz="2800" b="1" dirty="0"/>
              <a:t> </a:t>
            </a:r>
            <a:r>
              <a:rPr lang="es-ES" sz="2800" b="1" dirty="0" err="1"/>
              <a:t>history</a:t>
            </a:r>
            <a:r>
              <a:rPr lang="es-ES" sz="2800" b="1" dirty="0"/>
              <a:t>.</a:t>
            </a:r>
          </a:p>
          <a:p>
            <a:pPr algn="just">
              <a:lnSpc>
                <a:spcPct val="107000"/>
              </a:lnSpc>
              <a:spcAft>
                <a:spcPts val="800"/>
              </a:spcAft>
            </a:pPr>
            <a:endParaRPr lang="es-ES" sz="2800" b="1" dirty="0"/>
          </a:p>
        </p:txBody>
      </p:sp>
      <p:sp>
        <p:nvSpPr>
          <p:cNvPr id="7" name="Rectángulo 6"/>
          <p:cNvSpPr/>
          <p:nvPr/>
        </p:nvSpPr>
        <p:spPr>
          <a:xfrm>
            <a:off x="6366937" y="5326548"/>
            <a:ext cx="4916859" cy="1446550"/>
          </a:xfrm>
          <a:prstGeom prst="rect">
            <a:avLst/>
          </a:prstGeom>
          <a:noFill/>
        </p:spPr>
        <p:txBody>
          <a:bodyPr wrap="none" lIns="91440" tIns="45720" rIns="91440" bIns="45720">
            <a:spAutoFit/>
          </a:bodyPr>
          <a:lstStyle/>
          <a:p>
            <a:pPr algn="ctr"/>
            <a:r>
              <a:rPr lang="es-ES" sz="8800" b="1" dirty="0" smtClean="0">
                <a:ln w="9525">
                  <a:solidFill>
                    <a:schemeClr val="bg1"/>
                  </a:solidFill>
                  <a:prstDash val="solid"/>
                </a:ln>
                <a:effectLst>
                  <a:outerShdw blurRad="12700" dist="38100" dir="2700000" algn="tl" rotWithShape="0">
                    <a:schemeClr val="bg1">
                      <a:lumMod val="50000"/>
                    </a:schemeClr>
                  </a:outerShdw>
                </a:effectLst>
              </a:rPr>
              <a:t>AKUREYRI</a:t>
            </a:r>
            <a:endParaRPr lang="es-ES" sz="88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7172" name="Picture 4" descr="http://images.boomsbeat.com/data/images/full/52019/34-jp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87" y="237305"/>
            <a:ext cx="6957849" cy="3162259"/>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7170" name="Picture 2" descr="http://www.ttv.is/static/files/Myndir1/akureyr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1055" y="757611"/>
            <a:ext cx="5789984" cy="3727303"/>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7174" name="Picture 6" descr="http://www.cruisetimetables.com/pictures/akureyriicelan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575" y="3623017"/>
            <a:ext cx="4155168" cy="2967977"/>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0246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 calcmode="lin" valueType="num">
                                      <p:cBhvr>
                                        <p:cTn id="7" dur="500" fill="hold"/>
                                        <p:tgtEl>
                                          <p:spTgt spid="7174"/>
                                        </p:tgtEl>
                                        <p:attrNameLst>
                                          <p:attrName>ppt_w</p:attrName>
                                        </p:attrNameLst>
                                      </p:cBhvr>
                                      <p:tavLst>
                                        <p:tav tm="0">
                                          <p:val>
                                            <p:fltVal val="0"/>
                                          </p:val>
                                        </p:tav>
                                        <p:tav tm="100000">
                                          <p:val>
                                            <p:strVal val="#ppt_w"/>
                                          </p:val>
                                        </p:tav>
                                      </p:tavLst>
                                    </p:anim>
                                    <p:anim calcmode="lin" valueType="num">
                                      <p:cBhvr>
                                        <p:cTn id="8" dur="500" fill="hold"/>
                                        <p:tgtEl>
                                          <p:spTgt spid="7174"/>
                                        </p:tgtEl>
                                        <p:attrNameLst>
                                          <p:attrName>ppt_h</p:attrName>
                                        </p:attrNameLst>
                                      </p:cBhvr>
                                      <p:tavLst>
                                        <p:tav tm="0">
                                          <p:val>
                                            <p:fltVal val="0"/>
                                          </p:val>
                                        </p:tav>
                                        <p:tav tm="100000">
                                          <p:val>
                                            <p:strVal val="#ppt_h"/>
                                          </p:val>
                                        </p:tav>
                                      </p:tavLst>
                                    </p:anim>
                                    <p:animEffect transition="in" filter="fade">
                                      <p:cBhvr>
                                        <p:cTn id="9" dur="500"/>
                                        <p:tgtEl>
                                          <p:spTgt spid="7174"/>
                                        </p:tgtEl>
                                      </p:cBhvr>
                                    </p:animEffect>
                                  </p:childTnLst>
                                </p:cTn>
                              </p:par>
                              <p:par>
                                <p:cTn id="10" presetID="53" presetClass="entr" presetSubtype="16" fill="hold" nodeType="with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p:cTn id="12" dur="500" fill="hold"/>
                                        <p:tgtEl>
                                          <p:spTgt spid="7172"/>
                                        </p:tgtEl>
                                        <p:attrNameLst>
                                          <p:attrName>ppt_w</p:attrName>
                                        </p:attrNameLst>
                                      </p:cBhvr>
                                      <p:tavLst>
                                        <p:tav tm="0">
                                          <p:val>
                                            <p:fltVal val="0"/>
                                          </p:val>
                                        </p:tav>
                                        <p:tav tm="100000">
                                          <p:val>
                                            <p:strVal val="#ppt_w"/>
                                          </p:val>
                                        </p:tav>
                                      </p:tavLst>
                                    </p:anim>
                                    <p:anim calcmode="lin" valueType="num">
                                      <p:cBhvr>
                                        <p:cTn id="13" dur="500" fill="hold"/>
                                        <p:tgtEl>
                                          <p:spTgt spid="7172"/>
                                        </p:tgtEl>
                                        <p:attrNameLst>
                                          <p:attrName>ppt_h</p:attrName>
                                        </p:attrNameLst>
                                      </p:cBhvr>
                                      <p:tavLst>
                                        <p:tav tm="0">
                                          <p:val>
                                            <p:fltVal val="0"/>
                                          </p:val>
                                        </p:tav>
                                        <p:tav tm="100000">
                                          <p:val>
                                            <p:strVal val="#ppt_h"/>
                                          </p:val>
                                        </p:tav>
                                      </p:tavLst>
                                    </p:anim>
                                    <p:animEffect transition="in" filter="fade">
                                      <p:cBhvr>
                                        <p:cTn id="14" dur="500"/>
                                        <p:tgtEl>
                                          <p:spTgt spid="7172"/>
                                        </p:tgtEl>
                                      </p:cBhvr>
                                    </p:animEffect>
                                  </p:childTnLst>
                                </p:cTn>
                              </p:par>
                              <p:par>
                                <p:cTn id="15" presetID="53" presetClass="entr" presetSubtype="16"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 calcmode="lin" valueType="num">
                                      <p:cBhvr>
                                        <p:cTn id="17" dur="500" fill="hold"/>
                                        <p:tgtEl>
                                          <p:spTgt spid="7170"/>
                                        </p:tgtEl>
                                        <p:attrNameLst>
                                          <p:attrName>ppt_w</p:attrName>
                                        </p:attrNameLst>
                                      </p:cBhvr>
                                      <p:tavLst>
                                        <p:tav tm="0">
                                          <p:val>
                                            <p:fltVal val="0"/>
                                          </p:val>
                                        </p:tav>
                                        <p:tav tm="100000">
                                          <p:val>
                                            <p:strVal val="#ppt_w"/>
                                          </p:val>
                                        </p:tav>
                                      </p:tavLst>
                                    </p:anim>
                                    <p:anim calcmode="lin" valueType="num">
                                      <p:cBhvr>
                                        <p:cTn id="18" dur="500" fill="hold"/>
                                        <p:tgtEl>
                                          <p:spTgt spid="7170"/>
                                        </p:tgtEl>
                                        <p:attrNameLst>
                                          <p:attrName>ppt_h</p:attrName>
                                        </p:attrNameLst>
                                      </p:cBhvr>
                                      <p:tavLst>
                                        <p:tav tm="0">
                                          <p:val>
                                            <p:fltVal val="0"/>
                                          </p:val>
                                        </p:tav>
                                        <p:tav tm="100000">
                                          <p:val>
                                            <p:strVal val="#ppt_h"/>
                                          </p:val>
                                        </p:tav>
                                      </p:tavLst>
                                    </p:anim>
                                    <p:animEffect transition="in" filter="fade">
                                      <p:cBhvr>
                                        <p:cTn id="19"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544</TotalTime>
  <Words>626</Words>
  <Application>Microsoft Office PowerPoint</Application>
  <PresentationFormat>Panorámica</PresentationFormat>
  <Paragraphs>204</Paragraphs>
  <Slides>27</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27</vt:i4>
      </vt:variant>
    </vt:vector>
  </HeadingPairs>
  <TitlesOfParts>
    <vt:vector size="33" baseType="lpstr">
      <vt:lpstr>Arial</vt:lpstr>
      <vt:lpstr>Calibri</vt:lpstr>
      <vt:lpstr>Calibri Light</vt:lpstr>
      <vt:lpstr>Impact</vt:lpstr>
      <vt:lpstr>Times New Roman</vt:lpstr>
      <vt:lpstr>Tema de Office</vt:lpstr>
      <vt:lpstr>ICELAND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Nature and environment</vt:lpstr>
      <vt:lpstr>CLIMATE</vt:lpstr>
      <vt:lpstr>GEOGRAPHY</vt:lpstr>
      <vt:lpstr>VOLCANOES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Sánchez Estévez</dc:creator>
  <cp:lastModifiedBy>Isabel Sánchez Estévez</cp:lastModifiedBy>
  <cp:revision>57</cp:revision>
  <dcterms:created xsi:type="dcterms:W3CDTF">2016-04-03T14:53:58Z</dcterms:created>
  <dcterms:modified xsi:type="dcterms:W3CDTF">2016-04-06T04:38:06Z</dcterms:modified>
</cp:coreProperties>
</file>