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73" r:id="rId14"/>
    <p:sldId id="268" r:id="rId15"/>
    <p:sldId id="274" r:id="rId16"/>
    <p:sldId id="269" r:id="rId17"/>
    <p:sldId id="275" r:id="rId18"/>
    <p:sldId id="270" r:id="rId19"/>
    <p:sldId id="276" r:id="rId20"/>
    <p:sldId id="271" r:id="rId21"/>
    <p:sldId id="272"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34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522B8C1-DE92-4BB8-9E2D-4AE726D00A16}" type="datetimeFigureOut">
              <a:rPr lang="es-ES" smtClean="0"/>
              <a:pPr/>
              <a:t>22/03/2016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A8322DD-97DD-4B49-B43B-8705592D5C2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22B8C1-DE92-4BB8-9E2D-4AE726D00A16}" type="datetimeFigureOut">
              <a:rPr lang="es-ES" smtClean="0"/>
              <a:pPr/>
              <a:t>22/03/2016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A8322DD-97DD-4B49-B43B-8705592D5C2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22B8C1-DE92-4BB8-9E2D-4AE726D00A16}" type="datetimeFigureOut">
              <a:rPr lang="es-ES" smtClean="0"/>
              <a:pPr/>
              <a:t>22/03/2016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A8322DD-97DD-4B49-B43B-8705592D5C2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22B8C1-DE92-4BB8-9E2D-4AE726D00A16}" type="datetimeFigureOut">
              <a:rPr lang="es-ES" smtClean="0"/>
              <a:pPr/>
              <a:t>22/03/2016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A8322DD-97DD-4B49-B43B-8705592D5C2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22B8C1-DE92-4BB8-9E2D-4AE726D00A16}" type="datetimeFigureOut">
              <a:rPr lang="es-ES" smtClean="0"/>
              <a:pPr/>
              <a:t>22/03/2016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A8322DD-97DD-4B49-B43B-8705592D5C2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522B8C1-DE92-4BB8-9E2D-4AE726D00A16}" type="datetimeFigureOut">
              <a:rPr lang="es-ES" smtClean="0"/>
              <a:pPr/>
              <a:t>22/03/2016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A8322DD-97DD-4B49-B43B-8705592D5C2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522B8C1-DE92-4BB8-9E2D-4AE726D00A16}" type="datetimeFigureOut">
              <a:rPr lang="es-ES" smtClean="0"/>
              <a:pPr/>
              <a:t>22/03/2016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A8322DD-97DD-4B49-B43B-8705592D5C2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522B8C1-DE92-4BB8-9E2D-4AE726D00A16}" type="datetimeFigureOut">
              <a:rPr lang="es-ES" smtClean="0"/>
              <a:pPr/>
              <a:t>22/03/2016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A8322DD-97DD-4B49-B43B-8705592D5C2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522B8C1-DE92-4BB8-9E2D-4AE726D00A16}" type="datetimeFigureOut">
              <a:rPr lang="es-ES" smtClean="0"/>
              <a:pPr/>
              <a:t>22/03/2016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A8322DD-97DD-4B49-B43B-8705592D5C2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22B8C1-DE92-4BB8-9E2D-4AE726D00A16}" type="datetimeFigureOut">
              <a:rPr lang="es-ES" smtClean="0"/>
              <a:pPr/>
              <a:t>22/03/2016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A8322DD-97DD-4B49-B43B-8705592D5C2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22B8C1-DE92-4BB8-9E2D-4AE726D00A16}" type="datetimeFigureOut">
              <a:rPr lang="es-ES" smtClean="0"/>
              <a:pPr/>
              <a:t>22/03/2016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A8322DD-97DD-4B49-B43B-8705592D5C2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2B8C1-DE92-4BB8-9E2D-4AE726D00A16}" type="datetimeFigureOut">
              <a:rPr lang="es-ES" smtClean="0"/>
              <a:pPr/>
              <a:t>22/03/2016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322DD-97DD-4B49-B43B-8705592D5C2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403648" y="836712"/>
            <a:ext cx="6357293" cy="2909937"/>
          </a:xfrm>
          <a:prstGeom prst="rect">
            <a:avLst/>
          </a:prstGeom>
          <a:noFill/>
          <a:effectLst>
            <a:outerShdw blurRad="50800" dist="38100" dir="5400000" algn="t" rotWithShape="0">
              <a:prstClr val="black">
                <a:alpha val="40000"/>
              </a:prstClr>
            </a:outerShdw>
          </a:effectLst>
        </p:spPr>
        <p:txBody>
          <a:bodyPr wrap="none" lIns="91440" tIns="45720" rIns="91440" bIns="45720">
            <a:prstTxWarp prst="textArchUp">
              <a:avLst/>
            </a:prstTxWarp>
            <a:spAutoFit/>
          </a:bodyPr>
          <a:lstStyle/>
          <a:p>
            <a:pPr algn="ctr"/>
            <a:r>
              <a:rPr lang="es-ES" sz="11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DENMARK</a:t>
            </a:r>
            <a:endParaRPr lang="es-E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Elipse"/>
          <p:cNvSpPr/>
          <p:nvPr/>
        </p:nvSpPr>
        <p:spPr>
          <a:xfrm>
            <a:off x="3491880" y="2492896"/>
            <a:ext cx="1008112" cy="792088"/>
          </a:xfrm>
          <a:prstGeom prst="ellipse">
            <a:avLst/>
          </a:prstGeom>
          <a:noFill/>
          <a:ln w="38100">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aphicFrame>
        <p:nvGraphicFramePr>
          <p:cNvPr id="6" name="5 Tabla"/>
          <p:cNvGraphicFramePr>
            <a:graphicFrameLocks noGrp="1"/>
          </p:cNvGraphicFramePr>
          <p:nvPr>
            <p:extLst>
              <p:ext uri="{D42A27DB-BD31-4B8C-83A1-F6EECF244321}">
                <p14:modId xmlns:p14="http://schemas.microsoft.com/office/powerpoint/2010/main" val="2969480922"/>
              </p:ext>
            </p:extLst>
          </p:nvPr>
        </p:nvGraphicFramePr>
        <p:xfrm>
          <a:off x="683568" y="2400236"/>
          <a:ext cx="7776864" cy="4197116"/>
        </p:xfrm>
        <a:graphic>
          <a:graphicData uri="http://schemas.openxmlformats.org/drawingml/2006/table">
            <a:tbl>
              <a:tblPr>
                <a:tableStyleId>{C083E6E3-FA7D-4D7B-A595-EF9225AFEA82}</a:tableStyleId>
              </a:tblPr>
              <a:tblGrid>
                <a:gridCol w="3020809"/>
                <a:gridCol w="4756055"/>
              </a:tblGrid>
              <a:tr h="416852">
                <a:tc gridSpan="2">
                  <a:txBody>
                    <a:bodyPr/>
                    <a:lstStyle/>
                    <a:p>
                      <a:pPr algn="ctr">
                        <a:lnSpc>
                          <a:spcPct val="107000"/>
                        </a:lnSpc>
                        <a:spcAft>
                          <a:spcPts val="0"/>
                        </a:spcAft>
                      </a:pPr>
                      <a:r>
                        <a:rPr lang="es-ES" sz="2400" b="1" dirty="0">
                          <a:effectLst>
                            <a:outerShdw blurRad="38100" dist="38100" dir="2700000" algn="tl">
                              <a:srgbClr val="000000">
                                <a:alpha val="43137"/>
                              </a:srgbClr>
                            </a:outerShdw>
                          </a:effectLst>
                        </a:rPr>
                        <a:t>QUICK FACTS</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s-ES"/>
                    </a:p>
                  </a:txBody>
                  <a:tcPr/>
                </a:tc>
              </a:tr>
              <a:tr h="639716">
                <a:tc>
                  <a:txBody>
                    <a:bodyPr/>
                    <a:lstStyle/>
                    <a:p>
                      <a:pPr algn="ctr">
                        <a:lnSpc>
                          <a:spcPct val="107000"/>
                        </a:lnSpc>
                        <a:spcAft>
                          <a:spcPts val="0"/>
                        </a:spcAft>
                      </a:pPr>
                      <a:r>
                        <a:rPr lang="es-ES" sz="1800" b="1" dirty="0" err="1">
                          <a:effectLst>
                            <a:outerShdw blurRad="38100" dist="38100" dir="2700000" algn="tl">
                              <a:srgbClr val="000000">
                                <a:alpha val="43137"/>
                              </a:srgbClr>
                            </a:outerShdw>
                          </a:effectLst>
                        </a:rPr>
                        <a:t>Official</a:t>
                      </a:r>
                      <a:r>
                        <a:rPr lang="es-ES" sz="1800" b="1" dirty="0">
                          <a:effectLst>
                            <a:outerShdw blurRad="38100" dist="38100" dir="2700000" algn="tl">
                              <a:srgbClr val="000000">
                                <a:alpha val="43137"/>
                              </a:srgbClr>
                            </a:outerShdw>
                          </a:effectLst>
                        </a:rPr>
                        <a:t> </a:t>
                      </a:r>
                      <a:r>
                        <a:rPr lang="es-ES" sz="1800" b="1" dirty="0" err="1">
                          <a:effectLst>
                            <a:outerShdw blurRad="38100" dist="38100" dir="2700000" algn="tl">
                              <a:srgbClr val="000000">
                                <a:alpha val="43137"/>
                              </a:srgbClr>
                            </a:outerShdw>
                          </a:effectLst>
                        </a:rPr>
                        <a:t>name</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US" sz="1800" b="1" dirty="0" err="1">
                          <a:effectLst>
                            <a:outerShdw blurRad="38100" dist="38100" dir="2700000" algn="tl">
                              <a:srgbClr val="000000">
                                <a:alpha val="43137"/>
                              </a:srgbClr>
                            </a:outerShdw>
                          </a:effectLst>
                        </a:rPr>
                        <a:t>Kongeriget</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Danmark</a:t>
                      </a:r>
                      <a:r>
                        <a:rPr lang="en-US" sz="1800" b="1" dirty="0">
                          <a:effectLst>
                            <a:outerShdw blurRad="38100" dist="38100" dir="2700000" algn="tl">
                              <a:srgbClr val="000000">
                                <a:alpha val="43137"/>
                              </a:srgbClr>
                            </a:outerShdw>
                          </a:effectLst>
                        </a:rPr>
                        <a:t> (Kingdom of Denmark)</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639716">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Form of government</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Constitutional monarchy with one legislative house (Folketing)</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2604">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Head of state</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Danish Monarch: Queen </a:t>
                      </a:r>
                      <a:r>
                        <a:rPr lang="en-US" sz="1800" b="1" dirty="0" err="1">
                          <a:effectLst>
                            <a:outerShdw blurRad="38100" dist="38100" dir="2700000" algn="tl">
                              <a:srgbClr val="000000">
                                <a:alpha val="43137"/>
                              </a:srgbClr>
                            </a:outerShdw>
                          </a:effectLst>
                        </a:rPr>
                        <a:t>Margrethe</a:t>
                      </a:r>
                      <a:r>
                        <a:rPr lang="en-US" sz="1800" b="1" dirty="0">
                          <a:effectLst>
                            <a:outerShdw blurRad="38100" dist="38100" dir="2700000" algn="tl">
                              <a:srgbClr val="000000">
                                <a:alpha val="43137"/>
                              </a:srgbClr>
                            </a:outerShdw>
                          </a:effectLst>
                        </a:rPr>
                        <a:t> II</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2604">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Head of government</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Prime Minister: Lars </a:t>
                      </a:r>
                      <a:r>
                        <a:rPr lang="es-ES" sz="1800" b="1" dirty="0">
                          <a:effectLst>
                            <a:outerShdw blurRad="38100" dist="38100" dir="2700000" algn="tl">
                              <a:srgbClr val="000000">
                                <a:alpha val="43137"/>
                              </a:srgbClr>
                            </a:outerShdw>
                          </a:effectLst>
                        </a:rPr>
                        <a:t>L</a:t>
                      </a:r>
                      <a:r>
                        <a:rPr lang="en-US" sz="1800" b="1" dirty="0">
                          <a:effectLst>
                            <a:outerShdw blurRad="38100" dist="38100" dir="2700000" algn="tl">
                              <a:srgbClr val="000000">
                                <a:alpha val="43137"/>
                              </a:srgbClr>
                            </a:outerShdw>
                          </a:effectLst>
                        </a:rPr>
                        <a:t>ø</a:t>
                      </a:r>
                      <a:r>
                        <a:rPr lang="es-ES" sz="1800" b="1" dirty="0" err="1">
                          <a:effectLst>
                            <a:outerShdw blurRad="38100" dist="38100" dir="2700000" algn="tl">
                              <a:srgbClr val="000000">
                                <a:alpha val="43137"/>
                              </a:srgbClr>
                            </a:outerShdw>
                          </a:effectLst>
                        </a:rPr>
                        <a:t>kke</a:t>
                      </a:r>
                      <a:r>
                        <a:rPr lang="es-ES" sz="1800" b="1" dirty="0">
                          <a:effectLst>
                            <a:outerShdw blurRad="38100" dist="38100" dir="2700000" algn="tl">
                              <a:srgbClr val="000000">
                                <a:alpha val="43137"/>
                              </a:srgbClr>
                            </a:outerShdw>
                          </a:effectLst>
                        </a:rPr>
                        <a:t> </a:t>
                      </a:r>
                      <a:r>
                        <a:rPr lang="es-ES" sz="1800" b="1" dirty="0" err="1">
                          <a:effectLst>
                            <a:outerShdw blurRad="38100" dist="38100" dir="2700000" algn="tl">
                              <a:srgbClr val="000000">
                                <a:alpha val="43137"/>
                              </a:srgbClr>
                            </a:outerShdw>
                          </a:effectLst>
                        </a:rPr>
                        <a:t>Rasmussen</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2604">
                <a:tc>
                  <a:txBody>
                    <a:bodyPr/>
                    <a:lstStyle/>
                    <a:p>
                      <a:pPr algn="ctr">
                        <a:lnSpc>
                          <a:spcPct val="107000"/>
                        </a:lnSpc>
                        <a:spcAft>
                          <a:spcPts val="0"/>
                        </a:spcAft>
                      </a:pPr>
                      <a:r>
                        <a:rPr lang="en-US" sz="1800" b="1">
                          <a:effectLst>
                            <a:outerShdw blurRad="38100" dist="38100" dir="2700000" algn="tl">
                              <a:srgbClr val="000000">
                                <a:alpha val="43137"/>
                              </a:srgbClr>
                            </a:outerShdw>
                          </a:effectLst>
                        </a:rPr>
                        <a:t>Capital city</a:t>
                      </a:r>
                      <a:endParaRPr lang="es-ES" sz="1800" b="1">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Copenhagen</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2604">
                <a:tc>
                  <a:txBody>
                    <a:bodyPr/>
                    <a:lstStyle/>
                    <a:p>
                      <a:pPr algn="ctr">
                        <a:lnSpc>
                          <a:spcPct val="107000"/>
                        </a:lnSpc>
                        <a:spcAft>
                          <a:spcPts val="0"/>
                        </a:spcAft>
                      </a:pPr>
                      <a:r>
                        <a:rPr lang="en-US" sz="1800" b="1">
                          <a:effectLst>
                            <a:outerShdw blurRad="38100" dist="38100" dir="2700000" algn="tl">
                              <a:srgbClr val="000000">
                                <a:alpha val="43137"/>
                              </a:srgbClr>
                            </a:outerShdw>
                          </a:effectLst>
                        </a:rPr>
                        <a:t>Official language</a:t>
                      </a:r>
                      <a:endParaRPr lang="es-ES" sz="1800" b="1">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Danish</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2604">
                <a:tc>
                  <a:txBody>
                    <a:bodyPr/>
                    <a:lstStyle/>
                    <a:p>
                      <a:pPr algn="ctr">
                        <a:lnSpc>
                          <a:spcPct val="107000"/>
                        </a:lnSpc>
                        <a:spcAft>
                          <a:spcPts val="0"/>
                        </a:spcAft>
                      </a:pPr>
                      <a:r>
                        <a:rPr lang="en-US" sz="1800" b="1">
                          <a:effectLst>
                            <a:outerShdw blurRad="38100" dist="38100" dir="2700000" algn="tl">
                              <a:srgbClr val="000000">
                                <a:alpha val="43137"/>
                              </a:srgbClr>
                            </a:outerShdw>
                          </a:effectLst>
                        </a:rPr>
                        <a:t>Official religion</a:t>
                      </a:r>
                      <a:endParaRPr lang="es-ES" sz="1800" b="1">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Evangelical Lutheran</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2604">
                <a:tc>
                  <a:txBody>
                    <a:bodyPr/>
                    <a:lstStyle/>
                    <a:p>
                      <a:pPr algn="ctr">
                        <a:lnSpc>
                          <a:spcPct val="107000"/>
                        </a:lnSpc>
                        <a:spcAft>
                          <a:spcPts val="0"/>
                        </a:spcAft>
                      </a:pPr>
                      <a:r>
                        <a:rPr lang="en-US" sz="1800" b="1">
                          <a:effectLst>
                            <a:outerShdw blurRad="38100" dist="38100" dir="2700000" algn="tl">
                              <a:srgbClr val="000000">
                                <a:alpha val="43137"/>
                              </a:srgbClr>
                            </a:outerShdw>
                          </a:effectLst>
                        </a:rPr>
                        <a:t>Monetary unit</a:t>
                      </a:r>
                      <a:endParaRPr lang="es-ES" sz="1800" b="1">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Danish Krone (</a:t>
                      </a:r>
                      <a:r>
                        <a:rPr lang="en-US" sz="1800" b="1" dirty="0" err="1">
                          <a:effectLst>
                            <a:outerShdw blurRad="38100" dist="38100" dir="2700000" algn="tl">
                              <a:srgbClr val="000000">
                                <a:alpha val="43137"/>
                              </a:srgbClr>
                            </a:outerShdw>
                          </a:effectLst>
                        </a:rPr>
                        <a:t>Dkk</a:t>
                      </a:r>
                      <a:r>
                        <a:rPr lang="en-US" sz="1800" b="1" dirty="0">
                          <a:effectLst>
                            <a:outerShdw blurRad="38100" dist="38100" dir="2700000" algn="tl">
                              <a:srgbClr val="000000">
                                <a:alpha val="43137"/>
                              </a:srgbClr>
                            </a:outerShdw>
                          </a:effectLst>
                        </a:rPr>
                        <a:t>, plural kroner)</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2604">
                <a:tc>
                  <a:txBody>
                    <a:bodyPr/>
                    <a:lstStyle/>
                    <a:p>
                      <a:pPr algn="ctr">
                        <a:lnSpc>
                          <a:spcPct val="107000"/>
                        </a:lnSpc>
                        <a:spcAft>
                          <a:spcPts val="0"/>
                        </a:spcAft>
                      </a:pPr>
                      <a:r>
                        <a:rPr lang="en-US" sz="1800" b="1">
                          <a:effectLst>
                            <a:outerShdw blurRad="38100" dist="38100" dir="2700000" algn="tl">
                              <a:srgbClr val="000000">
                                <a:alpha val="43137"/>
                              </a:srgbClr>
                            </a:outerShdw>
                          </a:effectLst>
                        </a:rPr>
                        <a:t>Population</a:t>
                      </a:r>
                      <a:endParaRPr lang="es-ES" sz="1800" b="1">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(2014 </a:t>
                      </a:r>
                      <a:r>
                        <a:rPr lang="en-US" sz="1800" b="1" dirty="0" err="1">
                          <a:effectLst>
                            <a:outerShdw blurRad="38100" dist="38100" dir="2700000" algn="tl">
                              <a:srgbClr val="000000">
                                <a:alpha val="43137"/>
                              </a:srgbClr>
                            </a:outerShdw>
                          </a:effectLst>
                        </a:rPr>
                        <a:t>est</a:t>
                      </a:r>
                      <a:r>
                        <a:rPr lang="en-US" sz="1800" b="1" dirty="0">
                          <a:effectLst>
                            <a:outerShdw blurRad="38100" dist="38100" dir="2700000" algn="tl">
                              <a:srgbClr val="000000">
                                <a:alpha val="43137"/>
                              </a:srgbClr>
                            </a:outerShdw>
                          </a:effectLst>
                        </a:rPr>
                        <a:t>) 5.641.000</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2604">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Surface</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US" sz="1800" b="1" dirty="0">
                          <a:effectLst>
                            <a:outerShdw blurRad="38100" dist="38100" dir="2700000" algn="tl">
                              <a:srgbClr val="000000">
                                <a:alpha val="43137"/>
                              </a:srgbClr>
                            </a:outerShdw>
                          </a:effectLst>
                        </a:rPr>
                        <a:t>43.090 km2</a:t>
                      </a:r>
                      <a:endParaRPr lang="es-ES" sz="18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pic>
        <p:nvPicPr>
          <p:cNvPr id="3074" name="Picture 2" descr="http://www.lonelyplanet.com/maps/europe/denmark/map_of_den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44343"/>
            <a:ext cx="6529898" cy="4904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0" presetClass="exit" presetSubtype="0" fill="hold" nodeType="clickEffect">
                                  <p:stCondLst>
                                    <p:cond delay="0"/>
                                  </p:stCondLst>
                                  <p:childTnLst>
                                    <p:animEffect transition="out" filter="fade">
                                      <p:cBhvr>
                                        <p:cTn id="40" dur="800" accel="100000">
                                          <p:stCondLst>
                                            <p:cond delay="200"/>
                                          </p:stCondLst>
                                        </p:cTn>
                                        <p:tgtEl>
                                          <p:spTgt spid="3074"/>
                                        </p:tgtEl>
                                      </p:cBhvr>
                                    </p:animEffect>
                                    <p:anim calcmode="lin" valueType="num">
                                      <p:cBhvr>
                                        <p:cTn id="41" dur="800" accel="100000">
                                          <p:stCondLst>
                                            <p:cond delay="200"/>
                                          </p:stCondLst>
                                        </p:cTn>
                                        <p:tgtEl>
                                          <p:spTgt spid="3074"/>
                                        </p:tgtEl>
                                        <p:attrNameLst>
                                          <p:attrName>style.rotation</p:attrName>
                                        </p:attrNameLst>
                                      </p:cBhvr>
                                      <p:tavLst>
                                        <p:tav tm="0">
                                          <p:val>
                                            <p:fltVal val="0"/>
                                          </p:val>
                                        </p:tav>
                                        <p:tav tm="100000">
                                          <p:val>
                                            <p:fltVal val="-90"/>
                                          </p:val>
                                        </p:tav>
                                      </p:tavLst>
                                    </p:anim>
                                    <p:anim calcmode="lin" valueType="num">
                                      <p:cBhvr>
                                        <p:cTn id="42" dur="200" decel="100000"/>
                                        <p:tgtEl>
                                          <p:spTgt spid="3074"/>
                                        </p:tgtEl>
                                        <p:attrNameLst>
                                          <p:attrName>ppt_x</p:attrName>
                                        </p:attrNameLst>
                                      </p:cBhvr>
                                      <p:tavLst>
                                        <p:tav tm="0">
                                          <p:val>
                                            <p:strVal val="ppt_x"/>
                                          </p:val>
                                        </p:tav>
                                        <p:tav tm="100000">
                                          <p:val>
                                            <p:strVal val="ppt_x-0.05"/>
                                          </p:val>
                                        </p:tav>
                                      </p:tavLst>
                                    </p:anim>
                                    <p:anim calcmode="lin" valueType="num">
                                      <p:cBhvr>
                                        <p:cTn id="43" dur="200" decel="100000"/>
                                        <p:tgtEl>
                                          <p:spTgt spid="3074"/>
                                        </p:tgtEl>
                                        <p:attrNameLst>
                                          <p:attrName>ppt_y</p:attrName>
                                        </p:attrNameLst>
                                      </p:cBhvr>
                                      <p:tavLst>
                                        <p:tav tm="0">
                                          <p:val>
                                            <p:strVal val="ppt_y"/>
                                          </p:val>
                                        </p:tav>
                                        <p:tav tm="100000">
                                          <p:val>
                                            <p:strVal val="ppt_y+0.1"/>
                                          </p:val>
                                        </p:tav>
                                      </p:tavLst>
                                    </p:anim>
                                    <p:anim calcmode="lin" valueType="num">
                                      <p:cBhvr>
                                        <p:cTn id="44" dur="800" accel="100000">
                                          <p:stCondLst>
                                            <p:cond delay="200"/>
                                          </p:stCondLst>
                                        </p:cTn>
                                        <p:tgtEl>
                                          <p:spTgt spid="3074"/>
                                        </p:tgtEl>
                                        <p:attrNameLst>
                                          <p:attrName>ppt_x</p:attrName>
                                        </p:attrNameLst>
                                      </p:cBhvr>
                                      <p:tavLst>
                                        <p:tav tm="0">
                                          <p:val>
                                            <p:strVal val="ppt_x"/>
                                          </p:val>
                                        </p:tav>
                                        <p:tav tm="100000">
                                          <p:val>
                                            <p:strVal val="ppt_x+0.4+0.05"/>
                                          </p:val>
                                        </p:tav>
                                      </p:tavLst>
                                    </p:anim>
                                    <p:anim calcmode="lin" valueType="num">
                                      <p:cBhvr>
                                        <p:cTn id="45" dur="800" accel="100000">
                                          <p:stCondLst>
                                            <p:cond delay="200"/>
                                          </p:stCondLst>
                                        </p:cTn>
                                        <p:tgtEl>
                                          <p:spTgt spid="3074"/>
                                        </p:tgtEl>
                                        <p:attrNameLst>
                                          <p:attrName>ppt_y</p:attrName>
                                        </p:attrNameLst>
                                      </p:cBhvr>
                                      <p:tavLst>
                                        <p:tav tm="0">
                                          <p:val>
                                            <p:strVal val="ppt_y"/>
                                          </p:val>
                                        </p:tav>
                                        <p:tav tm="100000">
                                          <p:val>
                                            <p:strVal val="ppt_y-0.4-0.1"/>
                                          </p:val>
                                        </p:tav>
                                      </p:tavLst>
                                    </p:anim>
                                    <p:set>
                                      <p:cBhvr>
                                        <p:cTn id="46" dur="1" fill="hold">
                                          <p:stCondLst>
                                            <p:cond delay="999"/>
                                          </p:stCondLst>
                                        </p:cTn>
                                        <p:tgtEl>
                                          <p:spTgt spid="3074"/>
                                        </p:tgtEl>
                                        <p:attrNameLst>
                                          <p:attrName>style.visibility</p:attrName>
                                        </p:attrNameLst>
                                      </p:cBhvr>
                                      <p:to>
                                        <p:strVal val="hidden"/>
                                      </p:to>
                                    </p:set>
                                  </p:childTnLst>
                                </p:cTn>
                              </p:par>
                            </p:childTnLst>
                          </p:cTn>
                        </p:par>
                        <p:par>
                          <p:cTn id="47" fill="hold">
                            <p:stCondLst>
                              <p:cond delay="1000"/>
                            </p:stCondLst>
                            <p:childTnLst>
                              <p:par>
                                <p:cTn id="48" presetID="17" presetClass="entr" presetSubtype="1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fltVal val="0"/>
                                          </p:val>
                                        </p:tav>
                                        <p:tav tm="100000">
                                          <p:val>
                                            <p:strVal val="#ppt_w"/>
                                          </p:val>
                                        </p:tav>
                                      </p:tavLst>
                                    </p:anim>
                                    <p:anim calcmode="lin" valueType="num">
                                      <p:cBhvr>
                                        <p:cTn id="51"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96136" y="0"/>
            <a:ext cx="3347864" cy="6858000"/>
          </a:xfrm>
        </p:spPr>
        <p:txBody>
          <a:bodyPr>
            <a:normAutofit/>
          </a:bodyPr>
          <a:lstStyle/>
          <a:p>
            <a:pPr marL="342900" lvl="1" indent="-342900">
              <a:buFont typeface="Arial" pitchFamily="34" charset="0"/>
              <a:buChar char="•"/>
            </a:pPr>
            <a:r>
              <a:rPr lang="en-US" sz="2900" dirty="0" smtClean="0">
                <a:effectLst>
                  <a:outerShdw blurRad="38100" dist="38100" dir="2700000" algn="tl">
                    <a:srgbClr val="000000">
                      <a:alpha val="43137"/>
                    </a:srgbClr>
                  </a:outerShdw>
                </a:effectLst>
              </a:rPr>
              <a:t>Denmark has relatively modest average wind </a:t>
            </a:r>
            <a:r>
              <a:rPr lang="en-US" sz="2900" dirty="0" smtClean="0">
                <a:effectLst>
                  <a:outerShdw blurRad="38100" dist="38100" dir="2700000" algn="tl">
                    <a:srgbClr val="000000">
                      <a:alpha val="43137"/>
                    </a:srgbClr>
                  </a:outerShdw>
                </a:effectLst>
              </a:rPr>
              <a:t>speeds. </a:t>
            </a:r>
          </a:p>
          <a:p>
            <a:pPr marL="342900" lvl="1" indent="-342900">
              <a:buFont typeface="Arial" pitchFamily="34" charset="0"/>
              <a:buChar char="•"/>
            </a:pPr>
            <a:r>
              <a:rPr lang="en-US" sz="2900" dirty="0" smtClean="0">
                <a:effectLst>
                  <a:outerShdw blurRad="38100" dist="38100" dir="2700000" algn="tl">
                    <a:srgbClr val="000000">
                      <a:alpha val="43137"/>
                    </a:srgbClr>
                  </a:outerShdw>
                </a:effectLst>
              </a:rPr>
              <a:t>Onshore </a:t>
            </a:r>
            <a:r>
              <a:rPr lang="en-US" sz="2900" dirty="0" smtClean="0">
                <a:effectLst>
                  <a:outerShdw blurRad="38100" dist="38100" dir="2700000" algn="tl">
                    <a:srgbClr val="000000">
                      <a:alpha val="43137"/>
                    </a:srgbClr>
                  </a:outerShdw>
                </a:effectLst>
              </a:rPr>
              <a:t>wind resources are highest in the western part of the country, and on the eastern islands with coastlines facing south or west.</a:t>
            </a:r>
            <a:endParaRPr lang="es-ES" sz="2900" dirty="0" smtClean="0">
              <a:effectLst>
                <a:outerShdw blurRad="38100" dist="38100" dir="2700000" algn="tl">
                  <a:srgbClr val="000000">
                    <a:alpha val="43137"/>
                  </a:srgbClr>
                </a:outerShdw>
              </a:effectLst>
            </a:endParaRPr>
          </a:p>
          <a:p>
            <a:endParaRPr lang="es-ES" dirty="0"/>
          </a:p>
        </p:txBody>
      </p:sp>
      <p:pic>
        <p:nvPicPr>
          <p:cNvPr id="4" name="3 Imagen" descr="Wind speed map Denmark.jpg"/>
          <p:cNvPicPr>
            <a:picLocks noChangeAspect="1"/>
          </p:cNvPicPr>
          <p:nvPr/>
        </p:nvPicPr>
        <p:blipFill>
          <a:blip r:embed="rId2" cstate="print"/>
          <a:stretch>
            <a:fillRect/>
          </a:stretch>
        </p:blipFill>
        <p:spPr>
          <a:xfrm>
            <a:off x="0" y="0"/>
            <a:ext cx="6037647" cy="6858000"/>
          </a:xfrm>
          <a:prstGeom prst="rect">
            <a:avLst/>
          </a:prstGeom>
        </p:spPr>
      </p:pic>
      <p:pic>
        <p:nvPicPr>
          <p:cNvPr id="5" name="Picture 2" descr="Denmark has always been an expert in renewable ener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268760"/>
            <a:ext cx="6811957" cy="396044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3">
                                            <p:txEl>
                                              <p:pRg st="0" end="0"/>
                                            </p:txEl>
                                          </p:spTgt>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2987824" cy="6858000"/>
          </a:xfrm>
        </p:spPr>
        <p:txBody>
          <a:bodyPr>
            <a:normAutofit fontScale="92500"/>
          </a:bodyPr>
          <a:lstStyle/>
          <a:p>
            <a:pPr marL="342900" lvl="1" indent="-342900">
              <a:buFont typeface="Arial" pitchFamily="34" charset="0"/>
              <a:buChar char="•"/>
            </a:pPr>
            <a:r>
              <a:rPr lang="en-US" dirty="0" smtClean="0">
                <a:effectLst>
                  <a:outerShdw blurRad="38100" dist="38100" dir="2700000" algn="tl">
                    <a:srgbClr val="000000">
                      <a:alpha val="43137"/>
                    </a:srgbClr>
                  </a:outerShdw>
                </a:effectLst>
              </a:rPr>
              <a:t>Denmark is divided into five administrative regions, which are subdivided into 98 municipalities. The regions were created on 2007 to replace the sixteen former counties and transform smaller municipalities into larger units, reducing the number from 270</a:t>
            </a:r>
            <a:endParaRPr lang="es-ES" dirty="0" smtClean="0">
              <a:effectLst>
                <a:outerShdw blurRad="38100" dist="38100" dir="2700000" algn="tl">
                  <a:srgbClr val="000000">
                    <a:alpha val="43137"/>
                  </a:srgbClr>
                </a:outerShdw>
              </a:effectLst>
            </a:endParaRPr>
          </a:p>
        </p:txBody>
      </p:sp>
      <p:pic>
        <p:nvPicPr>
          <p:cNvPr id="4" name="3 Imagen" descr="Denmark political map.jpg"/>
          <p:cNvPicPr>
            <a:picLocks noChangeAspect="1"/>
          </p:cNvPicPr>
          <p:nvPr/>
        </p:nvPicPr>
        <p:blipFill>
          <a:blip r:embed="rId2" cstate="print"/>
          <a:stretch>
            <a:fillRect/>
          </a:stretch>
        </p:blipFill>
        <p:spPr>
          <a:xfrm>
            <a:off x="2951675" y="0"/>
            <a:ext cx="6192325" cy="6858000"/>
          </a:xfrm>
          <a:prstGeom prst="rect">
            <a:avLst/>
          </a:prstGeom>
        </p:spPr>
      </p:pic>
      <p:sp>
        <p:nvSpPr>
          <p:cNvPr id="2" name="1 Título"/>
          <p:cNvSpPr>
            <a:spLocks noGrp="1"/>
          </p:cNvSpPr>
          <p:nvPr>
            <p:ph type="title"/>
          </p:nvPr>
        </p:nvSpPr>
        <p:spPr>
          <a:xfrm rot="2203362">
            <a:off x="5506632" y="844428"/>
            <a:ext cx="4258816" cy="1143000"/>
          </a:xfrm>
        </p:spPr>
        <p:txBody>
          <a:bodyPr>
            <a:noAutofit/>
          </a:bodyPr>
          <a:lstStyle/>
          <a:p>
            <a:r>
              <a:rPr lang="es-E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REGIONS</a:t>
            </a:r>
            <a:endParaRPr lang="es-ES" sz="7200"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par>
                                <p:cTn id="12" presetID="35"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65512" y="-99392"/>
            <a:ext cx="6131024" cy="1143000"/>
          </a:xfrm>
        </p:spPr>
        <p:txBody>
          <a:bodyPr>
            <a:noAutofit/>
          </a:bodyPr>
          <a:lstStyle/>
          <a:p>
            <a:r>
              <a:rPr lang="es-E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COPENHAGEN</a:t>
            </a:r>
            <a:endParaRPr lang="es-E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Marcador de contenido"/>
          <p:cNvSpPr>
            <a:spLocks noGrp="1"/>
          </p:cNvSpPr>
          <p:nvPr>
            <p:ph idx="1"/>
          </p:nvPr>
        </p:nvSpPr>
        <p:spPr>
          <a:xfrm>
            <a:off x="35496" y="836712"/>
            <a:ext cx="8229600" cy="4525963"/>
          </a:xfrm>
        </p:spPr>
        <p:txBody>
          <a:bodyPr/>
          <a:lstStyle/>
          <a:p>
            <a:pPr marL="342900" lvl="1" indent="-342900">
              <a:buFont typeface="Arial" pitchFamily="34" charset="0"/>
              <a:buChar char="•"/>
            </a:pPr>
            <a:r>
              <a:rPr lang="en-US" dirty="0" smtClean="0">
                <a:effectLst>
                  <a:outerShdw blurRad="38100" dist="38100" dir="2700000" algn="tl">
                    <a:srgbClr val="000000">
                      <a:alpha val="43137"/>
                    </a:srgbClr>
                  </a:outerShdw>
                </a:effectLst>
              </a:rPr>
              <a:t>Copenhagen, capital city, situated in the Zealand and </a:t>
            </a:r>
            <a:r>
              <a:rPr lang="en-US" dirty="0" err="1" smtClean="0">
                <a:effectLst>
                  <a:outerShdw blurRad="38100" dist="38100" dir="2700000" algn="tl">
                    <a:srgbClr val="000000">
                      <a:alpha val="43137"/>
                    </a:srgbClr>
                  </a:outerShdw>
                </a:effectLst>
              </a:rPr>
              <a:t>Amager</a:t>
            </a:r>
            <a:r>
              <a:rPr lang="en-US" dirty="0" smtClean="0">
                <a:effectLst>
                  <a:outerShdw blurRad="38100" dist="38100" dir="2700000" algn="tl">
                    <a:srgbClr val="000000">
                      <a:alpha val="43137"/>
                    </a:srgbClr>
                  </a:outerShdw>
                </a:effectLst>
              </a:rPr>
              <a:t> isles.</a:t>
            </a:r>
          </a:p>
          <a:p>
            <a:pPr marL="342900" lvl="1" indent="-342900">
              <a:buFont typeface="Arial" pitchFamily="34" charset="0"/>
              <a:buChar char="•"/>
            </a:pPr>
            <a:r>
              <a:rPr lang="en-US" dirty="0" smtClean="0">
                <a:effectLst>
                  <a:outerShdw blurRad="38100" dist="38100" dir="2700000" algn="tl">
                    <a:srgbClr val="000000">
                      <a:alpha val="43137"/>
                    </a:srgbClr>
                  </a:outerShdw>
                </a:effectLst>
              </a:rPr>
              <a:t>Monarchy and Parliament are situated there, and some interesting points to see are the Little Mermaid, the shore next to the Copenhagen port and the national museum</a:t>
            </a:r>
            <a:endParaRPr lang="es-ES" dirty="0" smtClean="0">
              <a:effectLst>
                <a:outerShdw blurRad="38100" dist="38100" dir="2700000" algn="tl">
                  <a:srgbClr val="000000">
                    <a:alpha val="43137"/>
                  </a:srgbClr>
                </a:outerShdw>
              </a:effectLst>
            </a:endParaRPr>
          </a:p>
          <a:p>
            <a:endParaRPr lang="es-ES" dirty="0"/>
          </a:p>
        </p:txBody>
      </p:sp>
      <p:pic>
        <p:nvPicPr>
          <p:cNvPr id="4" name="3 Imagen" descr="The little mermaid.jpg"/>
          <p:cNvPicPr>
            <a:picLocks noChangeAspect="1"/>
          </p:cNvPicPr>
          <p:nvPr/>
        </p:nvPicPr>
        <p:blipFill>
          <a:blip r:embed="rId3" cstate="print"/>
          <a:stretch>
            <a:fillRect/>
          </a:stretch>
        </p:blipFill>
        <p:spPr>
          <a:xfrm>
            <a:off x="-1" y="3717032"/>
            <a:ext cx="4720325" cy="3140968"/>
          </a:xfrm>
          <a:prstGeom prst="rect">
            <a:avLst/>
          </a:prstGeom>
        </p:spPr>
      </p:pic>
      <p:pic>
        <p:nvPicPr>
          <p:cNvPr id="5" name="4 Imagen" descr="Shore port Copenhagen.jpg"/>
          <p:cNvPicPr>
            <a:picLocks noChangeAspect="1"/>
          </p:cNvPicPr>
          <p:nvPr/>
        </p:nvPicPr>
        <p:blipFill>
          <a:blip r:embed="rId4" cstate="print"/>
          <a:stretch>
            <a:fillRect/>
          </a:stretch>
        </p:blipFill>
        <p:spPr>
          <a:xfrm>
            <a:off x="4248703" y="3356992"/>
            <a:ext cx="4787793" cy="3032269"/>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nmark political map.jpg"/>
          <p:cNvPicPr>
            <a:picLocks noChangeAspect="1"/>
          </p:cNvPicPr>
          <p:nvPr/>
        </p:nvPicPr>
        <p:blipFill>
          <a:blip r:embed="rId2" cstate="print"/>
          <a:stretch>
            <a:fillRect/>
          </a:stretch>
        </p:blipFill>
        <p:spPr>
          <a:xfrm>
            <a:off x="1443715" y="-23313"/>
            <a:ext cx="6192325" cy="6858000"/>
          </a:xfrm>
          <a:prstGeom prst="rect">
            <a:avLst/>
          </a:prstGeom>
        </p:spPr>
      </p:pic>
      <p:sp>
        <p:nvSpPr>
          <p:cNvPr id="2" name="1 Título"/>
          <p:cNvSpPr>
            <a:spLocks noGrp="1"/>
          </p:cNvSpPr>
          <p:nvPr>
            <p:ph type="title"/>
          </p:nvPr>
        </p:nvSpPr>
        <p:spPr>
          <a:xfrm rot="2203362">
            <a:off x="4957264" y="2068564"/>
            <a:ext cx="4258816" cy="1143000"/>
          </a:xfrm>
        </p:spPr>
        <p:txBody>
          <a:bodyPr>
            <a:noAutofit/>
          </a:bodyPr>
          <a:lstStyle/>
          <a:p>
            <a:r>
              <a:rPr lang="es-E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REGIONS</a:t>
            </a:r>
            <a:endParaRPr lang="es-ES" sz="7200" dirty="0"/>
          </a:p>
        </p:txBody>
      </p:sp>
    </p:spTree>
    <p:extLst>
      <p:ext uri="{BB962C8B-B14F-4D97-AF65-F5344CB8AC3E}">
        <p14:creationId xmlns:p14="http://schemas.microsoft.com/office/powerpoint/2010/main" val="1336226522"/>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fontScale="90000"/>
          </a:bodyPr>
          <a:lstStyle/>
          <a:p>
            <a:r>
              <a:rPr lang="en-US" sz="107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Aarhus</a:t>
            </a:r>
            <a:endParaRPr lang="es-ES" dirty="0"/>
          </a:p>
        </p:txBody>
      </p:sp>
      <p:sp>
        <p:nvSpPr>
          <p:cNvPr id="3" name="2 Marcador de contenido"/>
          <p:cNvSpPr>
            <a:spLocks noGrp="1"/>
          </p:cNvSpPr>
          <p:nvPr>
            <p:ph idx="1"/>
          </p:nvPr>
        </p:nvSpPr>
        <p:spPr>
          <a:xfrm>
            <a:off x="457200" y="1196752"/>
            <a:ext cx="8229600" cy="1828800"/>
          </a:xfrm>
        </p:spPr>
        <p:txBody>
          <a:bodyPr/>
          <a:lstStyle/>
          <a:p>
            <a:r>
              <a:rPr lang="en-US" dirty="0" smtClean="0"/>
              <a:t>Second biggest city and biggest port, </a:t>
            </a:r>
            <a:r>
              <a:rPr lang="en-US" dirty="0" err="1" smtClean="0"/>
              <a:t>bishorpic</a:t>
            </a:r>
            <a:r>
              <a:rPr lang="en-US" dirty="0" smtClean="0"/>
              <a:t> seat of Denmark and students’ city</a:t>
            </a:r>
          </a:p>
          <a:p>
            <a:r>
              <a:rPr lang="en-US" dirty="0" smtClean="0"/>
              <a:t>A must to see, is the Old City of Aarhus</a:t>
            </a:r>
            <a:endParaRPr lang="es-ES" dirty="0"/>
          </a:p>
        </p:txBody>
      </p:sp>
      <p:pic>
        <p:nvPicPr>
          <p:cNvPr id="4" name="3 Imagen" descr="Aarhus.jpg"/>
          <p:cNvPicPr>
            <a:picLocks noChangeAspect="1"/>
          </p:cNvPicPr>
          <p:nvPr/>
        </p:nvPicPr>
        <p:blipFill>
          <a:blip r:embed="rId2" cstate="print"/>
          <a:stretch>
            <a:fillRect/>
          </a:stretch>
        </p:blipFill>
        <p:spPr>
          <a:xfrm>
            <a:off x="1835696" y="2780928"/>
            <a:ext cx="6048672" cy="4032449"/>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nmark political map.jpg"/>
          <p:cNvPicPr>
            <a:picLocks noChangeAspect="1"/>
          </p:cNvPicPr>
          <p:nvPr/>
        </p:nvPicPr>
        <p:blipFill>
          <a:blip r:embed="rId2" cstate="print"/>
          <a:stretch>
            <a:fillRect/>
          </a:stretch>
        </p:blipFill>
        <p:spPr>
          <a:xfrm>
            <a:off x="1443715" y="-23313"/>
            <a:ext cx="6192325" cy="6858000"/>
          </a:xfrm>
          <a:prstGeom prst="rect">
            <a:avLst/>
          </a:prstGeom>
        </p:spPr>
      </p:pic>
      <p:sp>
        <p:nvSpPr>
          <p:cNvPr id="2" name="1 Título"/>
          <p:cNvSpPr>
            <a:spLocks noGrp="1"/>
          </p:cNvSpPr>
          <p:nvPr>
            <p:ph type="title"/>
          </p:nvPr>
        </p:nvSpPr>
        <p:spPr>
          <a:xfrm rot="2203362">
            <a:off x="4957264" y="2068564"/>
            <a:ext cx="4258816" cy="1143000"/>
          </a:xfrm>
        </p:spPr>
        <p:txBody>
          <a:bodyPr>
            <a:noAutofit/>
          </a:bodyPr>
          <a:lstStyle/>
          <a:p>
            <a:r>
              <a:rPr lang="es-E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REGIONS</a:t>
            </a:r>
            <a:endParaRPr lang="es-ES" sz="7200" dirty="0"/>
          </a:p>
        </p:txBody>
      </p:sp>
    </p:spTree>
    <p:extLst>
      <p:ext uri="{BB962C8B-B14F-4D97-AF65-F5344CB8AC3E}">
        <p14:creationId xmlns:p14="http://schemas.microsoft.com/office/powerpoint/2010/main" val="397087854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Odense</a:t>
            </a:r>
            <a:endParaRPr lang="es-E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3 Marcador de contenido" descr="Odense.jpg"/>
          <p:cNvPicPr>
            <a:picLocks noGrp="1" noChangeAspect="1"/>
          </p:cNvPicPr>
          <p:nvPr>
            <p:ph idx="1"/>
          </p:nvPr>
        </p:nvPicPr>
        <p:blipFill>
          <a:blip r:embed="rId2" cstate="print"/>
          <a:stretch>
            <a:fillRect/>
          </a:stretch>
        </p:blipFill>
        <p:spPr>
          <a:xfrm>
            <a:off x="35496" y="1412776"/>
            <a:ext cx="9073008" cy="3024336"/>
          </a:xfrm>
        </p:spPr>
      </p:pic>
      <p:sp>
        <p:nvSpPr>
          <p:cNvPr id="5" name="4 Rectángulo"/>
          <p:cNvSpPr/>
          <p:nvPr/>
        </p:nvSpPr>
        <p:spPr>
          <a:xfrm>
            <a:off x="683568" y="4653136"/>
            <a:ext cx="8136904" cy="1938992"/>
          </a:xfrm>
          <a:prstGeom prst="rect">
            <a:avLst/>
          </a:prstGeom>
        </p:spPr>
        <p:txBody>
          <a:bodyPr wrap="square">
            <a:spAutoFit/>
          </a:bodyPr>
          <a:lstStyle/>
          <a:p>
            <a:r>
              <a:rPr lang="en-US" sz="4000" dirty="0" smtClean="0"/>
              <a:t>Is the third biggest city in Denmark, located at 147km away from Copenhagen, in the isle of </a:t>
            </a:r>
            <a:r>
              <a:rPr lang="en-US" sz="4000" dirty="0" err="1" smtClean="0"/>
              <a:t>Funen</a:t>
            </a:r>
            <a:endParaRPr lang="es-ES" sz="4000"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nmark political map.jpg"/>
          <p:cNvPicPr>
            <a:picLocks noChangeAspect="1"/>
          </p:cNvPicPr>
          <p:nvPr/>
        </p:nvPicPr>
        <p:blipFill>
          <a:blip r:embed="rId2" cstate="print"/>
          <a:stretch>
            <a:fillRect/>
          </a:stretch>
        </p:blipFill>
        <p:spPr>
          <a:xfrm>
            <a:off x="1443715" y="-23313"/>
            <a:ext cx="6192325" cy="6858000"/>
          </a:xfrm>
          <a:prstGeom prst="rect">
            <a:avLst/>
          </a:prstGeom>
        </p:spPr>
      </p:pic>
      <p:sp>
        <p:nvSpPr>
          <p:cNvPr id="2" name="1 Título"/>
          <p:cNvSpPr>
            <a:spLocks noGrp="1"/>
          </p:cNvSpPr>
          <p:nvPr>
            <p:ph type="title"/>
          </p:nvPr>
        </p:nvSpPr>
        <p:spPr>
          <a:xfrm rot="2203362">
            <a:off x="4957264" y="2068564"/>
            <a:ext cx="4258816" cy="1143000"/>
          </a:xfrm>
        </p:spPr>
        <p:txBody>
          <a:bodyPr>
            <a:noAutofit/>
          </a:bodyPr>
          <a:lstStyle/>
          <a:p>
            <a:r>
              <a:rPr lang="es-E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REGIONS</a:t>
            </a:r>
            <a:endParaRPr lang="es-ES" sz="7200" dirty="0"/>
          </a:p>
        </p:txBody>
      </p:sp>
    </p:spTree>
    <p:extLst>
      <p:ext uri="{BB962C8B-B14F-4D97-AF65-F5344CB8AC3E}">
        <p14:creationId xmlns:p14="http://schemas.microsoft.com/office/powerpoint/2010/main" val="182172452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3621088" cy="1143000"/>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8000" b="1" dirty="0" smtClean="0">
                <a:ln/>
                <a:solidFill>
                  <a:schemeClr val="accent3"/>
                </a:solidFill>
              </a:rPr>
              <a:t>Aalborg</a:t>
            </a:r>
            <a:endParaRPr lang="es-ES" b="1" dirty="0">
              <a:ln/>
              <a:solidFill>
                <a:schemeClr val="accent3"/>
              </a:solidFill>
            </a:endParaRPr>
          </a:p>
        </p:txBody>
      </p:sp>
      <p:sp>
        <p:nvSpPr>
          <p:cNvPr id="3" name="2 Marcador de contenido"/>
          <p:cNvSpPr>
            <a:spLocks noGrp="1"/>
          </p:cNvSpPr>
          <p:nvPr>
            <p:ph idx="1"/>
          </p:nvPr>
        </p:nvSpPr>
        <p:spPr>
          <a:xfrm>
            <a:off x="457200" y="1052736"/>
            <a:ext cx="8229600" cy="1756792"/>
          </a:xfrm>
        </p:spPr>
        <p:txBody>
          <a:bodyPr>
            <a:normAutofit/>
          </a:bodyPr>
          <a:lstStyle/>
          <a:p>
            <a:r>
              <a:rPr lang="en-US" dirty="0" smtClean="0"/>
              <a:t>Important city and port of Denmark. Fourth biggest city, important </a:t>
            </a:r>
            <a:r>
              <a:rPr lang="en-US" smtClean="0"/>
              <a:t>aerial base, Lutheran </a:t>
            </a:r>
            <a:r>
              <a:rPr lang="en-US" dirty="0" smtClean="0"/>
              <a:t>bishop seat and great football team</a:t>
            </a:r>
            <a:endParaRPr lang="es-ES" dirty="0"/>
          </a:p>
        </p:txBody>
      </p:sp>
      <p:pic>
        <p:nvPicPr>
          <p:cNvPr id="5" name="4 Imagen" descr="Aalborg.JPG"/>
          <p:cNvPicPr>
            <a:picLocks noChangeAspect="1"/>
          </p:cNvPicPr>
          <p:nvPr/>
        </p:nvPicPr>
        <p:blipFill>
          <a:blip r:embed="rId2" cstate="print"/>
          <a:stretch>
            <a:fillRect/>
          </a:stretch>
        </p:blipFill>
        <p:spPr>
          <a:xfrm>
            <a:off x="938087" y="2564904"/>
            <a:ext cx="7378329" cy="414908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nmark political map.jpg"/>
          <p:cNvPicPr>
            <a:picLocks noChangeAspect="1"/>
          </p:cNvPicPr>
          <p:nvPr/>
        </p:nvPicPr>
        <p:blipFill>
          <a:blip r:embed="rId2" cstate="print"/>
          <a:stretch>
            <a:fillRect/>
          </a:stretch>
        </p:blipFill>
        <p:spPr>
          <a:xfrm>
            <a:off x="1443715" y="-23313"/>
            <a:ext cx="6192325" cy="6858000"/>
          </a:xfrm>
          <a:prstGeom prst="rect">
            <a:avLst/>
          </a:prstGeom>
        </p:spPr>
      </p:pic>
      <p:sp>
        <p:nvSpPr>
          <p:cNvPr id="2" name="1 Título"/>
          <p:cNvSpPr>
            <a:spLocks noGrp="1"/>
          </p:cNvSpPr>
          <p:nvPr>
            <p:ph type="title"/>
          </p:nvPr>
        </p:nvSpPr>
        <p:spPr>
          <a:xfrm rot="2203362">
            <a:off x="4957264" y="2068564"/>
            <a:ext cx="4258816" cy="1143000"/>
          </a:xfrm>
        </p:spPr>
        <p:txBody>
          <a:bodyPr>
            <a:noAutofit/>
          </a:bodyPr>
          <a:lstStyle/>
          <a:p>
            <a:r>
              <a:rPr lang="es-E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REGIONS</a:t>
            </a:r>
            <a:endParaRPr lang="es-ES" sz="7200" dirty="0"/>
          </a:p>
        </p:txBody>
      </p:sp>
    </p:spTree>
    <p:extLst>
      <p:ext uri="{BB962C8B-B14F-4D97-AF65-F5344CB8AC3E}">
        <p14:creationId xmlns:p14="http://schemas.microsoft.com/office/powerpoint/2010/main" val="118175183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56"/>
            <a:ext cx="8229600" cy="1143000"/>
          </a:xfrm>
        </p:spPr>
        <p:txBody>
          <a:bodyPr>
            <a:noAutofit/>
          </a:bodyPr>
          <a:lstStyle/>
          <a:p>
            <a:r>
              <a:rPr lang="es-ES"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LANDSCAPE</a:t>
            </a:r>
            <a:endParaRPr lang="es-E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2 Marcador de contenido"/>
          <p:cNvSpPr>
            <a:spLocks noGrp="1"/>
          </p:cNvSpPr>
          <p:nvPr>
            <p:ph idx="1"/>
          </p:nvPr>
        </p:nvSpPr>
        <p:spPr>
          <a:xfrm>
            <a:off x="107504" y="1016732"/>
            <a:ext cx="5470490" cy="2988332"/>
          </a:xfrm>
          <a:solidFill>
            <a:schemeClr val="bg1">
              <a:lumMod val="85000"/>
            </a:schemeClr>
          </a:solidFill>
          <a:effectLst>
            <a:outerShdw blurRad="50800" dist="50800" dir="5400000" algn="ctr" rotWithShape="0">
              <a:schemeClr val="bg1">
                <a:lumMod val="85000"/>
              </a:schemeClr>
            </a:outerShdw>
          </a:effectLst>
        </p:spPr>
        <p:txBody>
          <a:bodyPr>
            <a:normAutofit/>
          </a:bodyPr>
          <a:lstStyle/>
          <a:p>
            <a:pPr lvl="0" algn="ctr"/>
            <a:r>
              <a:rPr lang="fi-FI" b="1" dirty="0"/>
              <a:t>43.094</a:t>
            </a:r>
            <a:r>
              <a:rPr lang="es-ES" b="1" dirty="0"/>
              <a:t> </a:t>
            </a:r>
            <a:r>
              <a:rPr lang="es-ES" b="1" dirty="0" smtClean="0"/>
              <a:t>km2 </a:t>
            </a:r>
            <a:r>
              <a:rPr lang="es-ES" b="1" dirty="0" err="1" smtClean="0"/>
              <a:t>surface</a:t>
            </a:r>
            <a:endParaRPr lang="es-ES" b="1" dirty="0"/>
          </a:p>
          <a:p>
            <a:pPr lvl="0" algn="ctr"/>
            <a:r>
              <a:rPr lang="fi-FI" b="1" dirty="0" smtClean="0"/>
              <a:t>Denmark </a:t>
            </a:r>
            <a:r>
              <a:rPr lang="fi-FI" b="1" dirty="0"/>
              <a:t>ranks number </a:t>
            </a:r>
            <a:r>
              <a:rPr lang="fi-FI" b="1" dirty="0" smtClean="0"/>
              <a:t>133</a:t>
            </a:r>
          </a:p>
          <a:p>
            <a:pPr lvl="0" algn="ctr">
              <a:buNone/>
            </a:pPr>
            <a:r>
              <a:rPr lang="fi-FI" b="1" dirty="0" smtClean="0"/>
              <a:t>	on </a:t>
            </a:r>
            <a:r>
              <a:rPr lang="fi-FI" b="1" dirty="0"/>
              <a:t>the list of world </a:t>
            </a:r>
            <a:r>
              <a:rPr lang="fi-FI" b="1" dirty="0" smtClean="0"/>
              <a:t>countries</a:t>
            </a:r>
          </a:p>
          <a:p>
            <a:pPr lvl="0" algn="ctr">
              <a:buNone/>
            </a:pPr>
            <a:r>
              <a:rPr lang="fi-FI" b="1" dirty="0" smtClean="0"/>
              <a:t>	in terms </a:t>
            </a:r>
            <a:r>
              <a:rPr lang="fi-FI" b="1" dirty="0"/>
              <a:t>of size</a:t>
            </a:r>
            <a:endParaRPr lang="es-ES" b="1" dirty="0"/>
          </a:p>
          <a:p>
            <a:pPr lvl="0" algn="ctr"/>
            <a:r>
              <a:rPr lang="fi-FI" b="1" dirty="0"/>
              <a:t>Denmark is relatively </a:t>
            </a:r>
            <a:r>
              <a:rPr lang="fi-FI" b="1" dirty="0" smtClean="0"/>
              <a:t>flat</a:t>
            </a:r>
            <a:endParaRPr lang="es-ES" b="1" dirty="0"/>
          </a:p>
        </p:txBody>
      </p:sp>
      <p:pic>
        <p:nvPicPr>
          <p:cNvPr id="5" name="4 Imagen" descr="Mollehoj.png"/>
          <p:cNvPicPr>
            <a:picLocks noChangeAspect="1"/>
          </p:cNvPicPr>
          <p:nvPr/>
        </p:nvPicPr>
        <p:blipFill>
          <a:blip r:embed="rId3" cstate="print"/>
          <a:srcRect l="2751" t="2751" r="1701" b="3801"/>
          <a:stretch>
            <a:fillRect/>
          </a:stretch>
        </p:blipFill>
        <p:spPr>
          <a:xfrm>
            <a:off x="5870571" y="1016732"/>
            <a:ext cx="3165925" cy="3096344"/>
          </a:xfrm>
          <a:prstGeom prst="rect">
            <a:avLst/>
          </a:prstGeom>
        </p:spPr>
      </p:pic>
      <p:pic>
        <p:nvPicPr>
          <p:cNvPr id="6" name="5 Imagen" descr="Mollehoj 2.png"/>
          <p:cNvPicPr>
            <a:picLocks noChangeAspect="1"/>
          </p:cNvPicPr>
          <p:nvPr/>
        </p:nvPicPr>
        <p:blipFill>
          <a:blip r:embed="rId4" cstate="print"/>
          <a:srcRect l="1634" t="4095" r="32233" b="4095"/>
          <a:stretch>
            <a:fillRect/>
          </a:stretch>
        </p:blipFill>
        <p:spPr>
          <a:xfrm>
            <a:off x="107504" y="4149080"/>
            <a:ext cx="4966434" cy="2520280"/>
          </a:xfrm>
          <a:prstGeom prst="rect">
            <a:avLst/>
          </a:prstGeom>
        </p:spPr>
      </p:pic>
      <p:sp>
        <p:nvSpPr>
          <p:cNvPr id="7" name="6 CuadroTexto"/>
          <p:cNvSpPr txBox="1"/>
          <p:nvPr/>
        </p:nvSpPr>
        <p:spPr>
          <a:xfrm>
            <a:off x="5201110" y="4203339"/>
            <a:ext cx="4123418" cy="2554545"/>
          </a:xfrm>
          <a:prstGeom prst="rect">
            <a:avLst/>
          </a:prstGeom>
          <a:solidFill>
            <a:schemeClr val="bg1">
              <a:lumMod val="85000"/>
            </a:schemeClr>
          </a:solidFill>
        </p:spPr>
        <p:txBody>
          <a:bodyPr wrap="square" rtlCol="0">
            <a:spAutoFit/>
          </a:bodyPr>
          <a:lstStyle/>
          <a:p>
            <a:r>
              <a:rPr lang="fi-FI" sz="3200" b="1" dirty="0" smtClean="0"/>
              <a:t>with no big mountains to climb</a:t>
            </a:r>
            <a:r>
              <a:rPr lang="es-ES" sz="3200" b="1" dirty="0" smtClean="0"/>
              <a:t>, </a:t>
            </a:r>
            <a:r>
              <a:rPr lang="es-ES" sz="3200" b="1" dirty="0" err="1" smtClean="0"/>
              <a:t>its</a:t>
            </a:r>
            <a:r>
              <a:rPr lang="es-ES" sz="3200" b="1" dirty="0" smtClean="0"/>
              <a:t> </a:t>
            </a:r>
            <a:r>
              <a:rPr lang="fi-FI" sz="3200" b="1" dirty="0" smtClean="0"/>
              <a:t>highest point is only 170,86 metres above sea level</a:t>
            </a:r>
            <a:r>
              <a:rPr lang="es-ES" sz="3200" b="1" dirty="0" smtClean="0"/>
              <a:t>, </a:t>
            </a:r>
            <a:r>
              <a:rPr lang="es-ES" sz="3200" b="1" dirty="0" err="1" smtClean="0"/>
              <a:t>called</a:t>
            </a:r>
            <a:r>
              <a:rPr lang="es-ES" sz="3200" b="1" dirty="0" smtClean="0"/>
              <a:t> </a:t>
            </a:r>
            <a:r>
              <a:rPr lang="fi-FI" sz="3200" b="1" dirty="0" smtClean="0"/>
              <a:t>Mollehoj</a:t>
            </a:r>
            <a:endParaRPr lang="es-ES" sz="3200"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9" presetClass="entr" presetSubtype="0" decel="100000" fill="hold" nodeType="after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36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52120" y="980728"/>
            <a:ext cx="3491880" cy="1143000"/>
          </a:xfrm>
        </p:spPr>
        <p:txBody>
          <a:bodyPr>
            <a:normAutofit/>
          </a:bodyPr>
          <a:lstStyle/>
          <a:p>
            <a:pPr lvl="1" algn="ctr" rtl="0">
              <a:spcBef>
                <a:spcPct val="0"/>
              </a:spcBef>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Esbjerg </a:t>
            </a:r>
            <a:endParaRPr lang="es-E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3 Imagen" descr="Esbjerg 2.jpg"/>
          <p:cNvPicPr>
            <a:picLocks noChangeAspect="1"/>
          </p:cNvPicPr>
          <p:nvPr/>
        </p:nvPicPr>
        <p:blipFill>
          <a:blip r:embed="rId2" cstate="print"/>
          <a:stretch>
            <a:fillRect/>
          </a:stretch>
        </p:blipFill>
        <p:spPr>
          <a:xfrm>
            <a:off x="1339114" y="3284984"/>
            <a:ext cx="7804886" cy="3573016"/>
          </a:xfrm>
          <a:prstGeom prst="rect">
            <a:avLst/>
          </a:prstGeom>
        </p:spPr>
      </p:pic>
      <p:pic>
        <p:nvPicPr>
          <p:cNvPr id="5" name="4 Imagen" descr="Esbjerg.jpg"/>
          <p:cNvPicPr>
            <a:picLocks noChangeAspect="1"/>
          </p:cNvPicPr>
          <p:nvPr/>
        </p:nvPicPr>
        <p:blipFill>
          <a:blip r:embed="rId3" cstate="print"/>
          <a:stretch>
            <a:fillRect/>
          </a:stretch>
        </p:blipFill>
        <p:spPr>
          <a:xfrm>
            <a:off x="0" y="0"/>
            <a:ext cx="5710869" cy="3212976"/>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nmark political map.jpg"/>
          <p:cNvPicPr>
            <a:picLocks noChangeAspect="1"/>
          </p:cNvPicPr>
          <p:nvPr/>
        </p:nvPicPr>
        <p:blipFill>
          <a:blip r:embed="rId2" cstate="print"/>
          <a:stretch>
            <a:fillRect/>
          </a:stretch>
        </p:blipFill>
        <p:spPr>
          <a:xfrm>
            <a:off x="1475837" y="0"/>
            <a:ext cx="6192325" cy="6858000"/>
          </a:xfrm>
          <a:prstGeom prst="rect">
            <a:avLst/>
          </a:prstGeom>
        </p:spPr>
      </p:pic>
      <p:sp>
        <p:nvSpPr>
          <p:cNvPr id="5" name="4 Elipse"/>
          <p:cNvSpPr/>
          <p:nvPr/>
        </p:nvSpPr>
        <p:spPr>
          <a:xfrm>
            <a:off x="6660232" y="4077072"/>
            <a:ext cx="504056" cy="432048"/>
          </a:xfrm>
          <a:prstGeom prst="ellipse">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4283968" y="4653136"/>
            <a:ext cx="504056" cy="432048"/>
          </a:xfrm>
          <a:prstGeom prst="ellipse">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3707904" y="1556792"/>
            <a:ext cx="504056" cy="432048"/>
          </a:xfrm>
          <a:prstGeom prst="ellipse">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3851920" y="3212976"/>
            <a:ext cx="504056" cy="432048"/>
          </a:xfrm>
          <a:prstGeom prst="ellipse">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2339752" y="4437112"/>
            <a:ext cx="504056" cy="432048"/>
          </a:xfrm>
          <a:prstGeom prst="ellipse">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par>
                          <p:cTn id="12" fill="hold">
                            <p:stCondLst>
                              <p:cond delay="1000"/>
                            </p:stCondLst>
                            <p:childTnLst>
                              <p:par>
                                <p:cTn id="13" presetID="35"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style.rotation</p:attrName>
                                        </p:attrNameLst>
                                      </p:cBhvr>
                                      <p:tavLst>
                                        <p:tav tm="0">
                                          <p:val>
                                            <p:fltVal val="720"/>
                                          </p:val>
                                        </p:tav>
                                        <p:tav tm="100000">
                                          <p:val>
                                            <p:fltVal val="0"/>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anim calcmode="lin" valueType="num">
                                      <p:cBhvr>
                                        <p:cTn id="18" dur="2000" fill="hold"/>
                                        <p:tgtEl>
                                          <p:spTgt spid="9"/>
                                        </p:tgtEl>
                                        <p:attrNameLst>
                                          <p:attrName>ppt_w</p:attrName>
                                        </p:attrNameLst>
                                      </p:cBhvr>
                                      <p:tavLst>
                                        <p:tav tm="0">
                                          <p:val>
                                            <p:fltVal val="0"/>
                                          </p:val>
                                        </p:tav>
                                        <p:tav tm="100000">
                                          <p:val>
                                            <p:strVal val="#ppt_w"/>
                                          </p:val>
                                        </p:tav>
                                      </p:tavLst>
                                    </p:anim>
                                  </p:childTnLst>
                                </p:cTn>
                              </p:par>
                            </p:childTnLst>
                          </p:cTn>
                        </p:par>
                        <p:par>
                          <p:cTn id="19" fill="hold">
                            <p:stCondLst>
                              <p:cond delay="3000"/>
                            </p:stCondLst>
                            <p:childTnLst>
                              <p:par>
                                <p:cTn id="20" presetID="3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style.rotation</p:attrName>
                                        </p:attrNameLst>
                                      </p:cBhvr>
                                      <p:tavLst>
                                        <p:tav tm="0">
                                          <p:val>
                                            <p:fltVal val="720"/>
                                          </p:val>
                                        </p:tav>
                                        <p:tav tm="100000">
                                          <p:val>
                                            <p:fltVal val="0"/>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ppt_w</p:attrName>
                                        </p:attrNameLst>
                                      </p:cBhvr>
                                      <p:tavLst>
                                        <p:tav tm="0">
                                          <p:val>
                                            <p:fltVal val="0"/>
                                          </p:val>
                                        </p:tav>
                                        <p:tav tm="100000">
                                          <p:val>
                                            <p:strVal val="#ppt_w"/>
                                          </p:val>
                                        </p:tav>
                                      </p:tavLst>
                                    </p:anim>
                                  </p:childTnLst>
                                </p:cTn>
                              </p:par>
                            </p:childTnLst>
                          </p:cTn>
                        </p:par>
                        <p:par>
                          <p:cTn id="26" fill="hold">
                            <p:stCondLst>
                              <p:cond delay="5000"/>
                            </p:stCondLst>
                            <p:childTnLst>
                              <p:par>
                                <p:cTn id="27" presetID="35"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style.rotation</p:attrName>
                                        </p:attrNameLst>
                                      </p:cBhvr>
                                      <p:tavLst>
                                        <p:tav tm="0">
                                          <p:val>
                                            <p:fltVal val="720"/>
                                          </p:val>
                                        </p:tav>
                                        <p:tav tm="100000">
                                          <p:val>
                                            <p:fltVal val="0"/>
                                          </p:val>
                                        </p:tav>
                                      </p:tavLst>
                                    </p:anim>
                                    <p:anim calcmode="lin" valueType="num">
                                      <p:cBhvr>
                                        <p:cTn id="31" dur="2000" fill="hold"/>
                                        <p:tgtEl>
                                          <p:spTgt spid="7"/>
                                        </p:tgtEl>
                                        <p:attrNameLst>
                                          <p:attrName>ppt_h</p:attrName>
                                        </p:attrNameLst>
                                      </p:cBhvr>
                                      <p:tavLst>
                                        <p:tav tm="0">
                                          <p:val>
                                            <p:fltVal val="0"/>
                                          </p:val>
                                        </p:tav>
                                        <p:tav tm="100000">
                                          <p:val>
                                            <p:strVal val="#ppt_h"/>
                                          </p:val>
                                        </p:tav>
                                      </p:tavLst>
                                    </p:anim>
                                    <p:anim calcmode="lin" valueType="num">
                                      <p:cBhvr>
                                        <p:cTn id="32" dur="2000" fill="hold"/>
                                        <p:tgtEl>
                                          <p:spTgt spid="7"/>
                                        </p:tgtEl>
                                        <p:attrNameLst>
                                          <p:attrName>ppt_w</p:attrName>
                                        </p:attrNameLst>
                                      </p:cBhvr>
                                      <p:tavLst>
                                        <p:tav tm="0">
                                          <p:val>
                                            <p:fltVal val="0"/>
                                          </p:val>
                                        </p:tav>
                                        <p:tav tm="100000">
                                          <p:val>
                                            <p:strVal val="#ppt_w"/>
                                          </p:val>
                                        </p:tav>
                                      </p:tavLst>
                                    </p:anim>
                                  </p:childTnLst>
                                </p:cTn>
                              </p:par>
                            </p:childTnLst>
                          </p:cTn>
                        </p:par>
                        <p:par>
                          <p:cTn id="33" fill="hold">
                            <p:stCondLst>
                              <p:cond delay="7000"/>
                            </p:stCondLst>
                            <p:childTnLst>
                              <p:par>
                                <p:cTn id="34" presetID="35"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style.rotation</p:attrName>
                                        </p:attrNameLst>
                                      </p:cBhvr>
                                      <p:tavLst>
                                        <p:tav tm="0">
                                          <p:val>
                                            <p:fltVal val="720"/>
                                          </p:val>
                                        </p:tav>
                                        <p:tav tm="100000">
                                          <p:val>
                                            <p:fltVal val="0"/>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 calcmode="lin" valueType="num">
                                      <p:cBhvr>
                                        <p:cTn id="39" dur="2000" fill="hold"/>
                                        <p:tgtEl>
                                          <p:spTgt spid="5"/>
                                        </p:tgtEl>
                                        <p:attrNameLst>
                                          <p:attrName>ppt_w</p:attrName>
                                        </p:attrNameLst>
                                      </p:cBhvr>
                                      <p:tavLst>
                                        <p:tav tm="0">
                                          <p:val>
                                            <p:fltVal val="0"/>
                                          </p:val>
                                        </p:tav>
                                        <p:tav tm="100000">
                                          <p:val>
                                            <p:strVal val="#ppt_w"/>
                                          </p:val>
                                        </p:tav>
                                      </p:tavLst>
                                    </p:anim>
                                  </p:childTnLst>
                                </p:cTn>
                              </p:par>
                            </p:childTnLst>
                          </p:cTn>
                        </p:par>
                        <p:par>
                          <p:cTn id="40" fill="hold">
                            <p:stCondLst>
                              <p:cond delay="9000"/>
                            </p:stCondLst>
                            <p:childTnLst>
                              <p:par>
                                <p:cTn id="41" presetID="35"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anim calcmode="lin" valueType="num">
                                      <p:cBhvr>
                                        <p:cTn id="44" dur="2000" fill="hold"/>
                                        <p:tgtEl>
                                          <p:spTgt spid="6"/>
                                        </p:tgtEl>
                                        <p:attrNameLst>
                                          <p:attrName>style.rotation</p:attrName>
                                        </p:attrNameLst>
                                      </p:cBhvr>
                                      <p:tavLst>
                                        <p:tav tm="0">
                                          <p:val>
                                            <p:fltVal val="720"/>
                                          </p:val>
                                        </p:tav>
                                        <p:tav tm="100000">
                                          <p:val>
                                            <p:fltVal val="0"/>
                                          </p:val>
                                        </p:tav>
                                      </p:tavLst>
                                    </p:anim>
                                    <p:anim calcmode="lin" valueType="num">
                                      <p:cBhvr>
                                        <p:cTn id="45" dur="2000" fill="hold"/>
                                        <p:tgtEl>
                                          <p:spTgt spid="6"/>
                                        </p:tgtEl>
                                        <p:attrNameLst>
                                          <p:attrName>ppt_h</p:attrName>
                                        </p:attrNameLst>
                                      </p:cBhvr>
                                      <p:tavLst>
                                        <p:tav tm="0">
                                          <p:val>
                                            <p:fltVal val="0"/>
                                          </p:val>
                                        </p:tav>
                                        <p:tav tm="100000">
                                          <p:val>
                                            <p:strVal val="#ppt_h"/>
                                          </p:val>
                                        </p:tav>
                                      </p:tavLst>
                                    </p:anim>
                                    <p:anim calcmode="lin" valueType="num">
                                      <p:cBhvr>
                                        <p:cTn id="4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4016" y="72009"/>
            <a:ext cx="7164288" cy="836711"/>
          </a:xfrm>
        </p:spPr>
        <p:txBody>
          <a:bodyPr>
            <a:noAutofit/>
          </a:bodyPr>
          <a:lstStyle/>
          <a:p>
            <a:pPr lvl="0">
              <a:buNone/>
            </a:pPr>
            <a:r>
              <a:rPr lang="fi-FI" sz="4000" b="1" dirty="0">
                <a:effectLst>
                  <a:outerShdw blurRad="38100" dist="38100" dir="2700000" algn="tl">
                    <a:srgbClr val="000000">
                      <a:alpha val="43137"/>
                    </a:srgbClr>
                  </a:outerShdw>
                </a:effectLst>
              </a:rPr>
              <a:t>Denmark has 406 </a:t>
            </a:r>
            <a:r>
              <a:rPr lang="fi-FI" sz="4000" b="1" dirty="0" smtClean="0">
                <a:effectLst>
                  <a:outerShdw blurRad="38100" dist="38100" dir="2700000" algn="tl">
                    <a:srgbClr val="000000">
                      <a:alpha val="43137"/>
                    </a:srgbClr>
                  </a:outerShdw>
                </a:effectLst>
              </a:rPr>
              <a:t>named islands</a:t>
            </a:r>
          </a:p>
        </p:txBody>
      </p:sp>
      <p:pic>
        <p:nvPicPr>
          <p:cNvPr id="4" name="3 Imagen" descr="Denmark political map.jpg"/>
          <p:cNvPicPr>
            <a:picLocks noChangeAspect="1"/>
          </p:cNvPicPr>
          <p:nvPr/>
        </p:nvPicPr>
        <p:blipFill>
          <a:blip r:embed="rId3" cstate="print"/>
          <a:stretch>
            <a:fillRect/>
          </a:stretch>
        </p:blipFill>
        <p:spPr>
          <a:xfrm>
            <a:off x="1907704" y="692695"/>
            <a:ext cx="4896544" cy="5422923"/>
          </a:xfrm>
          <a:prstGeom prst="rect">
            <a:avLst/>
          </a:prstGeom>
        </p:spPr>
      </p:pic>
      <p:sp>
        <p:nvSpPr>
          <p:cNvPr id="5" name="4 Rectángulo"/>
          <p:cNvSpPr/>
          <p:nvPr/>
        </p:nvSpPr>
        <p:spPr>
          <a:xfrm>
            <a:off x="4499992" y="6021288"/>
            <a:ext cx="4712893" cy="707886"/>
          </a:xfrm>
          <a:prstGeom prst="rect">
            <a:avLst/>
          </a:prstGeom>
        </p:spPr>
        <p:txBody>
          <a:bodyPr wrap="none">
            <a:spAutoFit/>
          </a:bodyPr>
          <a:lstStyle/>
          <a:p>
            <a:pPr lvl="0"/>
            <a:r>
              <a:rPr lang="fi-FI" sz="4000" b="1" dirty="0" smtClean="0">
                <a:effectLst>
                  <a:outerShdw blurRad="38100" dist="38100" dir="2700000" algn="tl">
                    <a:srgbClr val="000000">
                      <a:alpha val="43137"/>
                    </a:srgbClr>
                  </a:outerShdw>
                </a:effectLst>
              </a:rPr>
              <a:t>7.314 km of coastline</a:t>
            </a:r>
            <a:endParaRPr lang="es-ES" sz="4000" b="1" dirty="0">
              <a:effectLst>
                <a:outerShdw blurRad="38100" dist="38100" dir="2700000" algn="tl">
                  <a:srgbClr val="000000">
                    <a:alpha val="43137"/>
                  </a:srgbClr>
                </a:outerShdw>
              </a:effectLst>
            </a:endParaRPr>
          </a:p>
        </p:txBody>
      </p:sp>
      <p:sp>
        <p:nvSpPr>
          <p:cNvPr id="6" name="5 Rectángulo"/>
          <p:cNvSpPr/>
          <p:nvPr/>
        </p:nvSpPr>
        <p:spPr>
          <a:xfrm>
            <a:off x="1115616" y="1124744"/>
            <a:ext cx="2422458" cy="584775"/>
          </a:xfrm>
          <a:prstGeom prst="rect">
            <a:avLst/>
          </a:prstGeom>
        </p:spPr>
        <p:txBody>
          <a:bodyPr wrap="none">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Northern sea</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Rectángulo"/>
          <p:cNvSpPr/>
          <p:nvPr/>
        </p:nvSpPr>
        <p:spPr>
          <a:xfrm>
            <a:off x="6085478" y="5148481"/>
            <a:ext cx="1798890" cy="584775"/>
          </a:xfrm>
          <a:prstGeom prst="rect">
            <a:avLst/>
          </a:prstGeom>
        </p:spPr>
        <p:txBody>
          <a:bodyPr wrap="none">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Baltic sea</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20688"/>
            <a:ext cx="7956376" cy="3960440"/>
          </a:xfrm>
          <a:solidFill>
            <a:schemeClr val="bg1">
              <a:lumMod val="85000"/>
            </a:schemeClr>
          </a:solidFill>
        </p:spPr>
        <p:txBody>
          <a:bodyPr>
            <a:normAutofit lnSpcReduction="10000"/>
          </a:bodyPr>
          <a:lstStyle/>
          <a:p>
            <a:pPr lvl="0" algn="just"/>
            <a:r>
              <a:rPr lang="fi-FI" b="1" dirty="0"/>
              <a:t>Most of its vegetation is </a:t>
            </a:r>
            <a:r>
              <a:rPr lang="fi-FI" b="1" u="sng" dirty="0"/>
              <a:t>deciduous</a:t>
            </a:r>
            <a:r>
              <a:rPr lang="fi-FI" b="1" dirty="0"/>
              <a:t>. </a:t>
            </a:r>
            <a:endParaRPr lang="fi-FI" b="1" dirty="0" smtClean="0"/>
          </a:p>
          <a:p>
            <a:pPr lvl="0" algn="just"/>
            <a:r>
              <a:rPr lang="fi-FI" b="1" dirty="0" smtClean="0"/>
              <a:t>The </a:t>
            </a:r>
            <a:r>
              <a:rPr lang="fi-FI" b="1" dirty="0"/>
              <a:t>natural vegetation in most of the country is a </a:t>
            </a:r>
            <a:r>
              <a:rPr lang="fi-FI" b="1" u="sng" dirty="0"/>
              <a:t>mixed forest</a:t>
            </a:r>
            <a:r>
              <a:rPr lang="fi-FI" b="1" dirty="0"/>
              <a:t>, with the beech </a:t>
            </a:r>
            <a:r>
              <a:rPr lang="fi-FI" b="1" dirty="0" smtClean="0"/>
              <a:t>as most </a:t>
            </a:r>
            <a:r>
              <a:rPr lang="fi-FI" b="1" dirty="0"/>
              <a:t>common tree. However, almost all parts of the country are under </a:t>
            </a:r>
            <a:r>
              <a:rPr lang="fi-FI" b="1" u="sng" dirty="0"/>
              <a:t>cultivation</a:t>
            </a:r>
            <a:r>
              <a:rPr lang="fi-FI" b="1" dirty="0"/>
              <a:t> </a:t>
            </a:r>
            <a:r>
              <a:rPr lang="fi-FI" b="1" dirty="0" smtClean="0"/>
              <a:t>today.</a:t>
            </a:r>
            <a:endParaRPr lang="fi-FI" b="1" dirty="0" smtClean="0"/>
          </a:p>
          <a:p>
            <a:pPr lvl="0" algn="just"/>
            <a:r>
              <a:rPr lang="fi-FI" b="1" dirty="0" smtClean="0"/>
              <a:t>Denmark </a:t>
            </a:r>
            <a:r>
              <a:rPr lang="fi-FI" b="1" dirty="0"/>
              <a:t>has a </a:t>
            </a:r>
            <a:r>
              <a:rPr lang="fi-FI" b="1" dirty="0" smtClean="0"/>
              <a:t>12%</a:t>
            </a:r>
          </a:p>
          <a:p>
            <a:pPr lvl="0" algn="just">
              <a:buNone/>
            </a:pPr>
            <a:r>
              <a:rPr lang="fi-FI" b="1" dirty="0"/>
              <a:t>	</a:t>
            </a:r>
            <a:r>
              <a:rPr lang="fi-FI" b="1" dirty="0" smtClean="0"/>
              <a:t>forest </a:t>
            </a:r>
            <a:r>
              <a:rPr lang="fi-FI" b="1" dirty="0"/>
              <a:t>cover</a:t>
            </a:r>
            <a:r>
              <a:rPr lang="fi-FI" b="1" dirty="0" smtClean="0"/>
              <a:t>.</a:t>
            </a:r>
            <a:endParaRPr lang="es-ES" b="1" dirty="0"/>
          </a:p>
        </p:txBody>
      </p:sp>
      <p:pic>
        <p:nvPicPr>
          <p:cNvPr id="4" name="3 Imagen" descr="Haya.jpg"/>
          <p:cNvPicPr>
            <a:picLocks noChangeAspect="1"/>
          </p:cNvPicPr>
          <p:nvPr/>
        </p:nvPicPr>
        <p:blipFill>
          <a:blip r:embed="rId3" cstate="print"/>
          <a:stretch>
            <a:fillRect/>
          </a:stretch>
        </p:blipFill>
        <p:spPr>
          <a:xfrm>
            <a:off x="3995936" y="2996952"/>
            <a:ext cx="5011879" cy="3679863"/>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49" presetClass="entr" presetSubtype="0" decel="100000"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p:cTn id="23" dur="1000" fill="hold"/>
                                        <p:tgtEl>
                                          <p:spTgt spid="3">
                                            <p:bg/>
                                          </p:spTgt>
                                        </p:tgtEl>
                                        <p:attrNameLst>
                                          <p:attrName>ppt_w</p:attrName>
                                        </p:attrNameLst>
                                      </p:cBhvr>
                                      <p:tavLst>
                                        <p:tav tm="0">
                                          <p:val>
                                            <p:fltVal val="0"/>
                                          </p:val>
                                        </p:tav>
                                        <p:tav tm="100000">
                                          <p:val>
                                            <p:strVal val="#ppt_w"/>
                                          </p:val>
                                        </p:tav>
                                      </p:tavLst>
                                    </p:anim>
                                    <p:anim calcmode="lin" valueType="num">
                                      <p:cBhvr>
                                        <p:cTn id="24" dur="1000" fill="hold"/>
                                        <p:tgtEl>
                                          <p:spTgt spid="3">
                                            <p:bg/>
                                          </p:spTgt>
                                        </p:tgtEl>
                                        <p:attrNameLst>
                                          <p:attrName>ppt_h</p:attrName>
                                        </p:attrNameLst>
                                      </p:cBhvr>
                                      <p:tavLst>
                                        <p:tav tm="0">
                                          <p:val>
                                            <p:fltVal val="0"/>
                                          </p:val>
                                        </p:tav>
                                        <p:tav tm="100000">
                                          <p:val>
                                            <p:strVal val="#ppt_h"/>
                                          </p:val>
                                        </p:tav>
                                      </p:tavLst>
                                    </p:anim>
                                    <p:anim calcmode="lin" valueType="num">
                                      <p:cBhvr>
                                        <p:cTn id="25" dur="1000" fill="hold"/>
                                        <p:tgtEl>
                                          <p:spTgt spid="3">
                                            <p:bg/>
                                          </p:spTgt>
                                        </p:tgtEl>
                                        <p:attrNameLst>
                                          <p:attrName>style.rotation</p:attrName>
                                        </p:attrNameLst>
                                      </p:cBhvr>
                                      <p:tavLst>
                                        <p:tav tm="0">
                                          <p:val>
                                            <p:fltVal val="360"/>
                                          </p:val>
                                        </p:tav>
                                        <p:tav tm="100000">
                                          <p:val>
                                            <p:fltVal val="0"/>
                                          </p:val>
                                        </p:tav>
                                      </p:tavLst>
                                    </p:anim>
                                    <p:animEffect transition="in" filter="fade">
                                      <p:cBhvr>
                                        <p:cTn id="26" dur="1000"/>
                                        <p:tgtEl>
                                          <p:spTgt spid="3">
                                            <p:bg/>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34" dur="1000"/>
                                        <p:tgtEl>
                                          <p:spTgt spid="3">
                                            <p:txEl>
                                              <p:pRg st="0" end="0"/>
                                            </p:tx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40" dur="1000"/>
                                        <p:tgtEl>
                                          <p:spTgt spid="3">
                                            <p:txEl>
                                              <p:pRg st="1" end="1"/>
                                            </p:tx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46" dur="1000"/>
                                        <p:tgtEl>
                                          <p:spTgt spid="3">
                                            <p:txEl>
                                              <p:pRg st="2" end="2"/>
                                            </p:txEl>
                                          </p:spTgt>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5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stretch>
            <a:fillRect/>
          </a:stretch>
        </a:blipFill>
        <a:effectLst/>
      </p:bgPr>
    </p:bg>
    <p:spTree>
      <p:nvGrpSpPr>
        <p:cNvPr id="1" name=""/>
        <p:cNvGrpSpPr/>
        <p:nvPr/>
      </p:nvGrpSpPr>
      <p:grpSpPr>
        <a:xfrm>
          <a:off x="0" y="0"/>
          <a:ext cx="0" cy="0"/>
          <a:chOff x="0" y="0"/>
          <a:chExt cx="0" cy="0"/>
        </a:xfrm>
      </p:grpSpPr>
      <p:pic>
        <p:nvPicPr>
          <p:cNvPr id="1028" name="Picture 4" descr="https://www.google.com/maps/d/thumbnail?mid=zbi96LW3oaT4.k9i84Ovs8Rw4&amp;hl=en_US"/>
          <p:cNvPicPr>
            <a:picLocks noChangeAspect="1" noChangeArrowheads="1"/>
          </p:cNvPicPr>
          <p:nvPr/>
        </p:nvPicPr>
        <p:blipFill rotWithShape="1">
          <a:blip r:embed="rId3">
            <a:extLst>
              <a:ext uri="{28A0092B-C50C-407E-A947-70E740481C1C}">
                <a14:useLocalDpi xmlns:a14="http://schemas.microsoft.com/office/drawing/2010/main" val="0"/>
              </a:ext>
            </a:extLst>
          </a:blip>
          <a:srcRect r="35501"/>
          <a:stretch/>
        </p:blipFill>
        <p:spPr bwMode="auto">
          <a:xfrm>
            <a:off x="5652120" y="1227014"/>
            <a:ext cx="3096344" cy="4953001"/>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1"/>
            <a:ext cx="8229600" cy="1340767"/>
          </a:xfrm>
        </p:spPr>
        <p:txBody>
          <a:bodyPr/>
          <a:lstStyle/>
          <a:p>
            <a:pPr lvl="0"/>
            <a:r>
              <a:rPr lang="en-US" dirty="0" smtClean="0">
                <a:effectLst>
                  <a:outerShdw blurRad="38100" dist="38100" dir="2700000" algn="tl">
                    <a:srgbClr val="000000">
                      <a:alpha val="43137"/>
                    </a:srgbClr>
                  </a:outerShdw>
                </a:effectLst>
              </a:rPr>
              <a:t>There </a:t>
            </a:r>
            <a:r>
              <a:rPr lang="en-US" dirty="0">
                <a:effectLst>
                  <a:outerShdw blurRad="38100" dist="38100" dir="2700000" algn="tl">
                    <a:srgbClr val="000000">
                      <a:alpha val="43137"/>
                    </a:srgbClr>
                  </a:outerShdw>
                </a:effectLst>
              </a:rPr>
              <a:t>are plenty of </a:t>
            </a:r>
            <a:r>
              <a:rPr lang="en-US" dirty="0" smtClean="0">
                <a:effectLst>
                  <a:outerShdw blurRad="38100" dist="38100" dir="2700000" algn="tl">
                    <a:srgbClr val="000000">
                      <a:alpha val="43137"/>
                    </a:srgbClr>
                  </a:outerShdw>
                </a:effectLst>
              </a:rPr>
              <a:t>lakes. </a:t>
            </a:r>
            <a:r>
              <a:rPr lang="en-US" dirty="0">
                <a:effectLst>
                  <a:outerShdw blurRad="38100" dist="38100" dir="2700000" algn="tl">
                    <a:srgbClr val="000000">
                      <a:alpha val="43137"/>
                    </a:srgbClr>
                  </a:outerShdw>
                </a:effectLst>
              </a:rPr>
              <a:t>The total area occupied by lakes in Denmark is </a:t>
            </a:r>
            <a:r>
              <a:rPr lang="fi-FI" dirty="0">
                <a:effectLst>
                  <a:outerShdw blurRad="38100" dist="38100" dir="2700000" algn="tl">
                    <a:srgbClr val="000000">
                      <a:alpha val="43137"/>
                    </a:srgbClr>
                  </a:outerShdw>
                </a:effectLst>
              </a:rPr>
              <a:t>435 </a:t>
            </a:r>
            <a:r>
              <a:rPr lang="fi-FI" dirty="0" smtClean="0">
                <a:effectLst>
                  <a:outerShdw blurRad="38100" dist="38100" dir="2700000" algn="tl">
                    <a:srgbClr val="000000">
                      <a:alpha val="43137"/>
                    </a:srgbClr>
                  </a:outerShdw>
                </a:effectLst>
              </a:rPr>
              <a:t>km²</a:t>
            </a:r>
            <a:endParaRPr lang="es-ES" dirty="0">
              <a:effectLst>
                <a:outerShdw blurRad="38100" dist="38100" dir="2700000" algn="tl">
                  <a:srgbClr val="000000">
                    <a:alpha val="43137"/>
                  </a:srgbClr>
                </a:outerShdw>
              </a:effectLst>
            </a:endParaRPr>
          </a:p>
        </p:txBody>
      </p:sp>
      <p:sp>
        <p:nvSpPr>
          <p:cNvPr id="5" name="4 Rectángulo"/>
          <p:cNvSpPr/>
          <p:nvPr/>
        </p:nvSpPr>
        <p:spPr>
          <a:xfrm>
            <a:off x="45522" y="5010198"/>
            <a:ext cx="3401316" cy="584775"/>
          </a:xfrm>
          <a:prstGeom prst="rect">
            <a:avLst/>
          </a:prstGeom>
          <a:solidFill>
            <a:schemeClr val="bg1">
              <a:lumMod val="85000"/>
            </a:schemeClr>
          </a:solidFill>
        </p:spPr>
        <p:txBody>
          <a:bodyPr wrap="none">
            <a:spAutoFit/>
          </a:bodyPr>
          <a:lstStyle/>
          <a:p>
            <a:r>
              <a:rPr lang="en-US" sz="3200" dirty="0" err="1" smtClean="0">
                <a:effectLst>
                  <a:outerShdw blurRad="38100" dist="38100" dir="2700000" algn="tl">
                    <a:srgbClr val="000000">
                      <a:alpha val="43137"/>
                    </a:srgbClr>
                  </a:outerShdw>
                </a:effectLst>
              </a:rPr>
              <a:t>Arre</a:t>
            </a:r>
            <a:r>
              <a:rPr lang="en-US" sz="3200" dirty="0" smtClean="0">
                <a:effectLst>
                  <a:outerShdw blurRad="38100" dist="38100" dir="2700000" algn="tl">
                    <a:srgbClr val="000000">
                      <a:alpha val="43137"/>
                    </a:srgbClr>
                  </a:outerShdw>
                </a:effectLst>
              </a:rPr>
              <a:t> (Sjaelland isle)</a:t>
            </a:r>
            <a:endParaRPr lang="es-ES" sz="3200" dirty="0">
              <a:effectLst>
                <a:outerShdw blurRad="38100" dist="38100" dir="2700000" algn="tl">
                  <a:srgbClr val="000000">
                    <a:alpha val="43137"/>
                  </a:srgbClr>
                </a:outerShdw>
              </a:effectLst>
            </a:endParaRPr>
          </a:p>
        </p:txBody>
      </p:sp>
      <p:sp>
        <p:nvSpPr>
          <p:cNvPr id="7" name="6 Rectángulo"/>
          <p:cNvSpPr/>
          <p:nvPr/>
        </p:nvSpPr>
        <p:spPr>
          <a:xfrm>
            <a:off x="6276250" y="5549332"/>
            <a:ext cx="2128916" cy="1077218"/>
          </a:xfrm>
          <a:prstGeom prst="rect">
            <a:avLst/>
          </a:prstGeom>
          <a:solidFill>
            <a:schemeClr val="bg1">
              <a:lumMod val="85000"/>
            </a:schemeClr>
          </a:solidFill>
        </p:spPr>
        <p:txBody>
          <a:bodyPr wrap="none">
            <a:spAutoFit/>
          </a:bodyPr>
          <a:lstStyle/>
          <a:p>
            <a:r>
              <a:rPr lang="en-US" sz="3200" dirty="0" err="1" smtClean="0">
                <a:effectLst>
                  <a:outerShdw blurRad="38100" dist="38100" dir="2700000" algn="tl">
                    <a:srgbClr val="000000">
                      <a:alpha val="43137"/>
                    </a:srgbClr>
                  </a:outerShdw>
                </a:effectLst>
              </a:rPr>
              <a:t>Stadil</a:t>
            </a:r>
            <a:r>
              <a:rPr lang="en-US" sz="3200" dirty="0" smtClean="0">
                <a:effectLst>
                  <a:outerShdw blurRad="38100" dist="38100" dir="2700000" algn="tl">
                    <a:srgbClr val="000000">
                      <a:alpha val="43137"/>
                    </a:srgbClr>
                  </a:outerShdw>
                </a:effectLst>
              </a:rPr>
              <a:t> Fjord</a:t>
            </a:r>
          </a:p>
          <a:p>
            <a:pPr algn="ctr"/>
            <a:r>
              <a:rPr lang="en-US" sz="3200" dirty="0" smtClean="0">
                <a:effectLst>
                  <a:outerShdw blurRad="38100" dist="38100" dir="2700000" algn="tl">
                    <a:srgbClr val="000000">
                      <a:alpha val="43137"/>
                    </a:srgbClr>
                  </a:outerShdw>
                </a:effectLst>
              </a:rPr>
              <a:t>(Jutland)</a:t>
            </a:r>
            <a:endParaRPr lang="es-ES" sz="3200" dirty="0">
              <a:effectLst>
                <a:outerShdw blurRad="38100" dist="38100" dir="2700000" algn="tl">
                  <a:srgbClr val="000000">
                    <a:alpha val="43137"/>
                  </a:srgbClr>
                </a:outerShdw>
              </a:effectLst>
            </a:endParaRPr>
          </a:p>
        </p:txBody>
      </p:sp>
      <p:pic>
        <p:nvPicPr>
          <p:cNvPr id="1026" name="Picture 2" descr="http://www.traildino.com/img/upload/Europe/Denmark/Map/Hiking-Map-Denmark-Sjaelland-M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225044"/>
            <a:ext cx="5121520" cy="349902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54" presetClass="entr" presetSubtype="0" ac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05"/>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fade">
                                      <p:cBhvr>
                                        <p:cTn id="16" dur="1000"/>
                                        <p:tgtEl>
                                          <p:spTgt spid="7"/>
                                        </p:tgtEl>
                                      </p:cBhvr>
                                    </p:animEffect>
                                  </p:childTnLst>
                                </p:cTn>
                              </p:par>
                            </p:childTnLst>
                          </p:cTn>
                        </p:par>
                        <p:par>
                          <p:cTn id="17" fill="hold">
                            <p:stCondLst>
                              <p:cond delay="2000"/>
                            </p:stCondLst>
                            <p:childTnLst>
                              <p:par>
                                <p:cTn id="18" presetID="54" presetClass="entr" presetSubtype="0" ac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stretch>
            <a:fillRect/>
          </a:stretch>
        </a:blipFill>
        <a:effectLst/>
      </p:bgPr>
    </p:bg>
    <p:spTree>
      <p:nvGrpSpPr>
        <p:cNvPr id="1" name=""/>
        <p:cNvGrpSpPr/>
        <p:nvPr/>
      </p:nvGrpSpPr>
      <p:grpSpPr>
        <a:xfrm>
          <a:off x="0" y="0"/>
          <a:ext cx="0" cy="0"/>
          <a:chOff x="0" y="0"/>
          <a:chExt cx="0" cy="0"/>
        </a:xfrm>
      </p:grpSpPr>
      <p:pic>
        <p:nvPicPr>
          <p:cNvPr id="4" name="3 Imagen" descr="Guden river.jpg"/>
          <p:cNvPicPr>
            <a:picLocks noChangeAspect="1"/>
          </p:cNvPicPr>
          <p:nvPr/>
        </p:nvPicPr>
        <p:blipFill>
          <a:blip r:embed="rId3" cstate="print"/>
          <a:stretch>
            <a:fillRect/>
          </a:stretch>
        </p:blipFill>
        <p:spPr>
          <a:xfrm>
            <a:off x="0" y="2564904"/>
            <a:ext cx="3810000" cy="2247900"/>
          </a:xfrm>
          <a:prstGeom prst="rect">
            <a:avLst/>
          </a:prstGeom>
        </p:spPr>
      </p:pic>
      <p:pic>
        <p:nvPicPr>
          <p:cNvPr id="8" name="7 Imagen" descr="Varde river.jpg"/>
          <p:cNvPicPr>
            <a:picLocks noChangeAspect="1"/>
          </p:cNvPicPr>
          <p:nvPr/>
        </p:nvPicPr>
        <p:blipFill>
          <a:blip r:embed="rId4" cstate="print"/>
          <a:stretch>
            <a:fillRect/>
          </a:stretch>
        </p:blipFill>
        <p:spPr>
          <a:xfrm>
            <a:off x="3419872" y="4149080"/>
            <a:ext cx="4031360" cy="2651108"/>
          </a:xfrm>
          <a:prstGeom prst="rect">
            <a:avLst/>
          </a:prstGeom>
        </p:spPr>
      </p:pic>
      <p:sp>
        <p:nvSpPr>
          <p:cNvPr id="3" name="2 Marcador de contenido"/>
          <p:cNvSpPr>
            <a:spLocks noGrp="1"/>
          </p:cNvSpPr>
          <p:nvPr>
            <p:ph idx="1"/>
          </p:nvPr>
        </p:nvSpPr>
        <p:spPr>
          <a:xfrm>
            <a:off x="0" y="1"/>
            <a:ext cx="9144000" cy="1837473"/>
          </a:xfrm>
          <a:solidFill>
            <a:schemeClr val="bg1">
              <a:lumMod val="85000"/>
            </a:schemeClr>
          </a:solidFill>
        </p:spPr>
        <p:txBody>
          <a:bodyPr/>
          <a:lstStyle/>
          <a:p>
            <a:pPr lvl="0">
              <a:buNone/>
            </a:pPr>
            <a:r>
              <a:rPr lang="en-US" dirty="0">
                <a:effectLst>
                  <a:outerShdw blurRad="38100" dist="38100" dir="2700000" algn="tl">
                    <a:srgbClr val="000000">
                      <a:alpha val="43137"/>
                    </a:srgbClr>
                  </a:outerShdw>
                </a:effectLst>
              </a:rPr>
              <a:t>Danish rivers are short, slow, with plenty of </a:t>
            </a:r>
            <a:r>
              <a:rPr lang="en-US" u="sng" dirty="0" smtClean="0">
                <a:effectLst>
                  <a:outerShdw blurRad="38100" dist="38100" dir="2700000" algn="tl">
                    <a:srgbClr val="000000">
                      <a:alpha val="43137"/>
                    </a:srgbClr>
                  </a:outerShdw>
                </a:effectLst>
              </a:rPr>
              <a:t>meanders</a:t>
            </a:r>
            <a:r>
              <a:rPr lang="en-US" dirty="0" smtClean="0">
                <a:effectLst>
                  <a:outerShdw blurRad="38100" dist="38100" dir="2700000" algn="tl">
                    <a:srgbClr val="000000">
                      <a:alpha val="43137"/>
                    </a:srgbClr>
                  </a:outerShdw>
                </a:effectLst>
              </a:rPr>
              <a:t> and </a:t>
            </a:r>
            <a:r>
              <a:rPr lang="en-US" dirty="0">
                <a:effectLst>
                  <a:outerShdw blurRad="38100" dist="38100" dir="2700000" algn="tl">
                    <a:srgbClr val="000000">
                      <a:alpha val="43137"/>
                    </a:srgbClr>
                  </a:outerShdw>
                </a:effectLst>
              </a:rPr>
              <a:t>most of them are suitable to </a:t>
            </a:r>
            <a:r>
              <a:rPr lang="en-US" dirty="0" smtClean="0">
                <a:effectLst>
                  <a:outerShdw blurRad="38100" dist="38100" dir="2700000" algn="tl">
                    <a:srgbClr val="000000">
                      <a:alpha val="43137"/>
                    </a:srgbClr>
                  </a:outerShdw>
                </a:effectLst>
              </a:rPr>
              <a:t>navigate</a:t>
            </a:r>
          </a:p>
          <a:p>
            <a:pPr lvl="0">
              <a:buNone/>
            </a:pPr>
            <a:r>
              <a:rPr lang="en-US" dirty="0" smtClean="0">
                <a:effectLst>
                  <a:outerShdw blurRad="38100" dist="38100" dir="2700000" algn="tl">
                    <a:srgbClr val="000000">
                      <a:alpha val="43137"/>
                    </a:srgbClr>
                  </a:outerShdw>
                </a:effectLst>
              </a:rPr>
              <a:t>These ones flow </a:t>
            </a:r>
            <a:r>
              <a:rPr lang="en-US" dirty="0">
                <a:effectLst>
                  <a:outerShdw blurRad="38100" dist="38100" dir="2700000" algn="tl">
                    <a:srgbClr val="000000">
                      <a:alpha val="43137"/>
                    </a:srgbClr>
                  </a:outerShdw>
                </a:effectLst>
              </a:rPr>
              <a:t>into the Northern </a:t>
            </a:r>
            <a:r>
              <a:rPr lang="en-US" dirty="0" smtClean="0">
                <a:effectLst>
                  <a:outerShdw blurRad="38100" dist="38100" dir="2700000" algn="tl">
                    <a:srgbClr val="000000">
                      <a:alpha val="43137"/>
                    </a:srgbClr>
                  </a:outerShdw>
                </a:effectLst>
              </a:rPr>
              <a:t>sea</a:t>
            </a:r>
            <a:endParaRPr lang="es-ES" dirty="0">
              <a:effectLst>
                <a:outerShdw blurRad="38100" dist="38100" dir="2700000" algn="tl">
                  <a:srgbClr val="000000">
                    <a:alpha val="43137"/>
                  </a:srgbClr>
                </a:outerShdw>
              </a:effectLst>
            </a:endParaRPr>
          </a:p>
          <a:p>
            <a:endParaRPr lang="es-ES" dirty="0"/>
          </a:p>
        </p:txBody>
      </p:sp>
      <p:sp>
        <p:nvSpPr>
          <p:cNvPr id="5" name="4 Rectángulo"/>
          <p:cNvSpPr/>
          <p:nvPr/>
        </p:nvSpPr>
        <p:spPr>
          <a:xfrm>
            <a:off x="-17895" y="5101733"/>
            <a:ext cx="3282245" cy="830997"/>
          </a:xfrm>
          <a:prstGeom prst="rect">
            <a:avLst/>
          </a:prstGeom>
          <a:solidFill>
            <a:schemeClr val="bg1">
              <a:lumMod val="85000"/>
            </a:schemeClr>
          </a:solidFill>
        </p:spPr>
        <p:txBody>
          <a:bodyPr wrap="none">
            <a:spAutoFit/>
          </a:bodyPr>
          <a:lstStyle/>
          <a:p>
            <a:pPr algn="ctr"/>
            <a:r>
              <a:rPr lang="en-US" sz="2400" dirty="0" err="1" smtClean="0">
                <a:effectLst>
                  <a:outerShdw blurRad="38100" dist="38100" dir="2700000" algn="tl">
                    <a:srgbClr val="000000">
                      <a:alpha val="43137"/>
                    </a:srgbClr>
                  </a:outerShdw>
                </a:effectLst>
              </a:rPr>
              <a:t>Guden</a:t>
            </a:r>
            <a:endParaRPr lang="en-US" sz="2400" dirty="0" smtClean="0">
              <a:effectLst>
                <a:outerShdw blurRad="38100" dist="38100" dir="2700000" algn="tl">
                  <a:srgbClr val="000000">
                    <a:alpha val="43137"/>
                  </a:srgbClr>
                </a:outerShdw>
              </a:effectLst>
            </a:endParaRPr>
          </a:p>
          <a:p>
            <a:pPr algn="ctr"/>
            <a:r>
              <a:rPr lang="en-US" sz="2400" dirty="0">
                <a:effectLst>
                  <a:outerShdw blurRad="38100" dist="38100" dir="2700000" algn="tl">
                    <a:srgbClr val="000000">
                      <a:alpha val="43137"/>
                    </a:srgbClr>
                  </a:outerShdw>
                </a:effectLst>
              </a:rPr>
              <a:t>l</a:t>
            </a:r>
            <a:r>
              <a:rPr lang="en-US" sz="2400" dirty="0" smtClean="0">
                <a:effectLst>
                  <a:outerShdw blurRad="38100" dist="38100" dir="2700000" algn="tl">
                    <a:srgbClr val="000000">
                      <a:alpha val="43137"/>
                    </a:srgbClr>
                  </a:outerShdw>
                </a:effectLst>
              </a:rPr>
              <a:t>ongest river with 176km</a:t>
            </a:r>
            <a:endParaRPr lang="es-ES" sz="2400" dirty="0"/>
          </a:p>
        </p:txBody>
      </p:sp>
      <p:pic>
        <p:nvPicPr>
          <p:cNvPr id="6" name="5 Imagen" descr="Skjern river.jpg"/>
          <p:cNvPicPr>
            <a:picLocks noChangeAspect="1"/>
          </p:cNvPicPr>
          <p:nvPr/>
        </p:nvPicPr>
        <p:blipFill>
          <a:blip r:embed="rId5" cstate="print"/>
          <a:stretch>
            <a:fillRect/>
          </a:stretch>
        </p:blipFill>
        <p:spPr>
          <a:xfrm>
            <a:off x="4187957" y="1700808"/>
            <a:ext cx="4956043" cy="2787774"/>
          </a:xfrm>
          <a:prstGeom prst="rect">
            <a:avLst/>
          </a:prstGeom>
        </p:spPr>
      </p:pic>
      <p:sp>
        <p:nvSpPr>
          <p:cNvPr id="7" name="6 Rectángulo"/>
          <p:cNvSpPr/>
          <p:nvPr/>
        </p:nvSpPr>
        <p:spPr>
          <a:xfrm>
            <a:off x="6916165" y="1692279"/>
            <a:ext cx="1379546" cy="646331"/>
          </a:xfrm>
          <a:prstGeom prst="rect">
            <a:avLst/>
          </a:prstGeom>
        </p:spPr>
        <p:txBody>
          <a:bodyPr wrap="square">
            <a:spAutoFit/>
          </a:bodyPr>
          <a:lstStyle/>
          <a:p>
            <a:r>
              <a:rPr lang="en-US" sz="3600" dirty="0" err="1" smtClean="0">
                <a:effectLst>
                  <a:outerShdw blurRad="38100" dist="38100" dir="2700000" algn="tl">
                    <a:srgbClr val="000000">
                      <a:alpha val="43137"/>
                    </a:srgbClr>
                  </a:outerShdw>
                </a:effectLst>
              </a:rPr>
              <a:t>Skjern</a:t>
            </a:r>
            <a:r>
              <a:rPr lang="en-US" sz="3600" dirty="0" smtClean="0">
                <a:effectLst>
                  <a:outerShdw blurRad="38100" dist="38100" dir="2700000" algn="tl">
                    <a:srgbClr val="000000">
                      <a:alpha val="43137"/>
                    </a:srgbClr>
                  </a:outerShdw>
                </a:effectLst>
              </a:rPr>
              <a:t> </a:t>
            </a:r>
            <a:endParaRPr lang="es-ES" dirty="0"/>
          </a:p>
        </p:txBody>
      </p:sp>
      <p:sp>
        <p:nvSpPr>
          <p:cNvPr id="9" name="8 Rectángulo"/>
          <p:cNvSpPr/>
          <p:nvPr/>
        </p:nvSpPr>
        <p:spPr>
          <a:xfrm>
            <a:off x="7674996" y="5182246"/>
            <a:ext cx="1241430" cy="584775"/>
          </a:xfrm>
          <a:prstGeom prst="rect">
            <a:avLst/>
          </a:prstGeom>
          <a:solidFill>
            <a:schemeClr val="bg1">
              <a:lumMod val="85000"/>
            </a:schemeClr>
          </a:solidFill>
        </p:spPr>
        <p:txBody>
          <a:bodyPr wrap="none">
            <a:spAutoFit/>
          </a:bodyPr>
          <a:lstStyle/>
          <a:p>
            <a:r>
              <a:rPr lang="en-US" sz="3200" dirty="0" err="1" smtClean="0">
                <a:effectLst>
                  <a:outerShdw blurRad="38100" dist="38100" dir="2700000" algn="tl">
                    <a:srgbClr val="000000">
                      <a:alpha val="43137"/>
                    </a:srgbClr>
                  </a:outerShdw>
                </a:effectLst>
              </a:rPr>
              <a:t>Varde</a:t>
            </a:r>
            <a:r>
              <a:rPr lang="en-US" sz="3200" dirty="0" smtClean="0">
                <a:effectLst>
                  <a:outerShdw blurRad="38100" dist="38100" dir="2700000" algn="tl">
                    <a:srgbClr val="000000">
                      <a:alpha val="43137"/>
                    </a:srgbClr>
                  </a:outerShdw>
                </a:effectLst>
              </a:rPr>
              <a:t> </a:t>
            </a:r>
            <a:endParaRPr lang="es-ES" dirty="0"/>
          </a:p>
        </p:txBody>
      </p:sp>
      <p:pic>
        <p:nvPicPr>
          <p:cNvPr id="2050" name="Picture 2" descr="http://www.mapsofworld.com/denmark/maps/denmark-river-ma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420" y="1692279"/>
            <a:ext cx="4653802" cy="5165721"/>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050"/>
                                        </p:tgtEl>
                                        <p:attrNameLst>
                                          <p:attrName>style.visibility</p:attrName>
                                        </p:attrNameLst>
                                      </p:cBhvr>
                                      <p:to>
                                        <p:strVal val="visible"/>
                                      </p:to>
                                    </p:set>
                                    <p:anim calcmode="lin" valueType="num">
                                      <p:cBhvr>
                                        <p:cTn id="45" dur="500" fill="hold"/>
                                        <p:tgtEl>
                                          <p:spTgt spid="2050"/>
                                        </p:tgtEl>
                                        <p:attrNameLst>
                                          <p:attrName>ppt_w</p:attrName>
                                        </p:attrNameLst>
                                      </p:cBhvr>
                                      <p:tavLst>
                                        <p:tav tm="0">
                                          <p:val>
                                            <p:fltVal val="0"/>
                                          </p:val>
                                        </p:tav>
                                        <p:tav tm="100000">
                                          <p:val>
                                            <p:strVal val="#ppt_w"/>
                                          </p:val>
                                        </p:tav>
                                      </p:tavLst>
                                    </p:anim>
                                    <p:anim calcmode="lin" valueType="num">
                                      <p:cBhvr>
                                        <p:cTn id="46" dur="500" fill="hold"/>
                                        <p:tgtEl>
                                          <p:spTgt spid="2050"/>
                                        </p:tgtEl>
                                        <p:attrNameLst>
                                          <p:attrName>ppt_h</p:attrName>
                                        </p:attrNameLst>
                                      </p:cBhvr>
                                      <p:tavLst>
                                        <p:tav tm="0">
                                          <p:val>
                                            <p:fltVal val="0"/>
                                          </p:val>
                                        </p:tav>
                                        <p:tav tm="100000">
                                          <p:val>
                                            <p:strVal val="#ppt_h"/>
                                          </p:val>
                                        </p:tav>
                                      </p:tavLst>
                                    </p:anim>
                                    <p:animEffect transition="in" filter="fade">
                                      <p:cBhvr>
                                        <p:cTn id="4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noAutofit/>
          </a:bodyPr>
          <a:lstStyle/>
          <a:p>
            <a:r>
              <a:rPr lang="es-E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CLIMATE</a:t>
            </a:r>
            <a:endParaRPr lang="es-E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Marcador de contenido"/>
          <p:cNvSpPr>
            <a:spLocks noGrp="1"/>
          </p:cNvSpPr>
          <p:nvPr>
            <p:ph idx="1"/>
          </p:nvPr>
        </p:nvSpPr>
        <p:spPr>
          <a:xfrm>
            <a:off x="125759" y="863658"/>
            <a:ext cx="8892480" cy="5706748"/>
          </a:xfrm>
          <a:solidFill>
            <a:schemeClr val="bg1">
              <a:lumMod val="85000"/>
            </a:schemeClr>
          </a:solidFill>
        </p:spPr>
        <p:txBody>
          <a:bodyPr>
            <a:normAutofit fontScale="92500"/>
          </a:bodyPr>
          <a:lstStyle/>
          <a:p>
            <a:pPr marL="342900" lvl="1" indent="-342900" algn="ctr">
              <a:buNone/>
            </a:pPr>
            <a:r>
              <a:rPr lang="fi-FI" b="1" dirty="0" smtClean="0">
                <a:ln w="12700">
                  <a:solidFill>
                    <a:schemeClr val="tx2">
                      <a:satMod val="155000"/>
                    </a:schemeClr>
                  </a:solidFill>
                  <a:prstDash val="solid"/>
                </a:ln>
                <a:solidFill>
                  <a:schemeClr val="bg2">
                    <a:tint val="85000"/>
                    <a:satMod val="155000"/>
                  </a:schemeClr>
                </a:solidFill>
                <a:effectLst>
                  <a:outerShdw blurRad="50800" dist="38100" dir="5400000" algn="t" rotWithShape="0">
                    <a:prstClr val="black">
                      <a:alpha val="40000"/>
                    </a:prstClr>
                  </a:outerShdw>
                </a:effectLst>
              </a:rPr>
              <a:t>Sunny, rainy, windy or snowy</a:t>
            </a:r>
          </a:p>
          <a:p>
            <a:pPr marL="342900" lvl="1" indent="-342900">
              <a:buFont typeface="Arial" pitchFamily="34" charset="0"/>
              <a:buChar char="•"/>
            </a:pPr>
            <a:r>
              <a:rPr lang="fi-FI" dirty="0" smtClean="0">
                <a:effectLst>
                  <a:outerShdw blurRad="38100" dist="38100" dir="2700000" algn="tl">
                    <a:srgbClr val="000000">
                      <a:alpha val="43137"/>
                    </a:srgbClr>
                  </a:outerShdw>
                </a:effectLst>
              </a:rPr>
              <a:t>Denmark has four seasons, which means warm summer days, colourful autumns, green springs and cold, snowy winters</a:t>
            </a:r>
          </a:p>
          <a:p>
            <a:pPr marL="342900" lvl="1" indent="-342900">
              <a:buFont typeface="Arial" pitchFamily="34" charset="0"/>
              <a:buChar char="•"/>
            </a:pPr>
            <a:r>
              <a:rPr lang="fi-FI" dirty="0" smtClean="0">
                <a:effectLst>
                  <a:outerShdw blurRad="38100" dist="38100" dir="2700000" algn="tl">
                    <a:srgbClr val="000000">
                      <a:alpha val="43137"/>
                    </a:srgbClr>
                  </a:outerShdw>
                </a:effectLst>
              </a:rPr>
              <a:t>Weather in Denmark is heavily influenced by the country’s close proximity to both sea and continent. This means that weather varies depending on</a:t>
            </a:r>
          </a:p>
          <a:p>
            <a:pPr marL="342900" lvl="1" indent="-342900">
              <a:buNone/>
            </a:pPr>
            <a:r>
              <a:rPr lang="fi-FI" dirty="0" smtClean="0">
                <a:effectLst>
                  <a:outerShdw blurRad="38100" dist="38100" dir="2700000" algn="tl">
                    <a:srgbClr val="000000">
                      <a:alpha val="43137"/>
                    </a:srgbClr>
                  </a:outerShdw>
                </a:effectLst>
              </a:rPr>
              <a:t>	the dominant wind direction</a:t>
            </a:r>
          </a:p>
          <a:p>
            <a:pPr marL="342900" lvl="1" indent="-342900">
              <a:buNone/>
            </a:pPr>
            <a:r>
              <a:rPr lang="fi-FI" dirty="0" smtClean="0">
                <a:effectLst>
                  <a:outerShdw blurRad="38100" dist="38100" dir="2700000" algn="tl">
                    <a:srgbClr val="000000">
                      <a:alpha val="43137"/>
                    </a:srgbClr>
                  </a:outerShdw>
                </a:effectLst>
              </a:rPr>
              <a:t>	and the season. </a:t>
            </a:r>
            <a:r>
              <a:rPr lang="en-US" dirty="0" smtClean="0">
                <a:effectLst>
                  <a:outerShdw blurRad="38100" dist="38100" dir="2700000" algn="tl">
                    <a:srgbClr val="000000">
                      <a:alpha val="43137"/>
                    </a:srgbClr>
                  </a:outerShdw>
                </a:effectLst>
              </a:rPr>
              <a:t>Generally the</a:t>
            </a:r>
          </a:p>
          <a:p>
            <a:pPr marL="342900" lvl="1" indent="-342900">
              <a:buNone/>
            </a:pPr>
            <a:r>
              <a:rPr lang="en-US" dirty="0" smtClean="0">
                <a:effectLst>
                  <a:outerShdw blurRad="38100" dist="38100" dir="2700000" algn="tl">
                    <a:srgbClr val="000000">
                      <a:alpha val="43137"/>
                    </a:srgbClr>
                  </a:outerShdw>
                </a:effectLst>
              </a:rPr>
              <a:t>	western parts of the country</a:t>
            </a:r>
          </a:p>
          <a:p>
            <a:pPr marL="342900" lvl="1" indent="-342900">
              <a:buNone/>
            </a:pPr>
            <a:r>
              <a:rPr lang="en-US" dirty="0" smtClean="0">
                <a:effectLst>
                  <a:outerShdw blurRad="38100" dist="38100" dir="2700000" algn="tl">
                    <a:srgbClr val="000000">
                      <a:alpha val="43137"/>
                    </a:srgbClr>
                  </a:outerShdw>
                </a:effectLst>
              </a:rPr>
              <a:t>	have </a:t>
            </a:r>
            <a:r>
              <a:rPr lang="en-US" u="sng" dirty="0" smtClean="0">
                <a:effectLst>
                  <a:outerShdw blurRad="38100" dist="38100" dir="2700000" algn="tl">
                    <a:srgbClr val="000000">
                      <a:alpha val="43137"/>
                    </a:srgbClr>
                  </a:outerShdw>
                </a:effectLst>
              </a:rPr>
              <a:t>Atlantic climate </a:t>
            </a:r>
            <a:r>
              <a:rPr lang="en-US" dirty="0" smtClean="0">
                <a:effectLst>
                  <a:outerShdw blurRad="38100" dist="38100" dir="2700000" algn="tl">
                    <a:srgbClr val="000000">
                      <a:alpha val="43137"/>
                    </a:srgbClr>
                  </a:outerShdw>
                </a:effectLst>
              </a:rPr>
              <a:t>and the</a:t>
            </a:r>
          </a:p>
          <a:p>
            <a:pPr marL="342900" lvl="1" indent="-342900">
              <a:buNone/>
            </a:pPr>
            <a:r>
              <a:rPr lang="en-US" dirty="0" smtClean="0">
                <a:effectLst>
                  <a:outerShdw blurRad="38100" dist="38100" dir="2700000" algn="tl">
                    <a:srgbClr val="000000">
                      <a:alpha val="43137"/>
                    </a:srgbClr>
                  </a:outerShdw>
                </a:effectLst>
              </a:rPr>
              <a:t>	eastern parts a more</a:t>
            </a:r>
          </a:p>
          <a:p>
            <a:pPr marL="342900" lvl="1" indent="-342900">
              <a:buNone/>
            </a:pPr>
            <a:r>
              <a:rPr lang="en-US" dirty="0" smtClean="0">
                <a:effectLst>
                  <a:outerShdw blurRad="38100" dist="38100" dir="2700000" algn="tl">
                    <a:srgbClr val="000000">
                      <a:alpha val="43137"/>
                    </a:srgbClr>
                  </a:outerShdw>
                </a:effectLst>
              </a:rPr>
              <a:t>	</a:t>
            </a:r>
            <a:r>
              <a:rPr lang="en-US" u="sng" dirty="0" smtClean="0">
                <a:effectLst>
                  <a:outerShdw blurRad="38100" dist="38100" dir="2700000" algn="tl">
                    <a:srgbClr val="000000">
                      <a:alpha val="43137"/>
                    </a:srgbClr>
                  </a:outerShdw>
                </a:effectLst>
              </a:rPr>
              <a:t>Continental </a:t>
            </a:r>
            <a:r>
              <a:rPr lang="en-US" u="sng" dirty="0" smtClean="0">
                <a:effectLst>
                  <a:outerShdw blurRad="38100" dist="38100" dir="2700000" algn="tl">
                    <a:srgbClr val="000000">
                      <a:alpha val="43137"/>
                    </a:srgbClr>
                  </a:outerShdw>
                </a:effectLst>
              </a:rPr>
              <a:t>influenced climate</a:t>
            </a:r>
            <a:r>
              <a:rPr lang="en-US" dirty="0" smtClean="0">
                <a:effectLst>
                  <a:outerShdw blurRad="38100" dist="38100" dir="2700000" algn="tl">
                    <a:srgbClr val="000000">
                      <a:alpha val="43137"/>
                    </a:srgbClr>
                  </a:outerShdw>
                </a:effectLst>
              </a:rPr>
              <a:t>.</a:t>
            </a:r>
            <a:endParaRPr lang="es-ES" dirty="0" smtClean="0">
              <a:effectLst>
                <a:outerShdw blurRad="38100" dist="38100" dir="2700000" algn="tl">
                  <a:srgbClr val="000000">
                    <a:alpha val="43137"/>
                  </a:srgbClr>
                </a:outerShdw>
              </a:effectLst>
            </a:endParaRPr>
          </a:p>
        </p:txBody>
      </p:sp>
      <p:grpSp>
        <p:nvGrpSpPr>
          <p:cNvPr id="14" name="Grupo 13"/>
          <p:cNvGrpSpPr/>
          <p:nvPr/>
        </p:nvGrpSpPr>
        <p:grpSpPr>
          <a:xfrm>
            <a:off x="4355976" y="3140968"/>
            <a:ext cx="4572539" cy="3182025"/>
            <a:chOff x="4463957" y="3361435"/>
            <a:chExt cx="4572539" cy="3182025"/>
          </a:xfrm>
        </p:grpSpPr>
        <p:pic>
          <p:nvPicPr>
            <p:cNvPr id="4" name="3 Imagen" descr="Denmark physical map.jpg"/>
            <p:cNvPicPr>
              <a:picLocks noChangeAspect="1"/>
            </p:cNvPicPr>
            <p:nvPr/>
          </p:nvPicPr>
          <p:blipFill>
            <a:blip r:embed="rId3" cstate="print"/>
            <a:srcRect l="2259" t="9051" r="6447" b="4851"/>
            <a:stretch>
              <a:fillRect/>
            </a:stretch>
          </p:blipFill>
          <p:spPr>
            <a:xfrm>
              <a:off x="4896544" y="3429000"/>
              <a:ext cx="4139952" cy="3114460"/>
            </a:xfrm>
            <a:prstGeom prst="rect">
              <a:avLst/>
            </a:prstGeom>
          </p:spPr>
        </p:pic>
        <p:sp>
          <p:nvSpPr>
            <p:cNvPr id="5" name="4 Flecha derecha"/>
            <p:cNvSpPr/>
            <p:nvPr/>
          </p:nvSpPr>
          <p:spPr>
            <a:xfrm rot="1317105">
              <a:off x="4607972" y="3865491"/>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p:cNvSpPr/>
            <p:nvPr/>
          </p:nvSpPr>
          <p:spPr>
            <a:xfrm rot="1317105">
              <a:off x="5184036" y="3361435"/>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rot="1317105">
              <a:off x="4463957" y="4657579"/>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rot="1317105">
              <a:off x="4607972" y="5521675"/>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rot="20282895" flipH="1">
              <a:off x="6984237" y="3361435"/>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rot="20282895" flipH="1">
              <a:off x="7200260" y="4081514"/>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rot="20282895" flipH="1">
              <a:off x="7651646" y="4503733"/>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p:cNvSpPr/>
            <p:nvPr/>
          </p:nvSpPr>
          <p:spPr>
            <a:xfrm rot="20282895" flipH="1">
              <a:off x="7776324" y="5305652"/>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erecha"/>
            <p:cNvSpPr/>
            <p:nvPr/>
          </p:nvSpPr>
          <p:spPr>
            <a:xfrm rot="20282895" flipH="1">
              <a:off x="7632308" y="6025730"/>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style.rotation</p:attrName>
                                        </p:attrNameLst>
                                      </p:cBhvr>
                                      <p:tavLst>
                                        <p:tav tm="0">
                                          <p:val>
                                            <p:fltVal val="720"/>
                                          </p:val>
                                        </p:tav>
                                        <p:tav tm="100000">
                                          <p:val>
                                            <p:fltVal val="0"/>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6" end="6"/>
                                            </p:txEl>
                                          </p:spTgt>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63"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7" end="7"/>
                                            </p:txEl>
                                          </p:spTgt>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1000"/>
                                        <p:tgtEl>
                                          <p:spTgt spid="3">
                                            <p:txEl>
                                              <p:pRg st="8" end="8"/>
                                            </p:txEl>
                                          </p:spTgt>
                                        </p:tgtEl>
                                      </p:cBhvr>
                                    </p:animEffect>
                                    <p:anim calcmode="lin" valueType="num">
                                      <p:cBhvr>
                                        <p:cTn id="68" dur="1000" fill="hold"/>
                                        <p:tgtEl>
                                          <p:spTgt spid="3">
                                            <p:txEl>
                                              <p:pRg st="8" end="8"/>
                                            </p:txEl>
                                          </p:spTgt>
                                        </p:tgtEl>
                                        <p:attrNameLst>
                                          <p:attrName>style.rotation</p:attrName>
                                        </p:attrNameLst>
                                      </p:cBhvr>
                                      <p:tavLst>
                                        <p:tav tm="0">
                                          <p:val>
                                            <p:fltVal val="720"/>
                                          </p:val>
                                        </p:tav>
                                        <p:tav tm="100000">
                                          <p:val>
                                            <p:fltVal val="0"/>
                                          </p:val>
                                        </p:tav>
                                      </p:tavLst>
                                    </p:anim>
                                    <p:anim calcmode="lin" valueType="num">
                                      <p:cBhvr>
                                        <p:cTn id="6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l="-14000" r="-1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512" y="360040"/>
            <a:ext cx="9144000" cy="6309320"/>
          </a:xfrm>
        </p:spPr>
        <p:txBody>
          <a:bodyPr>
            <a:normAutofit/>
          </a:bodyPr>
          <a:lstStyle/>
          <a:p>
            <a:pPr marL="342900" lvl="1" indent="-342900">
              <a:buFont typeface="Arial" pitchFamily="34" charset="0"/>
              <a:buChar char="•"/>
            </a:pPr>
            <a:r>
              <a:rPr lang="fi-FI" dirty="0" smtClean="0"/>
              <a:t>Compared to other geographic</a:t>
            </a:r>
          </a:p>
          <a:p>
            <a:pPr marL="342900" lvl="1" indent="-342900">
              <a:buNone/>
            </a:pPr>
            <a:r>
              <a:rPr lang="fi-FI" dirty="0" smtClean="0"/>
              <a:t>	areas at the same latitude,</a:t>
            </a:r>
          </a:p>
          <a:p>
            <a:pPr marL="342900" lvl="1" indent="-342900">
              <a:buNone/>
            </a:pPr>
            <a:r>
              <a:rPr lang="fi-FI" dirty="0" smtClean="0"/>
              <a:t>	the climate of Denmark is</a:t>
            </a:r>
          </a:p>
          <a:p>
            <a:pPr marL="342900" lvl="1" indent="-342900">
              <a:buNone/>
            </a:pPr>
            <a:r>
              <a:rPr lang="fi-FI" dirty="0" smtClean="0"/>
              <a:t>	relatively warm.</a:t>
            </a:r>
          </a:p>
          <a:p>
            <a:pPr marL="342900" lvl="1" indent="-342900">
              <a:buFont typeface="Arial" pitchFamily="34" charset="0"/>
              <a:buChar char="•"/>
            </a:pPr>
            <a:r>
              <a:rPr lang="fi-FI" dirty="0" smtClean="0"/>
              <a:t>Denmark is for instance</a:t>
            </a:r>
          </a:p>
          <a:p>
            <a:pPr marL="342900" lvl="1" indent="-342900">
              <a:buNone/>
            </a:pPr>
            <a:r>
              <a:rPr lang="fi-FI" dirty="0" smtClean="0"/>
              <a:t>	located at the same latitude as</a:t>
            </a:r>
          </a:p>
          <a:p>
            <a:pPr marL="342900" lvl="1" indent="-342900">
              <a:buNone/>
            </a:pPr>
            <a:r>
              <a:rPr lang="fi-FI" dirty="0" smtClean="0"/>
              <a:t>	Hudson Bay in Canada and</a:t>
            </a:r>
          </a:p>
          <a:p>
            <a:pPr marL="342900" lvl="1" indent="-342900">
              <a:buNone/>
            </a:pPr>
            <a:r>
              <a:rPr lang="fi-FI" dirty="0" smtClean="0"/>
              <a:t>	Siberia in Russia - areas which</a:t>
            </a:r>
          </a:p>
          <a:p>
            <a:pPr marL="342900" lvl="1" indent="-342900">
              <a:buNone/>
            </a:pPr>
            <a:r>
              <a:rPr lang="fi-FI" dirty="0" smtClean="0"/>
              <a:t>	are almost uninhabitable</a:t>
            </a:r>
          </a:p>
          <a:p>
            <a:pPr marL="342900" lvl="1" indent="-342900">
              <a:buNone/>
            </a:pPr>
            <a:r>
              <a:rPr lang="fi-FI" dirty="0" smtClean="0"/>
              <a:t>	because of short summers and cold winters.</a:t>
            </a:r>
          </a:p>
          <a:p>
            <a:pPr marL="342900" lvl="1" indent="-342900">
              <a:buFont typeface="Arial" pitchFamily="34" charset="0"/>
              <a:buChar char="•"/>
            </a:pPr>
            <a:r>
              <a:rPr lang="fi-FI" dirty="0" smtClean="0"/>
              <a:t>This is due to the warm North Atlantic Drift which originates in the tropical seas off the U.S. east coast. </a:t>
            </a:r>
            <a:endParaRPr lang="es-ES" dirty="0" smtClean="0"/>
          </a:p>
        </p:txBody>
      </p:sp>
      <p:pic>
        <p:nvPicPr>
          <p:cNvPr id="4" name="3 Imagen" descr="North Atlantic Drift.jpg"/>
          <p:cNvPicPr>
            <a:picLocks noChangeAspect="1"/>
          </p:cNvPicPr>
          <p:nvPr/>
        </p:nvPicPr>
        <p:blipFill>
          <a:blip r:embed="rId3" cstate="print"/>
          <a:stretch>
            <a:fillRect/>
          </a:stretch>
        </p:blipFill>
        <p:spPr>
          <a:xfrm>
            <a:off x="4860032" y="342211"/>
            <a:ext cx="4283968" cy="450944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260648"/>
            <a:ext cx="8856984" cy="6408712"/>
          </a:xfrm>
          <a:solidFill>
            <a:schemeClr val="bg1">
              <a:lumMod val="85000"/>
            </a:schemeClr>
          </a:solidFill>
        </p:spPr>
        <p:txBody>
          <a:bodyPr>
            <a:noAutofit/>
          </a:bodyPr>
          <a:lstStyle/>
          <a:p>
            <a:pPr marL="342900" lvl="1" indent="-342900" algn="just">
              <a:buFont typeface="Arial" pitchFamily="34" charset="0"/>
              <a:buChar char="•"/>
            </a:pPr>
            <a:r>
              <a:rPr lang="en-US" sz="3000" dirty="0" smtClean="0">
                <a:effectLst>
                  <a:outerShdw blurRad="38100" dist="38100" dir="2700000" algn="tl">
                    <a:srgbClr val="000000">
                      <a:alpha val="43137"/>
                    </a:srgbClr>
                  </a:outerShdw>
                </a:effectLst>
              </a:rPr>
              <a:t>The winter is the </a:t>
            </a:r>
            <a:r>
              <a:rPr lang="en-US" sz="3000" u="sng" dirty="0" smtClean="0">
                <a:effectLst>
                  <a:outerShdw blurRad="38100" dist="38100" dir="2700000" algn="tl">
                    <a:srgbClr val="000000">
                      <a:alpha val="43137"/>
                    </a:srgbClr>
                  </a:outerShdw>
                </a:effectLst>
              </a:rPr>
              <a:t>most humid </a:t>
            </a:r>
            <a:r>
              <a:rPr lang="en-US" sz="3000" dirty="0" smtClean="0">
                <a:effectLst>
                  <a:outerShdw blurRad="38100" dist="38100" dir="2700000" algn="tl">
                    <a:srgbClr val="000000">
                      <a:alpha val="43137"/>
                    </a:srgbClr>
                  </a:outerShdw>
                </a:effectLst>
              </a:rPr>
              <a:t>time of the year. Over the year the temperature is naturally highest, about </a:t>
            </a:r>
            <a:r>
              <a:rPr lang="en-US" sz="3000" u="sng" dirty="0" smtClean="0">
                <a:effectLst>
                  <a:outerShdw blurRad="38100" dist="38100" dir="2700000" algn="tl">
                    <a:srgbClr val="000000">
                      <a:alpha val="43137"/>
                    </a:srgbClr>
                  </a:outerShdw>
                </a:effectLst>
              </a:rPr>
              <a:t>8’5ºC</a:t>
            </a:r>
            <a:r>
              <a:rPr lang="en-US" sz="3000" dirty="0" smtClean="0">
                <a:effectLst>
                  <a:outerShdw blurRad="38100" dist="38100" dir="2700000" algn="tl">
                    <a:srgbClr val="000000">
                      <a:alpha val="43137"/>
                    </a:srgbClr>
                  </a:outerShdw>
                </a:effectLst>
              </a:rPr>
              <a:t> in the south, and below </a:t>
            </a:r>
            <a:r>
              <a:rPr lang="en-US" sz="3000" u="sng" dirty="0" smtClean="0">
                <a:effectLst>
                  <a:outerShdw blurRad="38100" dist="38100" dir="2700000" algn="tl">
                    <a:srgbClr val="000000">
                      <a:alpha val="43137"/>
                    </a:srgbClr>
                  </a:outerShdw>
                </a:effectLst>
              </a:rPr>
              <a:t>7’5ºC</a:t>
            </a:r>
            <a:r>
              <a:rPr lang="en-US" sz="3000" dirty="0" smtClean="0">
                <a:effectLst>
                  <a:outerShdw blurRad="38100" dist="38100" dir="2700000" algn="tl">
                    <a:srgbClr val="000000">
                      <a:alpha val="43137"/>
                    </a:srgbClr>
                  </a:outerShdw>
                </a:effectLst>
              </a:rPr>
              <a:t> in the northern parts of Jutland.</a:t>
            </a:r>
          </a:p>
          <a:p>
            <a:pPr marL="342900" lvl="1" indent="-342900" algn="just">
              <a:buFont typeface="Arial" pitchFamily="34" charset="0"/>
              <a:buChar char="•"/>
            </a:pPr>
            <a:r>
              <a:rPr lang="en-US" sz="3000" dirty="0" smtClean="0">
                <a:effectLst>
                  <a:outerShdw blurRad="38100" dist="38100" dir="2700000" algn="tl">
                    <a:srgbClr val="000000">
                      <a:alpha val="43137"/>
                    </a:srgbClr>
                  </a:outerShdw>
                </a:effectLst>
              </a:rPr>
              <a:t>July is the warmest month, with a mean temperature over </a:t>
            </a:r>
            <a:r>
              <a:rPr lang="en-US" sz="3000" u="sng" dirty="0" smtClean="0">
                <a:effectLst>
                  <a:outerShdw blurRad="38100" dist="38100" dir="2700000" algn="tl">
                    <a:srgbClr val="000000">
                      <a:alpha val="43137"/>
                    </a:srgbClr>
                  </a:outerShdw>
                </a:effectLst>
              </a:rPr>
              <a:t>20ºC</a:t>
            </a:r>
            <a:r>
              <a:rPr lang="en-US" sz="3000" dirty="0" smtClean="0">
                <a:effectLst>
                  <a:outerShdw blurRad="38100" dist="38100" dir="2700000" algn="tl">
                    <a:srgbClr val="000000">
                      <a:alpha val="43137"/>
                    </a:srgbClr>
                  </a:outerShdw>
                </a:effectLst>
              </a:rPr>
              <a:t>, pleasant in the summertime (May-August).</a:t>
            </a:r>
          </a:p>
          <a:p>
            <a:pPr marL="342900" lvl="1" indent="-342900" algn="just">
              <a:buFont typeface="Arial" pitchFamily="34" charset="0"/>
              <a:buChar char="•"/>
            </a:pPr>
            <a:r>
              <a:rPr lang="en-US" sz="3000" dirty="0" smtClean="0">
                <a:effectLst>
                  <a:outerShdw blurRad="38100" dist="38100" dir="2700000" algn="tl">
                    <a:srgbClr val="000000">
                      <a:alpha val="43137"/>
                    </a:srgbClr>
                  </a:outerShdw>
                </a:effectLst>
              </a:rPr>
              <a:t>January is the coldest period in Denmark, with a mean temperature of 0º C, but temperature can fall until -15 and -30°C, and the country is ruled by snow, ice and icy winds. In the wintertime the sun rises only little above the horizon and for months (October - March) the days are dark and short.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80">
                                          <p:stCondLst>
                                            <p:cond delay="0"/>
                                          </p:stCondLst>
                                        </p:cTn>
                                        <p:tgtEl>
                                          <p:spTgt spid="3">
                                            <p:txEl>
                                              <p:pRg st="1" end="1"/>
                                            </p:txEl>
                                          </p:spTgt>
                                        </p:tgtEl>
                                      </p:cBhvr>
                                    </p:animEffect>
                                    <p:anim calcmode="lin" valueType="num">
                                      <p:cBhvr>
                                        <p:cTn id="4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1" end="1"/>
                                            </p:txEl>
                                          </p:spTgt>
                                        </p:tgtEl>
                                      </p:cBhvr>
                                      <p:to x="100000" y="60000"/>
                                    </p:animScale>
                                    <p:animScale>
                                      <p:cBhvr>
                                        <p:cTn id="46" dur="166" decel="50000">
                                          <p:stCondLst>
                                            <p:cond delay="676"/>
                                          </p:stCondLst>
                                        </p:cTn>
                                        <p:tgtEl>
                                          <p:spTgt spid="3">
                                            <p:txEl>
                                              <p:pRg st="1" end="1"/>
                                            </p:txEl>
                                          </p:spTgt>
                                        </p:tgtEl>
                                      </p:cBhvr>
                                      <p:to x="100000" y="100000"/>
                                    </p:animScale>
                                    <p:animScale>
                                      <p:cBhvr>
                                        <p:cTn id="47" dur="26">
                                          <p:stCondLst>
                                            <p:cond delay="1312"/>
                                          </p:stCondLst>
                                        </p:cTn>
                                        <p:tgtEl>
                                          <p:spTgt spid="3">
                                            <p:txEl>
                                              <p:pRg st="1" end="1"/>
                                            </p:txEl>
                                          </p:spTgt>
                                        </p:tgtEl>
                                      </p:cBhvr>
                                      <p:to x="100000" y="80000"/>
                                    </p:animScale>
                                    <p:animScale>
                                      <p:cBhvr>
                                        <p:cTn id="48" dur="166" decel="50000">
                                          <p:stCondLst>
                                            <p:cond delay="1338"/>
                                          </p:stCondLst>
                                        </p:cTn>
                                        <p:tgtEl>
                                          <p:spTgt spid="3">
                                            <p:txEl>
                                              <p:pRg st="1" end="1"/>
                                            </p:txEl>
                                          </p:spTgt>
                                        </p:tgtEl>
                                      </p:cBhvr>
                                      <p:to x="100000" y="100000"/>
                                    </p:animScale>
                                    <p:animScale>
                                      <p:cBhvr>
                                        <p:cTn id="49" dur="26">
                                          <p:stCondLst>
                                            <p:cond delay="1642"/>
                                          </p:stCondLst>
                                        </p:cTn>
                                        <p:tgtEl>
                                          <p:spTgt spid="3">
                                            <p:txEl>
                                              <p:pRg st="1" end="1"/>
                                            </p:txEl>
                                          </p:spTgt>
                                        </p:tgtEl>
                                      </p:cBhvr>
                                      <p:to x="100000" y="90000"/>
                                    </p:animScale>
                                    <p:animScale>
                                      <p:cBhvr>
                                        <p:cTn id="50" dur="166" decel="50000">
                                          <p:stCondLst>
                                            <p:cond delay="1668"/>
                                          </p:stCondLst>
                                        </p:cTn>
                                        <p:tgtEl>
                                          <p:spTgt spid="3">
                                            <p:txEl>
                                              <p:pRg st="1" end="1"/>
                                            </p:txEl>
                                          </p:spTgt>
                                        </p:tgtEl>
                                      </p:cBhvr>
                                      <p:to x="100000" y="100000"/>
                                    </p:animScale>
                                    <p:animScale>
                                      <p:cBhvr>
                                        <p:cTn id="51" dur="26">
                                          <p:stCondLst>
                                            <p:cond delay="1808"/>
                                          </p:stCondLst>
                                        </p:cTn>
                                        <p:tgtEl>
                                          <p:spTgt spid="3">
                                            <p:txEl>
                                              <p:pRg st="1" end="1"/>
                                            </p:txEl>
                                          </p:spTgt>
                                        </p:tgtEl>
                                      </p:cBhvr>
                                      <p:to x="100000" y="95000"/>
                                    </p:animScale>
                                    <p:animScale>
                                      <p:cBhvr>
                                        <p:cTn id="52" dur="166" decel="50000">
                                          <p:stCondLst>
                                            <p:cond delay="1834"/>
                                          </p:stCondLst>
                                        </p:cTn>
                                        <p:tgtEl>
                                          <p:spTgt spid="3">
                                            <p:txEl>
                                              <p:pRg st="1" end="1"/>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down)">
                                      <p:cBhvr>
                                        <p:cTn id="55" dur="580">
                                          <p:stCondLst>
                                            <p:cond delay="0"/>
                                          </p:stCondLst>
                                        </p:cTn>
                                        <p:tgtEl>
                                          <p:spTgt spid="3">
                                            <p:txEl>
                                              <p:pRg st="2" end="2"/>
                                            </p:txEl>
                                          </p:spTgt>
                                        </p:tgtEl>
                                      </p:cBhvr>
                                    </p:animEffect>
                                    <p:anim calcmode="lin" valueType="num">
                                      <p:cBhvr>
                                        <p:cTn id="5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2" end="2"/>
                                            </p:txEl>
                                          </p:spTgt>
                                        </p:tgtEl>
                                      </p:cBhvr>
                                      <p:to x="100000" y="60000"/>
                                    </p:animScale>
                                    <p:animScale>
                                      <p:cBhvr>
                                        <p:cTn id="62" dur="166" decel="50000">
                                          <p:stCondLst>
                                            <p:cond delay="67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592</Words>
  <Application>Microsoft Office PowerPoint</Application>
  <PresentationFormat>Presentación en pantalla (4:3)</PresentationFormat>
  <Paragraphs>90</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Times New Roman</vt:lpstr>
      <vt:lpstr>Tema de Office</vt:lpstr>
      <vt:lpstr>Presentación de PowerPoint</vt:lpstr>
      <vt:lpstr>LANDSCAPE</vt:lpstr>
      <vt:lpstr>Presentación de PowerPoint</vt:lpstr>
      <vt:lpstr>Presentación de PowerPoint</vt:lpstr>
      <vt:lpstr>Presentación de PowerPoint</vt:lpstr>
      <vt:lpstr>Presentación de PowerPoint</vt:lpstr>
      <vt:lpstr>CLIMATE</vt:lpstr>
      <vt:lpstr>Presentación de PowerPoint</vt:lpstr>
      <vt:lpstr>Presentación de PowerPoint</vt:lpstr>
      <vt:lpstr>Presentación de PowerPoint</vt:lpstr>
      <vt:lpstr>REGIONS</vt:lpstr>
      <vt:lpstr>COPENHAGEN</vt:lpstr>
      <vt:lpstr>REGIONS</vt:lpstr>
      <vt:lpstr>Aarhus</vt:lpstr>
      <vt:lpstr>REGIONS</vt:lpstr>
      <vt:lpstr>Odense</vt:lpstr>
      <vt:lpstr>REGIONS</vt:lpstr>
      <vt:lpstr>Aalborg</vt:lpstr>
      <vt:lpstr>REGIONS</vt:lpstr>
      <vt:lpstr>Esbjerg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Héctor López García</dc:creator>
  <cp:lastModifiedBy>Isabel Sánchez Estévez</cp:lastModifiedBy>
  <cp:revision>42</cp:revision>
  <dcterms:created xsi:type="dcterms:W3CDTF">2016-03-20T17:40:00Z</dcterms:created>
  <dcterms:modified xsi:type="dcterms:W3CDTF">2016-03-22T19:14:58Z</dcterms:modified>
</cp:coreProperties>
</file>