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59" r:id="rId15"/>
    <p:sldId id="260" r:id="rId16"/>
    <p:sldId id="268" r:id="rId17"/>
    <p:sldId id="269" r:id="rId18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680873-4FE4-9B95-F041-4060856EBD30}" v="388" dt="2024-08-31T15:53:30.832"/>
    <p1510:client id="{E6210537-FFF5-4EB9-A78D-AFA1E9C4029F}" v="29" dt="2024-09-01T12:17:54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D0FECFA-2BF2-4F2F-B95B-CBAD11B45EDF}" type="datetime1">
              <a:rPr lang="fi-FI" smtClean="0"/>
              <a:t>1.9.2024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4FFCA4-1FF1-4830-AF8C-941660028FE8}" type="datetime1">
              <a:rPr lang="fi-FI" noProof="0" smtClean="0"/>
              <a:t>1.9.2024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1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9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8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0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7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3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3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6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5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9/1/2024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5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13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7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133601"/>
            <a:ext cx="4800600" cy="3766268"/>
          </a:xfrm>
        </p:spPr>
        <p:txBody>
          <a:bodyPr rtlCol="0" anchor="t">
            <a:normAutofit/>
          </a:bodyPr>
          <a:lstStyle/>
          <a:p>
            <a:pPr algn="l"/>
            <a:r>
              <a:rPr lang="fi-FI" sz="6600" dirty="0">
                <a:solidFill>
                  <a:srgbClr val="7030A0"/>
                </a:solidFill>
                <a:cs typeface="Arial"/>
              </a:rPr>
              <a:t>Toisen tekstiin viittaaminen</a:t>
            </a:r>
            <a:endParaRPr lang="fi-FI" sz="6600" b="1" dirty="0">
              <a:solidFill>
                <a:srgbClr val="7030A0"/>
              </a:solidFill>
            </a:endParaRP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50F155B6-ACA8-4C58-AAB6-CAFC981FF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796" y="0"/>
            <a:ext cx="6098204" cy="688272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1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142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>
            <a:extLst>
              <a:ext uri="{FF2B5EF4-FFF2-40B4-BE49-F238E27FC236}">
                <a16:creationId xmlns:a16="http://schemas.microsoft.com/office/drawing/2014/main" id="{951F9A2D-25C7-2777-78FE-CFDCC8D715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rcRect l="20381" r="20444" b="-10"/>
          <a:stretch/>
        </p:blipFill>
        <p:spPr>
          <a:xfrm>
            <a:off x="6096000" y="10"/>
            <a:ext cx="6083807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5384CC-BBA8-4E50-2911-0136CFD8F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8215"/>
            <a:ext cx="10515600" cy="5128748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Lautapelisuunnittelija Sami </a:t>
            </a:r>
            <a:r>
              <a:rPr lang="fi-FI" sz="3600" dirty="0" err="1">
                <a:solidFill>
                  <a:srgbClr val="FF0000">
                    <a:alpha val="70000"/>
                  </a:srgbClr>
                </a:solidFill>
              </a:rPr>
              <a:t>Styrman</a:t>
            </a:r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 kertoo pelisuunnittelijaksi haluaville, että matematiikan tunneilla </a:t>
            </a:r>
            <a:r>
              <a:rPr lang="fi-FI" sz="3600" dirty="0">
                <a:solidFill>
                  <a:srgbClr val="0070C0">
                    <a:alpha val="70000"/>
                  </a:srgbClr>
                </a:solidFill>
              </a:rPr>
              <a:t>”kannattaa olla hereillä”.</a:t>
            </a:r>
          </a:p>
          <a:p>
            <a:endParaRPr lang="fi-FI" sz="3600" dirty="0">
              <a:solidFill>
                <a:srgbClr val="0070C0">
                  <a:alpha val="70000"/>
                </a:srgbClr>
              </a:solidFill>
            </a:endParaRPr>
          </a:p>
          <a:p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Johtolause</a:t>
            </a:r>
          </a:p>
          <a:p>
            <a:r>
              <a:rPr lang="fi-FI" sz="3600" dirty="0">
                <a:solidFill>
                  <a:srgbClr val="0070C0">
                    <a:alpha val="70000"/>
                  </a:srgbClr>
                </a:solidFill>
              </a:rPr>
              <a:t>Upotus</a:t>
            </a:r>
          </a:p>
        </p:txBody>
      </p:sp>
    </p:spTree>
    <p:extLst>
      <p:ext uri="{BB962C8B-B14F-4D97-AF65-F5344CB8AC3E}">
        <p14:creationId xmlns:p14="http://schemas.microsoft.com/office/powerpoint/2010/main" val="151941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EFE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154EF9-C38D-9700-58EE-C4744705E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gradFill flip="none">
                  <a:gsLst>
                    <a:gs pos="0">
                      <a:srgbClr val="969DC6"/>
                    </a:gs>
                    <a:gs pos="100000">
                      <a:srgbClr val="C696AD">
                        <a:alpha val="70000"/>
                      </a:srgbClr>
                    </a:gs>
                  </a:gsLst>
                  <a:lin ang="0" scaled="1"/>
                  <a:tileRect/>
                </a:gradFill>
                <a:cs typeface="Angsana New"/>
              </a:rPr>
              <a:t>Epäsuora lainaus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0356EA-4304-0799-3BC7-6DBF9DB37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170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rgbClr val="41243E">
                    <a:alpha val="70000"/>
                  </a:srgbClr>
                </a:solidFill>
              </a:rPr>
              <a:t>Asia kerrotaan </a:t>
            </a:r>
            <a:r>
              <a:rPr lang="fi-FI" b="1" dirty="0">
                <a:solidFill>
                  <a:srgbClr val="41243E">
                    <a:alpha val="70000"/>
                  </a:srgbClr>
                </a:solidFill>
              </a:rPr>
              <a:t>omin sanoin</a:t>
            </a:r>
            <a:r>
              <a:rPr lang="fi-FI" dirty="0">
                <a:solidFill>
                  <a:srgbClr val="41243E">
                    <a:alpha val="70000"/>
                  </a:srgbClr>
                </a:solidFill>
              </a:rPr>
              <a:t>.</a:t>
            </a:r>
          </a:p>
          <a:p>
            <a:pPr>
              <a:buClr>
                <a:srgbClr val="F0E5EF"/>
              </a:buClr>
            </a:pPr>
            <a:endParaRPr lang="fi-FI" dirty="0">
              <a:solidFill>
                <a:srgbClr val="41243E">
                  <a:alpha val="70000"/>
                </a:srgbClr>
              </a:solidFill>
            </a:endParaRPr>
          </a:p>
          <a:p>
            <a:pPr>
              <a:buClr>
                <a:srgbClr val="F0E5EF"/>
              </a:buClr>
            </a:pPr>
            <a:r>
              <a:rPr lang="fi-FI" i="1" dirty="0">
                <a:solidFill>
                  <a:srgbClr val="41243E">
                    <a:alpha val="70000"/>
                  </a:srgbClr>
                </a:solidFill>
              </a:rPr>
              <a:t>Lautapelisuunnittelija Sami </a:t>
            </a:r>
            <a:r>
              <a:rPr lang="fi-FI" i="1" dirty="0" err="1">
                <a:solidFill>
                  <a:srgbClr val="41243E">
                    <a:alpha val="70000"/>
                  </a:srgbClr>
                </a:solidFill>
              </a:rPr>
              <a:t>Styrman</a:t>
            </a:r>
            <a:r>
              <a:rPr lang="fi-FI" i="1" dirty="0">
                <a:solidFill>
                  <a:srgbClr val="41243E">
                    <a:alpha val="70000"/>
                  </a:srgbClr>
                </a:solidFill>
              </a:rPr>
              <a:t> kertoo, että lautapelien suunnittelussa matematiikan osaaminen on tärkeää.</a:t>
            </a:r>
          </a:p>
          <a:p>
            <a:pPr marL="228600" indent="0">
              <a:buClr>
                <a:srgbClr val="F0E5EF"/>
              </a:buClr>
              <a:buNone/>
            </a:pPr>
            <a:r>
              <a:rPr lang="fi-FI" dirty="0">
                <a:solidFill>
                  <a:srgbClr val="41243E">
                    <a:alpha val="70000"/>
                  </a:srgbClr>
                </a:solidFill>
              </a:rPr>
              <a:t>tai</a:t>
            </a:r>
            <a:endParaRPr lang="fi-FI" i="1" dirty="0">
              <a:solidFill>
                <a:srgbClr val="41243E">
                  <a:alpha val="70000"/>
                </a:srgbClr>
              </a:solidFill>
            </a:endParaRPr>
          </a:p>
          <a:p>
            <a:r>
              <a:rPr lang="fi-FI" i="1" dirty="0">
                <a:solidFill>
                  <a:srgbClr val="41243E">
                    <a:alpha val="70000"/>
                  </a:srgbClr>
                </a:solidFill>
              </a:rPr>
              <a:t>Sami </a:t>
            </a:r>
            <a:r>
              <a:rPr lang="fi-FI" i="1" dirty="0" err="1">
                <a:solidFill>
                  <a:srgbClr val="41243E">
                    <a:alpha val="70000"/>
                  </a:srgbClr>
                </a:solidFill>
              </a:rPr>
              <a:t>Styrmanin</a:t>
            </a:r>
            <a:r>
              <a:rPr lang="fi-FI" i="1" dirty="0">
                <a:solidFill>
                  <a:srgbClr val="41243E">
                    <a:alpha val="70000"/>
                  </a:srgbClr>
                </a:solidFill>
              </a:rPr>
              <a:t> mukaan matematiikan osaaminen on lautapelien suunnittelussa tärkeää.</a:t>
            </a:r>
            <a:endParaRPr lang="fi-FI" dirty="0">
              <a:solidFill>
                <a:srgbClr val="41243E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3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C35F1D-5E35-9EA7-68C7-3820DADA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8283"/>
            <a:ext cx="10515600" cy="5418680"/>
          </a:xfrm>
        </p:spPr>
        <p:txBody>
          <a:bodyPr>
            <a:normAutofit lnSpcReduction="10000"/>
          </a:bodyPr>
          <a:lstStyle/>
          <a:p>
            <a:r>
              <a:rPr lang="fi-FI" sz="3200" dirty="0"/>
              <a:t>Johtolause kertoo, kuka asian on sanonut tai kirjoittanut.</a:t>
            </a:r>
          </a:p>
          <a:p>
            <a:endParaRPr lang="fi-FI" sz="3200" dirty="0"/>
          </a:p>
          <a:p>
            <a:r>
              <a:rPr lang="fi-FI" sz="3200" dirty="0">
                <a:solidFill>
                  <a:srgbClr val="FF0000">
                    <a:alpha val="70000"/>
                  </a:srgbClr>
                </a:solidFill>
              </a:rPr>
              <a:t>Lautapelisuunnittelija Sami </a:t>
            </a:r>
            <a:r>
              <a:rPr lang="fi-FI" sz="3200" dirty="0" err="1">
                <a:solidFill>
                  <a:srgbClr val="FF0000">
                    <a:alpha val="70000"/>
                  </a:srgbClr>
                </a:solidFill>
              </a:rPr>
              <a:t>Styrman</a:t>
            </a:r>
            <a:r>
              <a:rPr lang="fi-FI" sz="3200" dirty="0">
                <a:solidFill>
                  <a:srgbClr val="FF0000">
                    <a:alpha val="70000"/>
                  </a:srgbClr>
                </a:solidFill>
              </a:rPr>
              <a:t> kertoo, </a:t>
            </a:r>
            <a:r>
              <a:rPr lang="fi-FI" sz="3200" dirty="0">
                <a:solidFill>
                  <a:srgbClr val="00B050">
                    <a:alpha val="70000"/>
                  </a:srgbClr>
                </a:solidFill>
              </a:rPr>
              <a:t>että lautapelien suunnittelussa matematiikan osaaminen on tärkeää.</a:t>
            </a:r>
          </a:p>
          <a:p>
            <a:endParaRPr lang="fi-FI" sz="3200" dirty="0"/>
          </a:p>
          <a:p>
            <a:r>
              <a:rPr lang="fi-FI" sz="3200" dirty="0">
                <a:solidFill>
                  <a:srgbClr val="FF0000">
                    <a:alpha val="70000"/>
                  </a:srgbClr>
                </a:solidFill>
              </a:rPr>
              <a:t>Johtolause</a:t>
            </a:r>
          </a:p>
          <a:p>
            <a:r>
              <a:rPr lang="fi-FI" sz="3200" dirty="0">
                <a:solidFill>
                  <a:srgbClr val="00B050">
                    <a:alpha val="70000"/>
                  </a:srgbClr>
                </a:solidFill>
              </a:rPr>
              <a:t>Epäsuora lainaus</a:t>
            </a:r>
            <a:endParaRPr lang="fi-FI" dirty="0">
              <a:solidFill>
                <a:srgbClr val="00B050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46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6FBF2D-DFF0-804D-AD44-17F889862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9796"/>
            <a:ext cx="10515600" cy="5307168"/>
          </a:xfrm>
        </p:spPr>
        <p:txBody>
          <a:bodyPr>
            <a:normAutofit/>
          </a:bodyPr>
          <a:lstStyle/>
          <a:p>
            <a:r>
              <a:rPr lang="fi-FI" sz="3200" dirty="0"/>
              <a:t>Johtolauseen verbi ja sanavalinnat kertovat, miten viittauksen tekijä suhtautuu pohjatekstiin.</a:t>
            </a:r>
          </a:p>
          <a:p>
            <a:endParaRPr lang="fi-FI" sz="3200" dirty="0"/>
          </a:p>
          <a:p>
            <a:r>
              <a:rPr lang="fi-FI" sz="3200" dirty="0">
                <a:solidFill>
                  <a:srgbClr val="FF0000">
                    <a:alpha val="70000"/>
                  </a:srgbClr>
                </a:solidFill>
              </a:rPr>
              <a:t>Lautapelisuunnittelija Sami </a:t>
            </a:r>
            <a:r>
              <a:rPr lang="fi-FI" sz="3200" dirty="0" err="1">
                <a:solidFill>
                  <a:srgbClr val="FF0000">
                    <a:alpha val="70000"/>
                  </a:srgbClr>
                </a:solidFill>
              </a:rPr>
              <a:t>Styrman</a:t>
            </a:r>
            <a:r>
              <a:rPr lang="fi-FI" sz="3200" dirty="0">
                <a:solidFill>
                  <a:srgbClr val="FF0000">
                    <a:alpha val="70000"/>
                  </a:srgbClr>
                </a:solidFill>
              </a:rPr>
              <a:t> väittää, </a:t>
            </a:r>
            <a:r>
              <a:rPr lang="fi-FI" sz="3200" dirty="0">
                <a:solidFill>
                  <a:srgbClr val="00B050">
                    <a:alpha val="70000"/>
                  </a:srgbClr>
                </a:solidFill>
              </a:rPr>
              <a:t>että lautapelien suunnittelussa matematiikan osaaminen on tärkeää.</a:t>
            </a:r>
          </a:p>
          <a:p>
            <a:pPr marL="228600" indent="0">
              <a:buNone/>
            </a:pPr>
            <a:r>
              <a:rPr lang="fi-FI" sz="3200" dirty="0"/>
              <a:t>(Viittauksen tekijä ei ole samaa mieltä kuin pohjatekstin tekijä.)</a:t>
            </a:r>
          </a:p>
        </p:txBody>
      </p:sp>
    </p:spTree>
    <p:extLst>
      <p:ext uri="{BB962C8B-B14F-4D97-AF65-F5344CB8AC3E}">
        <p14:creationId xmlns:p14="http://schemas.microsoft.com/office/powerpoint/2010/main" val="366392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73D347-665C-1534-DD9E-E4DF7EC1B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9795"/>
            <a:ext cx="10515600" cy="5307168"/>
          </a:xfrm>
        </p:spPr>
        <p:txBody>
          <a:bodyPr>
            <a:normAutofit/>
          </a:bodyPr>
          <a:lstStyle/>
          <a:p>
            <a:r>
              <a:rPr lang="fi-FI" sz="3200" dirty="0"/>
              <a:t>Epäsuoran lainauksen voi ilmaista myös mukaan-sanalla.</a:t>
            </a:r>
          </a:p>
          <a:p>
            <a:endParaRPr lang="fi-FI" sz="3200" dirty="0"/>
          </a:p>
          <a:p>
            <a:r>
              <a:rPr lang="fi-FI" sz="3200" dirty="0">
                <a:solidFill>
                  <a:srgbClr val="FF0000">
                    <a:alpha val="70000"/>
                  </a:srgbClr>
                </a:solidFill>
              </a:rPr>
              <a:t>Sami </a:t>
            </a:r>
            <a:r>
              <a:rPr lang="fi-FI" sz="3200" dirty="0" err="1">
                <a:solidFill>
                  <a:srgbClr val="FF0000">
                    <a:alpha val="70000"/>
                  </a:srgbClr>
                </a:solidFill>
              </a:rPr>
              <a:t>Styrmanin</a:t>
            </a:r>
            <a:r>
              <a:rPr lang="fi-FI" sz="3200" dirty="0">
                <a:solidFill>
                  <a:srgbClr val="FF0000">
                    <a:alpha val="70000"/>
                  </a:srgbClr>
                </a:solidFill>
              </a:rPr>
              <a:t> </a:t>
            </a:r>
            <a:r>
              <a:rPr lang="fi-FI" sz="3200" u="sng" dirty="0">
                <a:solidFill>
                  <a:srgbClr val="FF0000">
                    <a:alpha val="70000"/>
                  </a:srgbClr>
                </a:solidFill>
              </a:rPr>
              <a:t>mukaan</a:t>
            </a:r>
            <a:r>
              <a:rPr lang="fi-FI" sz="3200" dirty="0">
                <a:solidFill>
                  <a:srgbClr val="FF0000">
                    <a:alpha val="70000"/>
                  </a:srgbClr>
                </a:solidFill>
              </a:rPr>
              <a:t> </a:t>
            </a:r>
            <a:r>
              <a:rPr lang="fi-FI" sz="3200" dirty="0">
                <a:solidFill>
                  <a:srgbClr val="00B050">
                    <a:alpha val="70000"/>
                  </a:srgbClr>
                </a:solidFill>
              </a:rPr>
              <a:t>matematiikan osaaminen on lautapelien suunnittelussa tärkeää.</a:t>
            </a:r>
          </a:p>
          <a:p>
            <a:endParaRPr lang="fi-FI" sz="3200" dirty="0"/>
          </a:p>
          <a:p>
            <a:pPr marL="228600" indent="0">
              <a:buNone/>
            </a:pPr>
            <a:r>
              <a:rPr lang="fi-FI" sz="3200" dirty="0"/>
              <a:t>(Viittauksen tekijän oma mielipide ei käy viittauksesta ilmi.)</a:t>
            </a:r>
          </a:p>
        </p:txBody>
      </p:sp>
    </p:spTree>
    <p:extLst>
      <p:ext uri="{BB962C8B-B14F-4D97-AF65-F5344CB8AC3E}">
        <p14:creationId xmlns:p14="http://schemas.microsoft.com/office/powerpoint/2010/main" val="21285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0AEE8B-230D-20CF-1969-CC800846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2639"/>
            <a:ext cx="10515600" cy="51943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dirty="0">
                <a:solidFill>
                  <a:srgbClr val="41243E">
                    <a:alpha val="70000"/>
                  </a:srgbClr>
                </a:solidFill>
              </a:rPr>
              <a:t>Kun käytät toisen tekstiä tai puhetta omassa tekstissäsi, muista aina viitata pohjatekstiin!</a:t>
            </a:r>
          </a:p>
          <a:p>
            <a:endParaRPr lang="fi-FI" sz="3200" dirty="0">
              <a:solidFill>
                <a:srgbClr val="41243E">
                  <a:alpha val="70000"/>
                </a:srgbClr>
              </a:solidFill>
            </a:endParaRPr>
          </a:p>
          <a:p>
            <a:pPr>
              <a:buClr>
                <a:srgbClr val="F0E5EF"/>
              </a:buClr>
            </a:pPr>
            <a:r>
              <a:rPr lang="fi-FI" sz="3200" dirty="0">
                <a:solidFill>
                  <a:srgbClr val="41243E">
                    <a:alpha val="70000"/>
                  </a:srgbClr>
                </a:solidFill>
              </a:rPr>
              <a:t>Toisen tekstiin tulee viitata esimerkiksi vastinetta tai tiivistelmää kirjoittaessa. Myös toimittajat lainaavat jutuissaan haastateltavan puhetta.</a:t>
            </a:r>
          </a:p>
          <a:p>
            <a:pPr>
              <a:buClr>
                <a:srgbClr val="F0E5EF"/>
              </a:buClr>
            </a:pPr>
            <a:endParaRPr lang="fi-FI" sz="3200" dirty="0">
              <a:solidFill>
                <a:srgbClr val="41243E">
                  <a:alpha val="70000"/>
                </a:srgbClr>
              </a:solidFill>
            </a:endParaRPr>
          </a:p>
          <a:p>
            <a:pPr>
              <a:buClr>
                <a:srgbClr val="F0E5EF"/>
              </a:buClr>
            </a:pPr>
            <a:r>
              <a:rPr lang="fi-FI" sz="3200" dirty="0">
                <a:solidFill>
                  <a:srgbClr val="41243E">
                    <a:alpha val="70000"/>
                  </a:srgbClr>
                </a:solidFill>
              </a:rPr>
              <a:t>Viittaus voi olla suora lainaus tai epäsuoralainaus</a:t>
            </a:r>
            <a:r>
              <a:rPr lang="fi-FI" sz="2000" dirty="0">
                <a:solidFill>
                  <a:srgbClr val="41243E">
                    <a:alpha val="70000"/>
                  </a:srgb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7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57B064-2210-B9EE-24BC-4FB8E458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>
                <a:gradFill flip="none">
                  <a:gsLst>
                    <a:gs pos="0">
                      <a:srgbClr val="969DC6"/>
                    </a:gs>
                    <a:gs pos="100000">
                      <a:srgbClr val="C696AD">
                        <a:alpha val="70000"/>
                      </a:srgbClr>
                    </a:gs>
                  </a:gsLst>
                  <a:lin ang="0" scaled="1"/>
                  <a:tileRect/>
                </a:gradFill>
              </a:rPr>
              <a:t>Suora lainaus</a:t>
            </a:r>
            <a:endParaRPr lang="fi-FI" sz="54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0F2DC9-AEB7-030E-A18D-D7DAB288E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dirty="0">
                <a:solidFill>
                  <a:srgbClr val="41243E">
                    <a:alpha val="70000"/>
                  </a:srgbClr>
                </a:solidFill>
              </a:rPr>
              <a:t>Käytetään lainausmerkkejä.</a:t>
            </a:r>
          </a:p>
          <a:p>
            <a:pPr>
              <a:buClr>
                <a:srgbClr val="F0E5EF"/>
              </a:buClr>
            </a:pPr>
            <a:r>
              <a:rPr lang="fi-FI" sz="3200" dirty="0">
                <a:solidFill>
                  <a:srgbClr val="41243E">
                    <a:alpha val="70000"/>
                  </a:srgbClr>
                </a:solidFill>
              </a:rPr>
              <a:t>Kirjoitetaan pohjatekstin sisältö </a:t>
            </a:r>
            <a:r>
              <a:rPr lang="fi-FI" sz="3200" b="1" dirty="0">
                <a:solidFill>
                  <a:srgbClr val="41243E">
                    <a:alpha val="70000"/>
                  </a:srgbClr>
                </a:solidFill>
              </a:rPr>
              <a:t>sanasta sanaan.</a:t>
            </a:r>
          </a:p>
          <a:p>
            <a:pPr>
              <a:buClr>
                <a:srgbClr val="F0E5EF"/>
              </a:buClr>
            </a:pPr>
            <a:endParaRPr lang="fi-FI" sz="3200" dirty="0">
              <a:solidFill>
                <a:srgbClr val="41243E">
                  <a:alpha val="70000"/>
                </a:srgbClr>
              </a:solidFill>
            </a:endParaRPr>
          </a:p>
          <a:p>
            <a:pPr>
              <a:buClr>
                <a:srgbClr val="F0E5EF"/>
              </a:buClr>
            </a:pPr>
            <a:r>
              <a:rPr lang="fi-FI" sz="3200" dirty="0">
                <a:solidFill>
                  <a:srgbClr val="41243E">
                    <a:alpha val="70000"/>
                  </a:srgbClr>
                </a:solidFill>
              </a:rPr>
              <a:t>Lautapelisuunnittelija Sami </a:t>
            </a:r>
            <a:r>
              <a:rPr lang="fi-FI" sz="3200" dirty="0" err="1">
                <a:solidFill>
                  <a:srgbClr val="41243E">
                    <a:alpha val="70000"/>
                  </a:srgbClr>
                </a:solidFill>
              </a:rPr>
              <a:t>Styrman</a:t>
            </a:r>
            <a:r>
              <a:rPr lang="fi-FI" sz="3200" dirty="0">
                <a:solidFill>
                  <a:srgbClr val="41243E">
                    <a:alpha val="70000"/>
                  </a:srgbClr>
                </a:solidFill>
              </a:rPr>
              <a:t> kertoo: "Jos haluaa suunnitella oman lautapelin, kannattaa olla hereillä matematiikan tunneilla."</a:t>
            </a:r>
          </a:p>
        </p:txBody>
      </p:sp>
    </p:spTree>
    <p:extLst>
      <p:ext uri="{BB962C8B-B14F-4D97-AF65-F5344CB8AC3E}">
        <p14:creationId xmlns:p14="http://schemas.microsoft.com/office/powerpoint/2010/main" val="24708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8349CA-884A-59A8-B33D-230D48A6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678" y="869796"/>
            <a:ext cx="10640122" cy="5307168"/>
          </a:xfrm>
        </p:spPr>
        <p:txBody>
          <a:bodyPr>
            <a:normAutofit/>
          </a:bodyPr>
          <a:lstStyle/>
          <a:p>
            <a:r>
              <a:rPr lang="fi-FI" sz="3600" dirty="0"/>
              <a:t>Johtolause + suora lainaus</a:t>
            </a:r>
          </a:p>
          <a:p>
            <a:endParaRPr lang="fi-FI" sz="3600" dirty="0"/>
          </a:p>
          <a:p>
            <a:pPr>
              <a:buFontTx/>
              <a:buChar char="-"/>
            </a:pPr>
            <a:r>
              <a:rPr lang="fi-FI" sz="3600" dirty="0"/>
              <a:t>Ennen suoraa lainausta tulee kaksoispiste.</a:t>
            </a:r>
          </a:p>
          <a:p>
            <a:pPr>
              <a:buFontTx/>
              <a:buChar char="-"/>
            </a:pPr>
            <a:r>
              <a:rPr lang="fi-FI" sz="3600" dirty="0"/>
              <a:t>Suora lainaus alkaa isolla alkukirjaimella.</a:t>
            </a:r>
          </a:p>
          <a:p>
            <a:pPr>
              <a:buFontTx/>
              <a:buChar char="-"/>
            </a:pPr>
            <a:r>
              <a:rPr lang="fi-FI" sz="3600" dirty="0"/>
              <a:t>Piste tai muu lopetusmerkki tulee lainausmerkkien sisäpuolelle.</a:t>
            </a:r>
          </a:p>
        </p:txBody>
      </p:sp>
    </p:spTree>
    <p:extLst>
      <p:ext uri="{BB962C8B-B14F-4D97-AF65-F5344CB8AC3E}">
        <p14:creationId xmlns:p14="http://schemas.microsoft.com/office/powerpoint/2010/main" val="394107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B2EA76-065C-8442-B167-3A2A79CAB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190" y="1091821"/>
            <a:ext cx="10528610" cy="5085142"/>
          </a:xfrm>
        </p:spPr>
        <p:txBody>
          <a:bodyPr/>
          <a:lstStyle/>
          <a:p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Lautapelisuunnittelija Sami </a:t>
            </a:r>
            <a:r>
              <a:rPr lang="fi-FI" sz="3600" dirty="0" err="1">
                <a:solidFill>
                  <a:srgbClr val="FF0000">
                    <a:alpha val="70000"/>
                  </a:srgbClr>
                </a:solidFill>
              </a:rPr>
              <a:t>Styrman</a:t>
            </a:r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 kertoo: </a:t>
            </a:r>
            <a:r>
              <a:rPr lang="fi-FI" sz="3600" dirty="0">
                <a:solidFill>
                  <a:srgbClr val="0070C0">
                    <a:alpha val="70000"/>
                  </a:srgbClr>
                </a:solidFill>
              </a:rPr>
              <a:t>”Jos haluaa suunnitella oman lautapelin, kannattaa olla hereillä matematiikan tunneilla.”</a:t>
            </a:r>
          </a:p>
          <a:p>
            <a:endParaRPr lang="fi-FI" dirty="0"/>
          </a:p>
          <a:p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Johtolause</a:t>
            </a:r>
          </a:p>
          <a:p>
            <a:r>
              <a:rPr lang="fi-FI" sz="3600" dirty="0">
                <a:solidFill>
                  <a:srgbClr val="0070C0">
                    <a:alpha val="70000"/>
                  </a:srgbClr>
                </a:solidFill>
              </a:rPr>
              <a:t>Suora lainaus </a:t>
            </a:r>
          </a:p>
        </p:txBody>
      </p:sp>
    </p:spTree>
    <p:extLst>
      <p:ext uri="{BB962C8B-B14F-4D97-AF65-F5344CB8AC3E}">
        <p14:creationId xmlns:p14="http://schemas.microsoft.com/office/powerpoint/2010/main" val="57705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68FA83-59F7-1DA0-1EB0-7FAF0B44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4332"/>
            <a:ext cx="10515600" cy="4972631"/>
          </a:xfrm>
        </p:spPr>
        <p:txBody>
          <a:bodyPr>
            <a:normAutofit/>
          </a:bodyPr>
          <a:lstStyle/>
          <a:p>
            <a:r>
              <a:rPr lang="fi-FI" sz="3600" dirty="0"/>
              <a:t>Suora lainaus + johtolause</a:t>
            </a:r>
          </a:p>
          <a:p>
            <a:endParaRPr lang="fi-FI" sz="3600" dirty="0"/>
          </a:p>
          <a:p>
            <a:pPr marL="228600" indent="0">
              <a:buNone/>
            </a:pPr>
            <a:r>
              <a:rPr lang="fi-FI" sz="3600" dirty="0"/>
              <a:t>Pilkku tulee lainausmerkkien ulkopuolelle.</a:t>
            </a:r>
          </a:p>
          <a:p>
            <a:pPr marL="228600" indent="0">
              <a:buNone/>
            </a:pPr>
            <a:r>
              <a:rPr lang="fi-FI" sz="3600" dirty="0"/>
              <a:t>Lainauksen lopussa ei käytetä pistettä.</a:t>
            </a:r>
          </a:p>
        </p:txBody>
      </p:sp>
    </p:spTree>
    <p:extLst>
      <p:ext uri="{BB962C8B-B14F-4D97-AF65-F5344CB8AC3E}">
        <p14:creationId xmlns:p14="http://schemas.microsoft.com/office/powerpoint/2010/main" val="322996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CB6BAA-F4A1-7E93-E2BE-9441C15E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0517"/>
            <a:ext cx="10515600" cy="5106446"/>
          </a:xfrm>
        </p:spPr>
        <p:txBody>
          <a:bodyPr/>
          <a:lstStyle/>
          <a:p>
            <a:r>
              <a:rPr lang="fi-FI" sz="3600" dirty="0">
                <a:solidFill>
                  <a:srgbClr val="0070C0">
                    <a:alpha val="70000"/>
                  </a:srgbClr>
                </a:solidFill>
              </a:rPr>
              <a:t>”Jos haluaa suunnitella oman lautapelin, kannattaa olla hereillä matematiikan tunneilla”, </a:t>
            </a:r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kertoo lautapelisuunnittelija Sami </a:t>
            </a:r>
            <a:r>
              <a:rPr lang="fi-FI" sz="3600" dirty="0" err="1">
                <a:solidFill>
                  <a:srgbClr val="FF0000">
                    <a:alpha val="70000"/>
                  </a:srgbClr>
                </a:solidFill>
              </a:rPr>
              <a:t>Styrman</a:t>
            </a:r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.</a:t>
            </a:r>
          </a:p>
          <a:p>
            <a:endParaRPr lang="fi-FI" dirty="0">
              <a:solidFill>
                <a:srgbClr val="FF0000">
                  <a:alpha val="70000"/>
                </a:srgbClr>
              </a:solidFill>
            </a:endParaRPr>
          </a:p>
          <a:p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Johtolause</a:t>
            </a:r>
          </a:p>
          <a:p>
            <a:r>
              <a:rPr lang="fi-FI" sz="3600" dirty="0">
                <a:solidFill>
                  <a:srgbClr val="0070C0">
                    <a:alpha val="70000"/>
                  </a:srgbClr>
                </a:solidFill>
              </a:rPr>
              <a:t>Suora lainaus </a:t>
            </a:r>
          </a:p>
        </p:txBody>
      </p:sp>
    </p:spTree>
    <p:extLst>
      <p:ext uri="{BB962C8B-B14F-4D97-AF65-F5344CB8AC3E}">
        <p14:creationId xmlns:p14="http://schemas.microsoft.com/office/powerpoint/2010/main" val="242233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920383-C293-85BF-C43E-344AB9AEF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307"/>
            <a:ext cx="10515600" cy="5195656"/>
          </a:xfrm>
        </p:spPr>
        <p:txBody>
          <a:bodyPr>
            <a:normAutofit/>
          </a:bodyPr>
          <a:lstStyle/>
          <a:p>
            <a:r>
              <a:rPr lang="fi-FI" sz="3600" dirty="0"/>
              <a:t>Kysymysmerkki tai huutomerkki tulee lainausmerkkien sisään. Silloin lainauksen tai johtolauseen välissä ei käytetä pilkkua.</a:t>
            </a:r>
          </a:p>
          <a:p>
            <a:endParaRPr lang="fi-FI" sz="3600" dirty="0"/>
          </a:p>
          <a:p>
            <a:r>
              <a:rPr lang="fi-FI" sz="3600" dirty="0">
                <a:solidFill>
                  <a:srgbClr val="0070C0">
                    <a:alpha val="70000"/>
                  </a:srgbClr>
                </a:solidFill>
              </a:rPr>
              <a:t>”Voiko pelaamisesta olla jotain apua vai onko se vain ajan tappamista?” </a:t>
            </a:r>
            <a:r>
              <a:rPr lang="fi-FI" sz="3600" dirty="0">
                <a:solidFill>
                  <a:srgbClr val="FF0000">
                    <a:alpha val="70000"/>
                  </a:srgbClr>
                </a:solidFill>
              </a:rPr>
              <a:t>kysyy Aleksi Rantamaa videollaan.</a:t>
            </a:r>
          </a:p>
        </p:txBody>
      </p:sp>
    </p:spTree>
    <p:extLst>
      <p:ext uri="{BB962C8B-B14F-4D97-AF65-F5344CB8AC3E}">
        <p14:creationId xmlns:p14="http://schemas.microsoft.com/office/powerpoint/2010/main" val="79613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320C65-93AF-E584-A169-C3B09922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912"/>
            <a:ext cx="10515600" cy="5151051"/>
          </a:xfrm>
        </p:spPr>
        <p:txBody>
          <a:bodyPr>
            <a:normAutofit/>
          </a:bodyPr>
          <a:lstStyle/>
          <a:p>
            <a:r>
              <a:rPr lang="fi-FI" sz="3600" dirty="0"/>
              <a:t>Johtolause + upotus</a:t>
            </a:r>
          </a:p>
          <a:p>
            <a:endParaRPr lang="fi-FI" sz="3600" dirty="0"/>
          </a:p>
          <a:p>
            <a:pPr marL="228600" indent="0">
              <a:buNone/>
            </a:pPr>
            <a:r>
              <a:rPr lang="fi-FI" sz="3600" dirty="0"/>
              <a:t>Lainaus on upotettu osaksi virkettä.</a:t>
            </a:r>
          </a:p>
          <a:p>
            <a:pPr marL="228600" indent="0">
              <a:buNone/>
            </a:pPr>
            <a:r>
              <a:rPr lang="fi-FI" sz="3600" dirty="0"/>
              <a:t>Suora lainaus kirjoitetaan pienellä alkukirjaimella.</a:t>
            </a:r>
          </a:p>
          <a:p>
            <a:pPr marL="228600" indent="0">
              <a:buNone/>
            </a:pPr>
            <a:r>
              <a:rPr lang="fi-FI" sz="3600" dirty="0"/>
              <a:t>Piste on lainausmerkkien ulkopuolella.</a:t>
            </a:r>
          </a:p>
          <a:p>
            <a:pPr marL="228600" indent="0">
              <a:buNone/>
            </a:pPr>
            <a:r>
              <a:rPr lang="fi-FI" sz="3600" dirty="0"/>
              <a:t>Ennen upotusta ei käytetä kaksoispistettä.</a:t>
            </a:r>
          </a:p>
        </p:txBody>
      </p:sp>
    </p:spTree>
    <p:extLst>
      <p:ext uri="{BB962C8B-B14F-4D97-AF65-F5344CB8AC3E}">
        <p14:creationId xmlns:p14="http://schemas.microsoft.com/office/powerpoint/2010/main" val="16950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uminous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8E5"/>
      </a:lt2>
      <a:accent1>
        <a:srgbClr val="C696AD"/>
      </a:accent1>
      <a:accent2>
        <a:srgbClr val="BA7FB4"/>
      </a:accent2>
      <a:accent3>
        <a:srgbClr val="B796C6"/>
      </a:accent3>
      <a:accent4>
        <a:srgbClr val="8F7FBA"/>
      </a:accent4>
      <a:accent5>
        <a:srgbClr val="969DC6"/>
      </a:accent5>
      <a:accent6>
        <a:srgbClr val="7FA0BA"/>
      </a:accent6>
      <a:hlink>
        <a:srgbClr val="579074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B0F2AC-8567-4D03-BFFC-653DB596C528}">
  <ds:schemaRefs>
    <ds:schemaRef ds:uri="16c05727-aa75-4e4a-9b5f-8a80a1165891"/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30e9df3-be65-4c73-a93b-d1236ebd677e"/>
    <ds:schemaRef ds:uri="http://purl.org/dc/elements/1.1/"/>
    <ds:schemaRef ds:uri="71af3243-3dd4-4a8d-8c0d-dd76da1f02a5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39</TotalTime>
  <Words>350</Words>
  <Application>Microsoft Office PowerPoint</Application>
  <PresentationFormat>Laajakuva</PresentationFormat>
  <Paragraphs>63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1" baseType="lpstr">
      <vt:lpstr>Angsana New</vt:lpstr>
      <vt:lpstr>Arial</vt:lpstr>
      <vt:lpstr>Avenir Next LT Pro</vt:lpstr>
      <vt:lpstr>Calibri</vt:lpstr>
      <vt:lpstr>Sabon Next LT</vt:lpstr>
      <vt:lpstr>Wingdings</vt:lpstr>
      <vt:lpstr>LuminousVTI</vt:lpstr>
      <vt:lpstr>Toisen tekstiin viittaaminen</vt:lpstr>
      <vt:lpstr>PowerPoint-esitys</vt:lpstr>
      <vt:lpstr>Suora lainaus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Epäsuora lainaus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Kukkonen Sonja</cp:lastModifiedBy>
  <cp:revision>59</cp:revision>
  <dcterms:created xsi:type="dcterms:W3CDTF">2024-08-31T15:43:07Z</dcterms:created>
  <dcterms:modified xsi:type="dcterms:W3CDTF">2024-09-01T12:20:29Z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