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258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59" r:id="rId15"/>
    <p:sldId id="260" r:id="rId16"/>
    <p:sldId id="268" r:id="rId17"/>
    <p:sldId id="269" r:id="rId18"/>
  </p:sldIdLst>
  <p:sldSz cx="12192000" cy="6858000"/>
  <p:notesSz cx="6858000" cy="9144000"/>
  <p:defaultTextStyle>
    <a:defPPr rtl="0"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680873-4FE4-9B95-F041-4060856EBD30}" v="388" dt="2024-08-31T15:53:30.832"/>
    <p1510:client id="{E6210537-FFF5-4EB9-A78D-AFA1E9C4029F}" v="29" dt="2024-09-01T12:17:54.5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 autoAdjust="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3876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EE18FA9B-3E06-41AF-BDF7-6710797097D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40F9B942-99CF-4AC4-9F77-E625D2C71C6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D0FECFA-2BF2-4F2F-B95B-CBAD11B45EDF}" type="datetime1">
              <a:rPr lang="fi-FI" smtClean="0"/>
              <a:t>1.9.2024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CAD4C1D-64AA-4DA1-8A75-FCF5ECA4501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8D886DA9-2A38-4F39-B33B-4F7B5E44448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775EF03-110B-4710-A708-FEF1927612B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323214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i-FI" noProof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84FFCA4-1FF1-4830-AF8C-941660028FE8}" type="datetime1">
              <a:rPr lang="fi-FI" noProof="0" smtClean="0"/>
              <a:t>1.9.2024</a:t>
            </a:fld>
            <a:endParaRPr lang="fi-FI" noProof="0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i-FI" noProof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i-FI" noProof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18CCA95-4F40-4CDD-BF1E-B8C9EB86EE73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25662959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918CCA95-4F40-4CDD-BF1E-B8C9EB86EE73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3180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671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817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761999"/>
            <a:ext cx="2628900" cy="5414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761999"/>
            <a:ext cx="7734300" cy="541496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603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794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085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57399"/>
            <a:ext cx="5181600" cy="41195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57399"/>
            <a:ext cx="5181600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608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68338"/>
            <a:ext cx="10515600" cy="108426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8800"/>
            <a:ext cx="5157787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743199"/>
            <a:ext cx="5157787" cy="34464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8800"/>
            <a:ext cx="5183188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743199"/>
            <a:ext cx="5183188" cy="34464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672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031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335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64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757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>
            <a:extLst>
              <a:ext uri="{FF2B5EF4-FFF2-40B4-BE49-F238E27FC236}">
                <a16:creationId xmlns:a16="http://schemas.microsoft.com/office/drawing/2014/main" id="{DD7EAFE6-2BB9-41FB-9CF4-588CFC708774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78657"/>
            <a:ext cx="10515600" cy="3998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AA70F276-1833-4A75-9C1D-A56E2295A68D}" type="datetimeFigureOut">
              <a:rPr lang="en-US" smtClean="0"/>
              <a:pPr/>
              <a:t>9/1/2024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93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457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13" r:id="rId5"/>
    <p:sldLayoutId id="2147483718" r:id="rId6"/>
    <p:sldLayoutId id="2147483714" r:id="rId7"/>
    <p:sldLayoutId id="2147483715" r:id="rId8"/>
    <p:sldLayoutId id="2147483716" r:id="rId9"/>
    <p:sldLayoutId id="2147483717" r:id="rId10"/>
    <p:sldLayoutId id="2147483719" r:id="rId11"/>
  </p:sldLayoutIdLst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5200" kern="1200" dirty="0">
          <a:gradFill flip="none" rotWithShape="1">
            <a:gsLst>
              <a:gs pos="0">
                <a:schemeClr val="accent5"/>
              </a:gs>
              <a:gs pos="100000">
                <a:schemeClr val="accent1">
                  <a:alpha val="70000"/>
                </a:schemeClr>
              </a:gs>
            </a:gsLst>
            <a:lin ang="0" scaled="1"/>
            <a:tileRect/>
          </a:gradFill>
          <a:latin typeface="+mj-lt"/>
          <a:ea typeface="+mn-ea"/>
          <a:cs typeface="Angsana New" panose="02020603050405020304" pitchFamily="18" charset="-34"/>
        </a:defRPr>
      </a:lvl1pPr>
    </p:titleStyle>
    <p:bodyStyle>
      <a:lvl1pPr marL="4572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1pPr>
      <a:lvl2pPr marL="8001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4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2pPr>
      <a:lvl3pPr marL="12573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3pPr>
      <a:lvl4pPr marL="16573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4pPr>
      <a:lvl5pPr marL="21145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7">
            <a:extLst>
              <a:ext uri="{FF2B5EF4-FFF2-40B4-BE49-F238E27FC236}">
                <a16:creationId xmlns:a16="http://schemas.microsoft.com/office/drawing/2014/main" id="{8C37C960-91F5-4F61-B2CD-8A03792072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9FB28281-3783-403A-B1AB-0182A003DF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133601"/>
            <a:ext cx="4800600" cy="3766268"/>
          </a:xfrm>
        </p:spPr>
        <p:txBody>
          <a:bodyPr rtlCol="0" anchor="t">
            <a:normAutofit/>
          </a:bodyPr>
          <a:lstStyle/>
          <a:p>
            <a:pPr algn="l"/>
            <a:r>
              <a:rPr lang="fi-FI" sz="6600" dirty="0">
                <a:solidFill>
                  <a:srgbClr val="7030A0"/>
                </a:solidFill>
                <a:cs typeface="Arial"/>
              </a:rPr>
              <a:t>Toisen tekstiin viittaaminen</a:t>
            </a:r>
            <a:endParaRPr lang="fi-FI" sz="6600" b="1" dirty="0">
              <a:solidFill>
                <a:srgbClr val="7030A0"/>
              </a:solidFill>
            </a:endParaRPr>
          </a:p>
        </p:txBody>
      </p:sp>
      <p:sp>
        <p:nvSpPr>
          <p:cNvPr id="37" name="Rectangle 9">
            <a:extLst>
              <a:ext uri="{FF2B5EF4-FFF2-40B4-BE49-F238E27FC236}">
                <a16:creationId xmlns:a16="http://schemas.microsoft.com/office/drawing/2014/main" id="{50F155B6-ACA8-4C58-AAB6-CAFC981FF9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3796" y="0"/>
            <a:ext cx="6098204" cy="6882727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11">
            <a:extLst>
              <a:ext uri="{FF2B5EF4-FFF2-40B4-BE49-F238E27FC236}">
                <a16:creationId xmlns:a16="http://schemas.microsoft.com/office/drawing/2014/main" id="{A5C31099-1BBD-40CE-BC60-FCE5074194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1428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1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9" name="Picture 2">
            <a:extLst>
              <a:ext uri="{FF2B5EF4-FFF2-40B4-BE49-F238E27FC236}">
                <a16:creationId xmlns:a16="http://schemas.microsoft.com/office/drawing/2014/main" id="{951F9A2D-25C7-2777-78FE-CFDCC8D71568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60000"/>
          </a:blip>
          <a:srcRect l="20381" r="20444" b="-10"/>
          <a:stretch/>
        </p:blipFill>
        <p:spPr>
          <a:xfrm>
            <a:off x="6096000" y="10"/>
            <a:ext cx="6083807" cy="6857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7265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B5384CC-BBA8-4E50-2911-0136CFD8F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8215"/>
            <a:ext cx="10515600" cy="5128748"/>
          </a:xfrm>
        </p:spPr>
        <p:txBody>
          <a:bodyPr>
            <a:normAutofit/>
          </a:bodyPr>
          <a:lstStyle/>
          <a:p>
            <a:r>
              <a:rPr lang="fi-FI" sz="3600" dirty="0">
                <a:solidFill>
                  <a:srgbClr val="FF0000">
                    <a:alpha val="70000"/>
                  </a:srgbClr>
                </a:solidFill>
              </a:rPr>
              <a:t>Lautapelisuunnittelija Sami </a:t>
            </a:r>
            <a:r>
              <a:rPr lang="fi-FI" sz="3600" dirty="0" err="1">
                <a:solidFill>
                  <a:srgbClr val="FF0000">
                    <a:alpha val="70000"/>
                  </a:srgbClr>
                </a:solidFill>
              </a:rPr>
              <a:t>Styrman</a:t>
            </a:r>
            <a:r>
              <a:rPr lang="fi-FI" sz="3600" dirty="0">
                <a:solidFill>
                  <a:srgbClr val="FF0000">
                    <a:alpha val="70000"/>
                  </a:srgbClr>
                </a:solidFill>
              </a:rPr>
              <a:t> kertoo pelisuunnittelijaksi haluaville, että matematiikan tunneilla </a:t>
            </a:r>
            <a:r>
              <a:rPr lang="fi-FI" sz="3600" dirty="0">
                <a:solidFill>
                  <a:srgbClr val="0070C0">
                    <a:alpha val="70000"/>
                  </a:srgbClr>
                </a:solidFill>
              </a:rPr>
              <a:t>”kannattaa olla hereillä”.</a:t>
            </a:r>
          </a:p>
          <a:p>
            <a:endParaRPr lang="fi-FI" sz="3600" dirty="0">
              <a:solidFill>
                <a:srgbClr val="0070C0">
                  <a:alpha val="70000"/>
                </a:srgbClr>
              </a:solidFill>
            </a:endParaRPr>
          </a:p>
          <a:p>
            <a:r>
              <a:rPr lang="fi-FI" sz="3600" dirty="0">
                <a:solidFill>
                  <a:srgbClr val="FF0000">
                    <a:alpha val="70000"/>
                  </a:srgbClr>
                </a:solidFill>
              </a:rPr>
              <a:t>Johtolause</a:t>
            </a:r>
          </a:p>
          <a:p>
            <a:r>
              <a:rPr lang="fi-FI" sz="3600" dirty="0">
                <a:solidFill>
                  <a:srgbClr val="0070C0">
                    <a:alpha val="70000"/>
                  </a:srgbClr>
                </a:solidFill>
              </a:rPr>
              <a:t>Upotus</a:t>
            </a:r>
          </a:p>
        </p:txBody>
      </p:sp>
    </p:spTree>
    <p:extLst>
      <p:ext uri="{BB962C8B-B14F-4D97-AF65-F5344CB8AC3E}">
        <p14:creationId xmlns:p14="http://schemas.microsoft.com/office/powerpoint/2010/main" val="1519418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8FEFE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7154EF9-C38D-9700-58EE-C4744705E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>
                <a:gradFill flip="none">
                  <a:gsLst>
                    <a:gs pos="0">
                      <a:srgbClr val="969DC6"/>
                    </a:gs>
                    <a:gs pos="100000">
                      <a:srgbClr val="C696AD">
                        <a:alpha val="70000"/>
                      </a:srgbClr>
                    </a:gs>
                  </a:gsLst>
                  <a:lin ang="0" scaled="1"/>
                  <a:tileRect/>
                </a:gradFill>
                <a:cs typeface="Angsana New"/>
              </a:rPr>
              <a:t>Epäsuora lainaus</a:t>
            </a:r>
            <a:endParaRPr lang="fi-FI" b="1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E0356EA-4304-0799-3BC7-6DBF9DB371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6600"/>
            <a:ext cx="10515600" cy="417036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>
                <a:solidFill>
                  <a:srgbClr val="41243E">
                    <a:alpha val="70000"/>
                  </a:srgbClr>
                </a:solidFill>
              </a:rPr>
              <a:t>Asia kerrotaan </a:t>
            </a:r>
            <a:r>
              <a:rPr lang="fi-FI" b="1" dirty="0">
                <a:solidFill>
                  <a:srgbClr val="41243E">
                    <a:alpha val="70000"/>
                  </a:srgbClr>
                </a:solidFill>
              </a:rPr>
              <a:t>omin sanoin</a:t>
            </a:r>
            <a:r>
              <a:rPr lang="fi-FI" dirty="0">
                <a:solidFill>
                  <a:srgbClr val="41243E">
                    <a:alpha val="70000"/>
                  </a:srgbClr>
                </a:solidFill>
              </a:rPr>
              <a:t>.</a:t>
            </a:r>
          </a:p>
          <a:p>
            <a:pPr>
              <a:buClr>
                <a:srgbClr val="F0E5EF"/>
              </a:buClr>
            </a:pPr>
            <a:endParaRPr lang="fi-FI" dirty="0">
              <a:solidFill>
                <a:srgbClr val="41243E">
                  <a:alpha val="70000"/>
                </a:srgbClr>
              </a:solidFill>
            </a:endParaRPr>
          </a:p>
          <a:p>
            <a:pPr>
              <a:buClr>
                <a:srgbClr val="F0E5EF"/>
              </a:buClr>
            </a:pPr>
            <a:r>
              <a:rPr lang="fi-FI" i="1" dirty="0">
                <a:solidFill>
                  <a:srgbClr val="41243E">
                    <a:alpha val="70000"/>
                  </a:srgbClr>
                </a:solidFill>
              </a:rPr>
              <a:t>Lautapelisuunnittelija Sami </a:t>
            </a:r>
            <a:r>
              <a:rPr lang="fi-FI" i="1" dirty="0" err="1">
                <a:solidFill>
                  <a:srgbClr val="41243E">
                    <a:alpha val="70000"/>
                  </a:srgbClr>
                </a:solidFill>
              </a:rPr>
              <a:t>Styrman</a:t>
            </a:r>
            <a:r>
              <a:rPr lang="fi-FI" i="1" dirty="0">
                <a:solidFill>
                  <a:srgbClr val="41243E">
                    <a:alpha val="70000"/>
                  </a:srgbClr>
                </a:solidFill>
              </a:rPr>
              <a:t> kertoo, että lautapelien suunnittelussa matematiikan osaaminen on tärkeää.</a:t>
            </a:r>
          </a:p>
          <a:p>
            <a:pPr marL="228600" indent="0">
              <a:buClr>
                <a:srgbClr val="F0E5EF"/>
              </a:buClr>
              <a:buNone/>
            </a:pPr>
            <a:r>
              <a:rPr lang="fi-FI" dirty="0">
                <a:solidFill>
                  <a:srgbClr val="41243E">
                    <a:alpha val="70000"/>
                  </a:srgbClr>
                </a:solidFill>
              </a:rPr>
              <a:t>tai</a:t>
            </a:r>
            <a:endParaRPr lang="fi-FI" i="1" dirty="0">
              <a:solidFill>
                <a:srgbClr val="41243E">
                  <a:alpha val="70000"/>
                </a:srgbClr>
              </a:solidFill>
            </a:endParaRPr>
          </a:p>
          <a:p>
            <a:r>
              <a:rPr lang="fi-FI" i="1" dirty="0">
                <a:solidFill>
                  <a:srgbClr val="41243E">
                    <a:alpha val="70000"/>
                  </a:srgbClr>
                </a:solidFill>
              </a:rPr>
              <a:t>Sami </a:t>
            </a:r>
            <a:r>
              <a:rPr lang="fi-FI" i="1" dirty="0" err="1">
                <a:solidFill>
                  <a:srgbClr val="41243E">
                    <a:alpha val="70000"/>
                  </a:srgbClr>
                </a:solidFill>
              </a:rPr>
              <a:t>Styrmanin</a:t>
            </a:r>
            <a:r>
              <a:rPr lang="fi-FI" i="1" dirty="0">
                <a:solidFill>
                  <a:srgbClr val="41243E">
                    <a:alpha val="70000"/>
                  </a:srgbClr>
                </a:solidFill>
              </a:rPr>
              <a:t> mukaan matematiikan osaaminen on lautapelien suunnittelussa tärkeää.</a:t>
            </a:r>
            <a:endParaRPr lang="fi-FI" dirty="0">
              <a:solidFill>
                <a:srgbClr val="41243E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631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7C35F1D-5E35-9EA7-68C7-3820DADA5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8283"/>
            <a:ext cx="10515600" cy="5418680"/>
          </a:xfrm>
        </p:spPr>
        <p:txBody>
          <a:bodyPr>
            <a:normAutofit lnSpcReduction="10000"/>
          </a:bodyPr>
          <a:lstStyle/>
          <a:p>
            <a:r>
              <a:rPr lang="fi-FI" sz="3200" dirty="0"/>
              <a:t>Johtolause kertoo, kuka asian on sanonut tai kirjoittanut.</a:t>
            </a:r>
          </a:p>
          <a:p>
            <a:endParaRPr lang="fi-FI" sz="3200" dirty="0"/>
          </a:p>
          <a:p>
            <a:r>
              <a:rPr lang="fi-FI" sz="3200" dirty="0">
                <a:solidFill>
                  <a:srgbClr val="FF0000">
                    <a:alpha val="70000"/>
                  </a:srgbClr>
                </a:solidFill>
              </a:rPr>
              <a:t>Lautapelisuunnittelija Sami </a:t>
            </a:r>
            <a:r>
              <a:rPr lang="fi-FI" sz="3200" dirty="0" err="1">
                <a:solidFill>
                  <a:srgbClr val="FF0000">
                    <a:alpha val="70000"/>
                  </a:srgbClr>
                </a:solidFill>
              </a:rPr>
              <a:t>Styrman</a:t>
            </a:r>
            <a:r>
              <a:rPr lang="fi-FI" sz="3200" dirty="0">
                <a:solidFill>
                  <a:srgbClr val="FF0000">
                    <a:alpha val="70000"/>
                  </a:srgbClr>
                </a:solidFill>
              </a:rPr>
              <a:t> kertoo, </a:t>
            </a:r>
            <a:r>
              <a:rPr lang="fi-FI" sz="3200" dirty="0">
                <a:solidFill>
                  <a:srgbClr val="00B050">
                    <a:alpha val="70000"/>
                  </a:srgbClr>
                </a:solidFill>
              </a:rPr>
              <a:t>että lautapelien suunnittelussa matematiikan osaaminen on tärkeää.</a:t>
            </a:r>
          </a:p>
          <a:p>
            <a:endParaRPr lang="fi-FI" sz="3200" dirty="0"/>
          </a:p>
          <a:p>
            <a:r>
              <a:rPr lang="fi-FI" sz="3200" dirty="0">
                <a:solidFill>
                  <a:srgbClr val="FF0000">
                    <a:alpha val="70000"/>
                  </a:srgbClr>
                </a:solidFill>
              </a:rPr>
              <a:t>Johtolause</a:t>
            </a:r>
          </a:p>
          <a:p>
            <a:r>
              <a:rPr lang="fi-FI" sz="3200" dirty="0">
                <a:solidFill>
                  <a:srgbClr val="00B050">
                    <a:alpha val="70000"/>
                  </a:srgbClr>
                </a:solidFill>
              </a:rPr>
              <a:t>Epäsuora lainaus</a:t>
            </a:r>
            <a:endParaRPr lang="fi-FI" dirty="0">
              <a:solidFill>
                <a:srgbClr val="00B050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468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16FBF2D-DFF0-804D-AD44-17F8898622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9796"/>
            <a:ext cx="10515600" cy="5307168"/>
          </a:xfrm>
        </p:spPr>
        <p:txBody>
          <a:bodyPr>
            <a:normAutofit/>
          </a:bodyPr>
          <a:lstStyle/>
          <a:p>
            <a:r>
              <a:rPr lang="fi-FI" sz="3200" dirty="0"/>
              <a:t>Johtolauseen verbi ja sanavalinnat kertovat, miten viittauksen tekijä suhtautuu pohjatekstiin.</a:t>
            </a:r>
          </a:p>
          <a:p>
            <a:endParaRPr lang="fi-FI" sz="3200" dirty="0"/>
          </a:p>
          <a:p>
            <a:r>
              <a:rPr lang="fi-FI" sz="3200" dirty="0">
                <a:solidFill>
                  <a:srgbClr val="FF0000">
                    <a:alpha val="70000"/>
                  </a:srgbClr>
                </a:solidFill>
              </a:rPr>
              <a:t>Lautapelisuunnittelija Sami </a:t>
            </a:r>
            <a:r>
              <a:rPr lang="fi-FI" sz="3200" dirty="0" err="1">
                <a:solidFill>
                  <a:srgbClr val="FF0000">
                    <a:alpha val="70000"/>
                  </a:srgbClr>
                </a:solidFill>
              </a:rPr>
              <a:t>Styrman</a:t>
            </a:r>
            <a:r>
              <a:rPr lang="fi-FI" sz="3200" dirty="0">
                <a:solidFill>
                  <a:srgbClr val="FF0000">
                    <a:alpha val="70000"/>
                  </a:srgbClr>
                </a:solidFill>
              </a:rPr>
              <a:t> väittää, </a:t>
            </a:r>
            <a:r>
              <a:rPr lang="fi-FI" sz="3200" dirty="0">
                <a:solidFill>
                  <a:srgbClr val="00B050">
                    <a:alpha val="70000"/>
                  </a:srgbClr>
                </a:solidFill>
              </a:rPr>
              <a:t>että lautapelien suunnittelussa matematiikan osaaminen on tärkeää.</a:t>
            </a:r>
          </a:p>
          <a:p>
            <a:pPr marL="228600" indent="0">
              <a:buNone/>
            </a:pPr>
            <a:r>
              <a:rPr lang="fi-FI" sz="3200" dirty="0"/>
              <a:t>(Viittauksen tekijä ei ole samaa mieltä kuin pohjatekstin tekijä.)</a:t>
            </a:r>
          </a:p>
        </p:txBody>
      </p:sp>
    </p:spTree>
    <p:extLst>
      <p:ext uri="{BB962C8B-B14F-4D97-AF65-F5344CB8AC3E}">
        <p14:creationId xmlns:p14="http://schemas.microsoft.com/office/powerpoint/2010/main" val="3663920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873D347-665C-1534-DD9E-E4DF7EC1B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9795"/>
            <a:ext cx="10515600" cy="5307168"/>
          </a:xfrm>
        </p:spPr>
        <p:txBody>
          <a:bodyPr>
            <a:normAutofit/>
          </a:bodyPr>
          <a:lstStyle/>
          <a:p>
            <a:r>
              <a:rPr lang="fi-FI" sz="3200" dirty="0"/>
              <a:t>Epäsuoran lainauksen voi ilmaista myös mukaan-sanalla.</a:t>
            </a:r>
          </a:p>
          <a:p>
            <a:endParaRPr lang="fi-FI" sz="3200" dirty="0"/>
          </a:p>
          <a:p>
            <a:r>
              <a:rPr lang="fi-FI" sz="3200" dirty="0">
                <a:solidFill>
                  <a:srgbClr val="FF0000">
                    <a:alpha val="70000"/>
                  </a:srgbClr>
                </a:solidFill>
              </a:rPr>
              <a:t>Sami </a:t>
            </a:r>
            <a:r>
              <a:rPr lang="fi-FI" sz="3200" dirty="0" err="1">
                <a:solidFill>
                  <a:srgbClr val="FF0000">
                    <a:alpha val="70000"/>
                  </a:srgbClr>
                </a:solidFill>
              </a:rPr>
              <a:t>Styrmanin</a:t>
            </a:r>
            <a:r>
              <a:rPr lang="fi-FI" sz="3200" dirty="0">
                <a:solidFill>
                  <a:srgbClr val="FF0000">
                    <a:alpha val="70000"/>
                  </a:srgbClr>
                </a:solidFill>
              </a:rPr>
              <a:t> </a:t>
            </a:r>
            <a:r>
              <a:rPr lang="fi-FI" sz="3200" u="sng" dirty="0">
                <a:solidFill>
                  <a:srgbClr val="FF0000">
                    <a:alpha val="70000"/>
                  </a:srgbClr>
                </a:solidFill>
              </a:rPr>
              <a:t>mukaan</a:t>
            </a:r>
            <a:r>
              <a:rPr lang="fi-FI" sz="3200" dirty="0">
                <a:solidFill>
                  <a:srgbClr val="FF0000">
                    <a:alpha val="70000"/>
                  </a:srgbClr>
                </a:solidFill>
              </a:rPr>
              <a:t> </a:t>
            </a:r>
            <a:r>
              <a:rPr lang="fi-FI" sz="3200" dirty="0">
                <a:solidFill>
                  <a:srgbClr val="00B050">
                    <a:alpha val="70000"/>
                  </a:srgbClr>
                </a:solidFill>
              </a:rPr>
              <a:t>matematiikan osaaminen on lautapelien suunnittelussa tärkeää.</a:t>
            </a:r>
          </a:p>
          <a:p>
            <a:endParaRPr lang="fi-FI" sz="3200" dirty="0"/>
          </a:p>
          <a:p>
            <a:pPr marL="228600" indent="0">
              <a:buNone/>
            </a:pPr>
            <a:r>
              <a:rPr lang="fi-FI" sz="3200" dirty="0"/>
              <a:t>(Viittauksen tekijän oma mielipide ei käy viittauksesta ilmi.)</a:t>
            </a:r>
          </a:p>
        </p:txBody>
      </p:sp>
    </p:spTree>
    <p:extLst>
      <p:ext uri="{BB962C8B-B14F-4D97-AF65-F5344CB8AC3E}">
        <p14:creationId xmlns:p14="http://schemas.microsoft.com/office/powerpoint/2010/main" val="2128503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D0AEE8B-230D-20CF-1969-CC8008464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2639"/>
            <a:ext cx="10515600" cy="519432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z="3200" dirty="0">
                <a:solidFill>
                  <a:srgbClr val="41243E">
                    <a:alpha val="70000"/>
                  </a:srgbClr>
                </a:solidFill>
              </a:rPr>
              <a:t>Kun käytät toisen tekstiä tai puhetta omassa tekstissäsi, muista aina viitata pohjatekstiin!</a:t>
            </a:r>
          </a:p>
          <a:p>
            <a:endParaRPr lang="fi-FI" sz="3200" dirty="0">
              <a:solidFill>
                <a:srgbClr val="41243E">
                  <a:alpha val="70000"/>
                </a:srgbClr>
              </a:solidFill>
            </a:endParaRPr>
          </a:p>
          <a:p>
            <a:pPr>
              <a:buClr>
                <a:srgbClr val="F0E5EF"/>
              </a:buClr>
            </a:pPr>
            <a:r>
              <a:rPr lang="fi-FI" sz="3200" dirty="0">
                <a:solidFill>
                  <a:srgbClr val="41243E">
                    <a:alpha val="70000"/>
                  </a:srgbClr>
                </a:solidFill>
              </a:rPr>
              <a:t>Toisen tekstiin tulee viitata esimerkiksi vastinetta tai tiivistelmää kirjoittaessa. Myös toimittajat lainaavat jutuissaan haastateltavan puhetta.</a:t>
            </a:r>
          </a:p>
          <a:p>
            <a:pPr>
              <a:buClr>
                <a:srgbClr val="F0E5EF"/>
              </a:buClr>
            </a:pPr>
            <a:endParaRPr lang="fi-FI" sz="3200" dirty="0">
              <a:solidFill>
                <a:srgbClr val="41243E">
                  <a:alpha val="70000"/>
                </a:srgbClr>
              </a:solidFill>
            </a:endParaRPr>
          </a:p>
          <a:p>
            <a:pPr>
              <a:buClr>
                <a:srgbClr val="F0E5EF"/>
              </a:buClr>
            </a:pPr>
            <a:r>
              <a:rPr lang="fi-FI" sz="3200" dirty="0">
                <a:solidFill>
                  <a:srgbClr val="41243E">
                    <a:alpha val="70000"/>
                  </a:srgbClr>
                </a:solidFill>
              </a:rPr>
              <a:t>Viittaus voi olla suora lainaus tai epäsuoralainaus</a:t>
            </a:r>
            <a:r>
              <a:rPr lang="fi-FI" sz="2000" dirty="0">
                <a:solidFill>
                  <a:srgbClr val="41243E">
                    <a:alpha val="70000"/>
                  </a:srgb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5177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E57B064-2210-B9EE-24BC-4FB8E458C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5400" b="1" dirty="0">
                <a:gradFill flip="none">
                  <a:gsLst>
                    <a:gs pos="0">
                      <a:srgbClr val="969DC6"/>
                    </a:gs>
                    <a:gs pos="100000">
                      <a:srgbClr val="C696AD">
                        <a:alpha val="70000"/>
                      </a:srgbClr>
                    </a:gs>
                  </a:gsLst>
                  <a:lin ang="0" scaled="1"/>
                  <a:tileRect/>
                </a:gradFill>
              </a:rPr>
              <a:t>Suora lainaus</a:t>
            </a:r>
            <a:endParaRPr lang="fi-FI" sz="5400" b="1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C0F2DC9-AEB7-030E-A18D-D7DAB288E1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sz="3200" dirty="0">
                <a:solidFill>
                  <a:srgbClr val="41243E">
                    <a:alpha val="70000"/>
                  </a:srgbClr>
                </a:solidFill>
              </a:rPr>
              <a:t>Käytetään lainausmerkkejä.</a:t>
            </a:r>
          </a:p>
          <a:p>
            <a:pPr>
              <a:buClr>
                <a:srgbClr val="F0E5EF"/>
              </a:buClr>
            </a:pPr>
            <a:r>
              <a:rPr lang="fi-FI" sz="3200" dirty="0">
                <a:solidFill>
                  <a:srgbClr val="41243E">
                    <a:alpha val="70000"/>
                  </a:srgbClr>
                </a:solidFill>
              </a:rPr>
              <a:t>Kirjoitetaan pohjatekstin sisältö </a:t>
            </a:r>
            <a:r>
              <a:rPr lang="fi-FI" sz="3200" b="1" dirty="0">
                <a:solidFill>
                  <a:srgbClr val="41243E">
                    <a:alpha val="70000"/>
                  </a:srgbClr>
                </a:solidFill>
              </a:rPr>
              <a:t>sanasta sanaan.</a:t>
            </a:r>
          </a:p>
          <a:p>
            <a:pPr>
              <a:buClr>
                <a:srgbClr val="F0E5EF"/>
              </a:buClr>
            </a:pPr>
            <a:endParaRPr lang="fi-FI" sz="3200" dirty="0">
              <a:solidFill>
                <a:srgbClr val="41243E">
                  <a:alpha val="70000"/>
                </a:srgbClr>
              </a:solidFill>
            </a:endParaRPr>
          </a:p>
          <a:p>
            <a:pPr>
              <a:buClr>
                <a:srgbClr val="F0E5EF"/>
              </a:buClr>
            </a:pPr>
            <a:r>
              <a:rPr lang="fi-FI" sz="3200" dirty="0">
                <a:solidFill>
                  <a:srgbClr val="41243E">
                    <a:alpha val="70000"/>
                  </a:srgbClr>
                </a:solidFill>
              </a:rPr>
              <a:t>Lautapelisuunnittelija Sami </a:t>
            </a:r>
            <a:r>
              <a:rPr lang="fi-FI" sz="3200" dirty="0" err="1">
                <a:solidFill>
                  <a:srgbClr val="41243E">
                    <a:alpha val="70000"/>
                  </a:srgbClr>
                </a:solidFill>
              </a:rPr>
              <a:t>Styrman</a:t>
            </a:r>
            <a:r>
              <a:rPr lang="fi-FI" sz="3200" dirty="0">
                <a:solidFill>
                  <a:srgbClr val="41243E">
                    <a:alpha val="70000"/>
                  </a:srgbClr>
                </a:solidFill>
              </a:rPr>
              <a:t> kertoo: "Jos haluaa suunnitella oman lautapelin, kannattaa olla hereillä matematiikan tunneilla."</a:t>
            </a:r>
          </a:p>
        </p:txBody>
      </p:sp>
    </p:spTree>
    <p:extLst>
      <p:ext uri="{BB962C8B-B14F-4D97-AF65-F5344CB8AC3E}">
        <p14:creationId xmlns:p14="http://schemas.microsoft.com/office/powerpoint/2010/main" val="2470850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18349CA-884A-59A8-B33D-230D48A65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678" y="869796"/>
            <a:ext cx="10640122" cy="5307168"/>
          </a:xfrm>
        </p:spPr>
        <p:txBody>
          <a:bodyPr>
            <a:normAutofit/>
          </a:bodyPr>
          <a:lstStyle/>
          <a:p>
            <a:r>
              <a:rPr lang="fi-FI" sz="3600" dirty="0"/>
              <a:t>Johtolause + suora lainaus</a:t>
            </a:r>
          </a:p>
          <a:p>
            <a:endParaRPr lang="fi-FI" sz="3600" dirty="0"/>
          </a:p>
          <a:p>
            <a:pPr>
              <a:buFontTx/>
              <a:buChar char="-"/>
            </a:pPr>
            <a:r>
              <a:rPr lang="fi-FI" sz="3600" dirty="0"/>
              <a:t>Ennen suoraa lainausta tulee kaksoispiste.</a:t>
            </a:r>
          </a:p>
          <a:p>
            <a:pPr>
              <a:buFontTx/>
              <a:buChar char="-"/>
            </a:pPr>
            <a:r>
              <a:rPr lang="fi-FI" sz="3600" dirty="0"/>
              <a:t>Suora lainaus alkaa isolla alkukirjaimella.</a:t>
            </a:r>
          </a:p>
          <a:p>
            <a:pPr>
              <a:buFontTx/>
              <a:buChar char="-"/>
            </a:pPr>
            <a:r>
              <a:rPr lang="fi-FI" sz="3600" dirty="0"/>
              <a:t>Piste tai muu lopetusmerkki tulee lainausmerkkien sisäpuolelle.</a:t>
            </a:r>
          </a:p>
        </p:txBody>
      </p:sp>
    </p:spTree>
    <p:extLst>
      <p:ext uri="{BB962C8B-B14F-4D97-AF65-F5344CB8AC3E}">
        <p14:creationId xmlns:p14="http://schemas.microsoft.com/office/powerpoint/2010/main" val="3941079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4B2EA76-065C-8442-B167-3A2A79CAB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190" y="1091821"/>
            <a:ext cx="10528610" cy="5085142"/>
          </a:xfrm>
        </p:spPr>
        <p:txBody>
          <a:bodyPr/>
          <a:lstStyle/>
          <a:p>
            <a:r>
              <a:rPr lang="fi-FI" sz="3600" dirty="0">
                <a:solidFill>
                  <a:srgbClr val="FF0000">
                    <a:alpha val="70000"/>
                  </a:srgbClr>
                </a:solidFill>
              </a:rPr>
              <a:t>Lautapelisuunnittelija Sami </a:t>
            </a:r>
            <a:r>
              <a:rPr lang="fi-FI" sz="3600" dirty="0" err="1">
                <a:solidFill>
                  <a:srgbClr val="FF0000">
                    <a:alpha val="70000"/>
                  </a:srgbClr>
                </a:solidFill>
              </a:rPr>
              <a:t>Styrman</a:t>
            </a:r>
            <a:r>
              <a:rPr lang="fi-FI" sz="3600" dirty="0">
                <a:solidFill>
                  <a:srgbClr val="FF0000">
                    <a:alpha val="70000"/>
                  </a:srgbClr>
                </a:solidFill>
              </a:rPr>
              <a:t> kertoo: </a:t>
            </a:r>
            <a:r>
              <a:rPr lang="fi-FI" sz="3600" dirty="0">
                <a:solidFill>
                  <a:srgbClr val="0070C0">
                    <a:alpha val="70000"/>
                  </a:srgbClr>
                </a:solidFill>
              </a:rPr>
              <a:t>”Jos haluaa suunnitella oman lautapelin, kannattaa olla hereillä matematiikan tunneilla.”</a:t>
            </a:r>
          </a:p>
          <a:p>
            <a:endParaRPr lang="fi-FI" dirty="0"/>
          </a:p>
          <a:p>
            <a:r>
              <a:rPr lang="fi-FI" sz="3600" dirty="0">
                <a:solidFill>
                  <a:srgbClr val="FF0000">
                    <a:alpha val="70000"/>
                  </a:srgbClr>
                </a:solidFill>
              </a:rPr>
              <a:t>Johtolause</a:t>
            </a:r>
          </a:p>
          <a:p>
            <a:r>
              <a:rPr lang="fi-FI" sz="3600" dirty="0">
                <a:solidFill>
                  <a:srgbClr val="0070C0">
                    <a:alpha val="70000"/>
                  </a:srgbClr>
                </a:solidFill>
              </a:rPr>
              <a:t>Suora lainaus </a:t>
            </a:r>
          </a:p>
        </p:txBody>
      </p:sp>
    </p:spTree>
    <p:extLst>
      <p:ext uri="{BB962C8B-B14F-4D97-AF65-F5344CB8AC3E}">
        <p14:creationId xmlns:p14="http://schemas.microsoft.com/office/powerpoint/2010/main" val="577055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E68FA83-59F7-1DA0-1EB0-7FAF0B44C4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4332"/>
            <a:ext cx="10515600" cy="4972631"/>
          </a:xfrm>
        </p:spPr>
        <p:txBody>
          <a:bodyPr>
            <a:normAutofit/>
          </a:bodyPr>
          <a:lstStyle/>
          <a:p>
            <a:r>
              <a:rPr lang="fi-FI" sz="3600" dirty="0"/>
              <a:t>Suora lainaus + johtolause</a:t>
            </a:r>
          </a:p>
          <a:p>
            <a:endParaRPr lang="fi-FI" sz="3600" dirty="0"/>
          </a:p>
          <a:p>
            <a:pPr marL="228600" indent="0">
              <a:buNone/>
            </a:pPr>
            <a:r>
              <a:rPr lang="fi-FI" sz="3600" dirty="0"/>
              <a:t>Pilkku tulee lainausmerkkien ulkopuolelle.</a:t>
            </a:r>
          </a:p>
          <a:p>
            <a:pPr marL="228600" indent="0">
              <a:buNone/>
            </a:pPr>
            <a:r>
              <a:rPr lang="fi-FI" sz="3600" dirty="0"/>
              <a:t>Lainauksen lopussa ei käytetä pistettä.</a:t>
            </a:r>
          </a:p>
        </p:txBody>
      </p:sp>
    </p:spTree>
    <p:extLst>
      <p:ext uri="{BB962C8B-B14F-4D97-AF65-F5344CB8AC3E}">
        <p14:creationId xmlns:p14="http://schemas.microsoft.com/office/powerpoint/2010/main" val="3229966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5CB6BAA-F4A1-7E93-E2BE-9441C15ED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0517"/>
            <a:ext cx="10515600" cy="5106446"/>
          </a:xfrm>
        </p:spPr>
        <p:txBody>
          <a:bodyPr/>
          <a:lstStyle/>
          <a:p>
            <a:r>
              <a:rPr lang="fi-FI" sz="3600" dirty="0">
                <a:solidFill>
                  <a:srgbClr val="0070C0">
                    <a:alpha val="70000"/>
                  </a:srgbClr>
                </a:solidFill>
              </a:rPr>
              <a:t>”Jos haluaa suunnitella oman lautapelin, kannattaa olla hereillä matematiikan tunneilla”, </a:t>
            </a:r>
            <a:r>
              <a:rPr lang="fi-FI" sz="3600" dirty="0">
                <a:solidFill>
                  <a:srgbClr val="FF0000">
                    <a:alpha val="70000"/>
                  </a:srgbClr>
                </a:solidFill>
              </a:rPr>
              <a:t>kertoo lautapelisuunnittelija Sami </a:t>
            </a:r>
            <a:r>
              <a:rPr lang="fi-FI" sz="3600" dirty="0" err="1">
                <a:solidFill>
                  <a:srgbClr val="FF0000">
                    <a:alpha val="70000"/>
                  </a:srgbClr>
                </a:solidFill>
              </a:rPr>
              <a:t>Styrman</a:t>
            </a:r>
            <a:r>
              <a:rPr lang="fi-FI" sz="3600" dirty="0">
                <a:solidFill>
                  <a:srgbClr val="FF0000">
                    <a:alpha val="70000"/>
                  </a:srgbClr>
                </a:solidFill>
              </a:rPr>
              <a:t>.</a:t>
            </a:r>
          </a:p>
          <a:p>
            <a:endParaRPr lang="fi-FI" dirty="0">
              <a:solidFill>
                <a:srgbClr val="FF0000">
                  <a:alpha val="70000"/>
                </a:srgbClr>
              </a:solidFill>
            </a:endParaRPr>
          </a:p>
          <a:p>
            <a:r>
              <a:rPr lang="fi-FI" sz="3600" dirty="0">
                <a:solidFill>
                  <a:srgbClr val="FF0000">
                    <a:alpha val="70000"/>
                  </a:srgbClr>
                </a:solidFill>
              </a:rPr>
              <a:t>Johtolause</a:t>
            </a:r>
          </a:p>
          <a:p>
            <a:r>
              <a:rPr lang="fi-FI" sz="3600" dirty="0">
                <a:solidFill>
                  <a:srgbClr val="0070C0">
                    <a:alpha val="70000"/>
                  </a:srgbClr>
                </a:solidFill>
              </a:rPr>
              <a:t>Suora lainaus </a:t>
            </a:r>
          </a:p>
        </p:txBody>
      </p:sp>
    </p:spTree>
    <p:extLst>
      <p:ext uri="{BB962C8B-B14F-4D97-AF65-F5344CB8AC3E}">
        <p14:creationId xmlns:p14="http://schemas.microsoft.com/office/powerpoint/2010/main" val="2422338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4920383-C293-85BF-C43E-344AB9AEFF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1307"/>
            <a:ext cx="10515600" cy="5195656"/>
          </a:xfrm>
        </p:spPr>
        <p:txBody>
          <a:bodyPr>
            <a:normAutofit/>
          </a:bodyPr>
          <a:lstStyle/>
          <a:p>
            <a:r>
              <a:rPr lang="fi-FI" sz="3600" dirty="0"/>
              <a:t>Kysymysmerkki tai huutomerkki tulee lainausmerkkien sisään. Silloin lainauksen tai johtolauseen välissä ei käytetä pilkkua.</a:t>
            </a:r>
          </a:p>
          <a:p>
            <a:endParaRPr lang="fi-FI" sz="3600" dirty="0"/>
          </a:p>
          <a:p>
            <a:r>
              <a:rPr lang="fi-FI" sz="3600" dirty="0">
                <a:solidFill>
                  <a:srgbClr val="0070C0">
                    <a:alpha val="70000"/>
                  </a:srgbClr>
                </a:solidFill>
              </a:rPr>
              <a:t>”Voiko pelaamisesta olla jotain apua vai onko se vain ajan tappamista?” </a:t>
            </a:r>
            <a:r>
              <a:rPr lang="fi-FI" sz="3600" dirty="0">
                <a:solidFill>
                  <a:srgbClr val="FF0000">
                    <a:alpha val="70000"/>
                  </a:srgbClr>
                </a:solidFill>
              </a:rPr>
              <a:t>kysyy Aleksi Rantamaa videollaan.</a:t>
            </a:r>
          </a:p>
        </p:txBody>
      </p:sp>
    </p:spTree>
    <p:extLst>
      <p:ext uri="{BB962C8B-B14F-4D97-AF65-F5344CB8AC3E}">
        <p14:creationId xmlns:p14="http://schemas.microsoft.com/office/powerpoint/2010/main" val="796130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E320C65-93AF-E584-A169-C3B099223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5912"/>
            <a:ext cx="10515600" cy="5151051"/>
          </a:xfrm>
        </p:spPr>
        <p:txBody>
          <a:bodyPr>
            <a:normAutofit/>
          </a:bodyPr>
          <a:lstStyle/>
          <a:p>
            <a:r>
              <a:rPr lang="fi-FI" sz="3600" dirty="0"/>
              <a:t>Johtolause + upotus</a:t>
            </a:r>
          </a:p>
          <a:p>
            <a:endParaRPr lang="fi-FI" sz="3600" dirty="0"/>
          </a:p>
          <a:p>
            <a:pPr marL="228600" indent="0">
              <a:buNone/>
            </a:pPr>
            <a:r>
              <a:rPr lang="fi-FI" sz="3600" dirty="0"/>
              <a:t>Lainaus on upotettu osaksi virkettä.</a:t>
            </a:r>
          </a:p>
          <a:p>
            <a:pPr marL="228600" indent="0">
              <a:buNone/>
            </a:pPr>
            <a:r>
              <a:rPr lang="fi-FI" sz="3600" dirty="0"/>
              <a:t>Suora lainaus kirjoitetaan pienellä alkukirjaimella.</a:t>
            </a:r>
          </a:p>
          <a:p>
            <a:pPr marL="228600" indent="0">
              <a:buNone/>
            </a:pPr>
            <a:r>
              <a:rPr lang="fi-FI" sz="3600" dirty="0"/>
              <a:t>Piste on lainausmerkkien ulkopuolella.</a:t>
            </a:r>
          </a:p>
          <a:p>
            <a:pPr marL="228600" indent="0">
              <a:buNone/>
            </a:pPr>
            <a:r>
              <a:rPr lang="fi-FI" sz="3600" dirty="0"/>
              <a:t>Ennen upotusta ei käytetä kaksoispistettä.</a:t>
            </a:r>
          </a:p>
        </p:txBody>
      </p:sp>
    </p:spTree>
    <p:extLst>
      <p:ext uri="{BB962C8B-B14F-4D97-AF65-F5344CB8AC3E}">
        <p14:creationId xmlns:p14="http://schemas.microsoft.com/office/powerpoint/2010/main" val="1695044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LuminousVTI">
  <a:themeElements>
    <a:clrScheme name="AnalogousFromLightSeedLeftStep">
      <a:dk1>
        <a:srgbClr val="000000"/>
      </a:dk1>
      <a:lt1>
        <a:srgbClr val="FFFFFF"/>
      </a:lt1>
      <a:dk2>
        <a:srgbClr val="41243E"/>
      </a:dk2>
      <a:lt2>
        <a:srgbClr val="E2E8E5"/>
      </a:lt2>
      <a:accent1>
        <a:srgbClr val="C696AD"/>
      </a:accent1>
      <a:accent2>
        <a:srgbClr val="BA7FB4"/>
      </a:accent2>
      <a:accent3>
        <a:srgbClr val="B796C6"/>
      </a:accent3>
      <a:accent4>
        <a:srgbClr val="8F7FBA"/>
      </a:accent4>
      <a:accent5>
        <a:srgbClr val="969DC6"/>
      </a:accent5>
      <a:accent6>
        <a:srgbClr val="7FA0BA"/>
      </a:accent6>
      <a:hlink>
        <a:srgbClr val="579074"/>
      </a:hlink>
      <a:folHlink>
        <a:srgbClr val="7F7F7F"/>
      </a:folHlink>
    </a:clrScheme>
    <a:fontScheme name="Custom 51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uminousVTI" id="{3EBF12FF-FD44-415B-AB75-5B4F7E5C3AC4}" vid="{521B7FAE-6A8D-4468-B79A-0706294A0D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50455F8-10A0-4EEF-9BB1-9035E295B16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9B0F2AC-8567-4D03-BFFC-653DB596C528}">
  <ds:schemaRefs>
    <ds:schemaRef ds:uri="16c05727-aa75-4e4a-9b5f-8a80a1165891"/>
    <ds:schemaRef ds:uri="http://schemas.microsoft.com/sharepoint/v3"/>
    <ds:schemaRef ds:uri="http://www.w3.org/XML/1998/namespace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230e9df3-be65-4c73-a93b-d1236ebd677e"/>
    <ds:schemaRef ds:uri="http://purl.org/dc/elements/1.1/"/>
    <ds:schemaRef ds:uri="71af3243-3dd4-4a8d-8c0d-dd76da1f02a5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C2F7BF6-CD39-4568-B8BD-EA8D252E10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39</TotalTime>
  <Words>350</Words>
  <Application>Microsoft Office PowerPoint</Application>
  <PresentationFormat>Laajakuva</PresentationFormat>
  <Paragraphs>63</Paragraphs>
  <Slides>14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14</vt:i4>
      </vt:variant>
    </vt:vector>
  </HeadingPairs>
  <TitlesOfParts>
    <vt:vector size="21" baseType="lpstr">
      <vt:lpstr>Angsana New</vt:lpstr>
      <vt:lpstr>Arial</vt:lpstr>
      <vt:lpstr>Avenir Next LT Pro</vt:lpstr>
      <vt:lpstr>Calibri</vt:lpstr>
      <vt:lpstr>Sabon Next LT</vt:lpstr>
      <vt:lpstr>Wingdings</vt:lpstr>
      <vt:lpstr>LuminousVTI</vt:lpstr>
      <vt:lpstr>Toisen tekstiin viittaaminen</vt:lpstr>
      <vt:lpstr>PowerPoint-esitys</vt:lpstr>
      <vt:lpstr>Suora lainaus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Epäsuora lainaus</vt:lpstr>
      <vt:lpstr>PowerPoint-esitys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/>
  <cp:lastModifiedBy>Kukkonen Sonja</cp:lastModifiedBy>
  <cp:revision>59</cp:revision>
  <dcterms:created xsi:type="dcterms:W3CDTF">2024-08-31T15:43:07Z</dcterms:created>
  <dcterms:modified xsi:type="dcterms:W3CDTF">2024-09-01T12:20:29Z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