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2" r:id="rId8"/>
    <p:sldId id="264" r:id="rId9"/>
    <p:sldId id="261"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B7AD5A7A-8A8D-47C5-8F5A-3F92D8C26E85}" type="datetimeFigureOut">
              <a:rPr lang="fi-FI" smtClean="0"/>
              <a:pPr/>
              <a:t>1.11.2017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8231BCC-CD86-4525-A6AD-AC5FDAD052EE}"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7AD5A7A-8A8D-47C5-8F5A-3F92D8C26E85}" type="datetimeFigureOut">
              <a:rPr lang="fi-FI" smtClean="0"/>
              <a:pPr/>
              <a:t>1.11.2017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8231BCC-CD86-4525-A6AD-AC5FDAD052EE}"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7AD5A7A-8A8D-47C5-8F5A-3F92D8C26E85}" type="datetimeFigureOut">
              <a:rPr lang="fi-FI" smtClean="0"/>
              <a:pPr/>
              <a:t>1.11.2017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8231BCC-CD86-4525-A6AD-AC5FDAD052EE}"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7AD5A7A-8A8D-47C5-8F5A-3F92D8C26E85}" type="datetimeFigureOut">
              <a:rPr lang="fi-FI" smtClean="0"/>
              <a:pPr/>
              <a:t>1.11.2017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8231BCC-CD86-4525-A6AD-AC5FDAD052EE}"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B7AD5A7A-8A8D-47C5-8F5A-3F92D8C26E85}" type="datetimeFigureOut">
              <a:rPr lang="fi-FI" smtClean="0"/>
              <a:pPr/>
              <a:t>1.11.2017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8231BCC-CD86-4525-A6AD-AC5FDAD052EE}"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B7AD5A7A-8A8D-47C5-8F5A-3F92D8C26E85}" type="datetimeFigureOut">
              <a:rPr lang="fi-FI" smtClean="0"/>
              <a:pPr/>
              <a:t>1.11.2017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8231BCC-CD86-4525-A6AD-AC5FDAD052EE}"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B7AD5A7A-8A8D-47C5-8F5A-3F92D8C26E85}" type="datetimeFigureOut">
              <a:rPr lang="fi-FI" smtClean="0"/>
              <a:pPr/>
              <a:t>1.11.2017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78231BCC-CD86-4525-A6AD-AC5FDAD052EE}"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B7AD5A7A-8A8D-47C5-8F5A-3F92D8C26E85}" type="datetimeFigureOut">
              <a:rPr lang="fi-FI" smtClean="0"/>
              <a:pPr/>
              <a:t>1.11.2017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8231BCC-CD86-4525-A6AD-AC5FDAD052EE}"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7AD5A7A-8A8D-47C5-8F5A-3F92D8C26E85}" type="datetimeFigureOut">
              <a:rPr lang="fi-FI" smtClean="0"/>
              <a:pPr/>
              <a:t>1.11.2017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8231BCC-CD86-4525-A6AD-AC5FDAD052EE}"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B7AD5A7A-8A8D-47C5-8F5A-3F92D8C26E85}" type="datetimeFigureOut">
              <a:rPr lang="fi-FI" smtClean="0"/>
              <a:pPr/>
              <a:t>1.11.2017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8231BCC-CD86-4525-A6AD-AC5FDAD052EE}"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B7AD5A7A-8A8D-47C5-8F5A-3F92D8C26E85}" type="datetimeFigureOut">
              <a:rPr lang="fi-FI" smtClean="0"/>
              <a:pPr/>
              <a:t>1.11.2017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8231BCC-CD86-4525-A6AD-AC5FDAD052EE}"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D5A7A-8A8D-47C5-8F5A-3F92D8C26E85}" type="datetimeFigureOut">
              <a:rPr lang="fi-FI" smtClean="0"/>
              <a:pPr/>
              <a:t>1.11.2017</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31BCC-CD86-4525-A6AD-AC5FDAD052EE}"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Pyhittäjä </a:t>
            </a:r>
            <a:r>
              <a:rPr lang="fi-FI" dirty="0" err="1" smtClean="0"/>
              <a:t>Arseni</a:t>
            </a:r>
            <a:r>
              <a:rPr lang="fi-FI" dirty="0" smtClean="0"/>
              <a:t> </a:t>
            </a:r>
            <a:r>
              <a:rPr lang="fi-FI" dirty="0" err="1" smtClean="0"/>
              <a:t>Konevitsalainen</a:t>
            </a:r>
            <a:endParaRPr lang="fi-FI" dirty="0"/>
          </a:p>
        </p:txBody>
      </p:sp>
      <p:sp>
        <p:nvSpPr>
          <p:cNvPr id="3" name="Alaotsikko 2"/>
          <p:cNvSpPr>
            <a:spLocks noGrp="1"/>
          </p:cNvSpPr>
          <p:nvPr>
            <p:ph type="subTitle" idx="1"/>
          </p:nvPr>
        </p:nvSpPr>
        <p:spPr/>
        <p:txBody>
          <a:bodyPr/>
          <a:lstStyle/>
          <a:p>
            <a:r>
              <a:rPr lang="fi-FI" dirty="0" smtClean="0"/>
              <a:t> </a:t>
            </a:r>
            <a:endParaRPr lang="fi-FI" dirty="0"/>
          </a:p>
        </p:txBody>
      </p:sp>
      <p:pic>
        <p:nvPicPr>
          <p:cNvPr id="4" name="Picture 2" descr="D:\KIRSI\Kuvitukset\Ullan nettisivut\Bannerit\logopienennetty.gif"/>
          <p:cNvPicPr>
            <a:picLocks noChangeAspect="1" noChangeArrowheads="1"/>
          </p:cNvPicPr>
          <p:nvPr/>
        </p:nvPicPr>
        <p:blipFill>
          <a:blip r:embed="rId2" cstate="screen"/>
          <a:srcRect/>
          <a:stretch>
            <a:fillRect/>
          </a:stretch>
        </p:blipFill>
        <p:spPr bwMode="auto">
          <a:xfrm>
            <a:off x="3131840" y="3501008"/>
            <a:ext cx="3119438" cy="9286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l"/>
            <a:r>
              <a:rPr lang="fi-FI" sz="2400" dirty="0" smtClean="0"/>
              <a:t>Laatokan suurella järvellä nousi myrsky, jonka vuoksi </a:t>
            </a:r>
            <a:r>
              <a:rPr lang="fi-FI" sz="2400" dirty="0" err="1" smtClean="0"/>
              <a:t>Arsenin</a:t>
            </a:r>
            <a:r>
              <a:rPr lang="fi-FI" sz="2400" dirty="0" smtClean="0"/>
              <a:t> piti odottaa jonkin aikaa Vuoksen suulla. </a:t>
            </a:r>
            <a:endParaRPr lang="fi-FI" sz="2400" dirty="0"/>
          </a:p>
        </p:txBody>
      </p:sp>
      <p:pic>
        <p:nvPicPr>
          <p:cNvPr id="12290" name="Picture 2" descr="C:\Users\Sami\Desktop\legot\IMG_3556r.jpg"/>
          <p:cNvPicPr>
            <a:picLocks noGrp="1" noChangeAspect="1" noChangeArrowheads="1"/>
          </p:cNvPicPr>
          <p:nvPr>
            <p:ph idx="1"/>
          </p:nvPr>
        </p:nvPicPr>
        <p:blipFill>
          <a:blip r:embed="rId2" cstate="screen"/>
          <a:srcRect/>
          <a:stretch>
            <a:fillRect/>
          </a:stretch>
        </p:blipFill>
        <p:spPr bwMode="auto">
          <a:xfrm>
            <a:off x="1173854" y="1600200"/>
            <a:ext cx="6796292"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a:r>
              <a:rPr lang="fi-FI" sz="2400" dirty="0" smtClean="0"/>
              <a:t>Tuulten tauottua hän lähti järvelle, mutta myrskypä nousi uudestaan ja heitti </a:t>
            </a:r>
            <a:r>
              <a:rPr lang="fi-FI" sz="2400" dirty="0" err="1" smtClean="0"/>
              <a:t>Arsenin</a:t>
            </a:r>
            <a:r>
              <a:rPr lang="fi-FI" sz="2400" dirty="0" smtClean="0"/>
              <a:t> veneineen eräälle saarelle. </a:t>
            </a:r>
            <a:br>
              <a:rPr lang="fi-FI" sz="2400" dirty="0" smtClean="0"/>
            </a:br>
            <a:endParaRPr lang="fi-FI" sz="2400" dirty="0"/>
          </a:p>
        </p:txBody>
      </p:sp>
      <p:pic>
        <p:nvPicPr>
          <p:cNvPr id="3074" name="Picture 2" descr="C:\Users\Sami\Desktop\legot\IMG_3574.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l"/>
            <a:r>
              <a:rPr lang="fi-FI" sz="2400" dirty="0" smtClean="0"/>
              <a:t>Pelastuttuaan myrskystä </a:t>
            </a:r>
            <a:r>
              <a:rPr lang="fi-FI" sz="2400" dirty="0" err="1" smtClean="0"/>
              <a:t>Arseni</a:t>
            </a:r>
            <a:r>
              <a:rPr lang="fi-FI" sz="2400" dirty="0" smtClean="0"/>
              <a:t> pystytti saarelle ristin ja piti sinne päätymistään Jumalan johdatuksena. </a:t>
            </a:r>
            <a:endParaRPr lang="fi-FI" sz="2400" dirty="0"/>
          </a:p>
        </p:txBody>
      </p:sp>
      <p:pic>
        <p:nvPicPr>
          <p:cNvPr id="2050" name="Picture 2" descr="C:\Users\Sami\Desktop\legot\IMG_3575.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l"/>
            <a:r>
              <a:rPr lang="fi-FI" sz="2400" dirty="0" err="1" smtClean="0"/>
              <a:t>Arseni</a:t>
            </a:r>
            <a:r>
              <a:rPr lang="fi-FI" sz="2400" dirty="0" smtClean="0"/>
              <a:t> ryhtyi rakentamaan itselleen </a:t>
            </a:r>
            <a:r>
              <a:rPr lang="fi-FI" sz="2400" dirty="0" err="1" smtClean="0"/>
              <a:t>keljaa</a:t>
            </a:r>
            <a:r>
              <a:rPr lang="fi-FI" sz="2400" dirty="0" smtClean="0"/>
              <a:t> asuinpaikakseen ja aloitti kilvoittelun saarella. </a:t>
            </a:r>
            <a:endParaRPr lang="fi-FI" sz="2400" dirty="0"/>
          </a:p>
        </p:txBody>
      </p:sp>
      <p:pic>
        <p:nvPicPr>
          <p:cNvPr id="3074" name="Picture 2" descr="C:\Users\Sami\Desktop\legot\IMG_3582.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a:r>
              <a:rPr lang="fi-FI" sz="2400" dirty="0" smtClean="0"/>
              <a:t>Aluksi elämä oli vaikeaa ja raskasta, mutta vähitellen </a:t>
            </a:r>
            <a:r>
              <a:rPr lang="fi-FI" sz="2400" dirty="0" err="1" smtClean="0"/>
              <a:t>Arseni</a:t>
            </a:r>
            <a:r>
              <a:rPr lang="fi-FI" sz="2400" dirty="0" smtClean="0"/>
              <a:t> voitti vaikeutensa. Hän halusi Jumalan avulla suorittaa sen tehtävän, jonka hän oli </a:t>
            </a:r>
            <a:r>
              <a:rPr lang="fi-FI" sz="2400" dirty="0" err="1" smtClean="0"/>
              <a:t>Athoksella</a:t>
            </a:r>
            <a:r>
              <a:rPr lang="fi-FI" sz="2400" dirty="0" smtClean="0"/>
              <a:t> luvannut. </a:t>
            </a:r>
            <a:br>
              <a:rPr lang="fi-FI" sz="2400" dirty="0" smtClean="0"/>
            </a:br>
            <a:endParaRPr lang="fi-FI" sz="2400" dirty="0"/>
          </a:p>
        </p:txBody>
      </p:sp>
      <p:pic>
        <p:nvPicPr>
          <p:cNvPr id="4098" name="Picture 2" descr="C:\Users\Sami\Desktop\legot\IMG_3588.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algn="l"/>
            <a:r>
              <a:rPr lang="fi-FI" sz="2000" dirty="0" smtClean="0"/>
              <a:t>Saari, jolla </a:t>
            </a:r>
            <a:r>
              <a:rPr lang="fi-FI" sz="2000" dirty="0" err="1" smtClean="0"/>
              <a:t>Arseni</a:t>
            </a:r>
            <a:r>
              <a:rPr lang="fi-FI" sz="2000" dirty="0" smtClean="0"/>
              <a:t> asui, oli vanha pakanallinen uhripaikka. Karjalaisilla oli tapana uhrata joka vuosi hevonen erään suuren kiven päällä saadakseen karjalleen hyvinvointia ja siitä syystä kiveä kutsuttiin hevoskiveksi tai konikiveksi. Sen venäjänkielisestä nimestä tulee saaren nimi Konevitsa. </a:t>
            </a:r>
            <a:endParaRPr lang="fi-FI" sz="2000" dirty="0"/>
          </a:p>
        </p:txBody>
      </p:sp>
      <p:pic>
        <p:nvPicPr>
          <p:cNvPr id="9218" name="Picture 2" descr="C:\Users\Sami\Desktop\legot\IMG_3599k.jpg"/>
          <p:cNvPicPr>
            <a:picLocks noGrp="1" noChangeAspect="1" noChangeArrowheads="1"/>
          </p:cNvPicPr>
          <p:nvPr>
            <p:ph idx="1"/>
          </p:nvPr>
        </p:nvPicPr>
        <p:blipFill>
          <a:blip r:embed="rId2" cstate="screen"/>
          <a:srcRect/>
          <a:stretch>
            <a:fillRect/>
          </a:stretch>
        </p:blipFill>
        <p:spPr bwMode="auto">
          <a:xfrm>
            <a:off x="1323465" y="1600200"/>
            <a:ext cx="6497069" cy="4525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a:r>
              <a:rPr lang="fi-FI" sz="2400" dirty="0" smtClean="0"/>
              <a:t>Kerrotaan, että kun </a:t>
            </a:r>
            <a:r>
              <a:rPr lang="fi-FI" sz="2400" dirty="0" err="1" smtClean="0"/>
              <a:t>Arseni</a:t>
            </a:r>
            <a:r>
              <a:rPr lang="fi-FI" sz="2400" dirty="0" smtClean="0"/>
              <a:t> saapui kiven luo kantaen Jumalanäidin ikonia ja vihmoen pyhitettyä vettä, lensivät pahat henget mustina korppeina kivestä pois. </a:t>
            </a:r>
            <a:br>
              <a:rPr lang="fi-FI" sz="2400" dirty="0" smtClean="0"/>
            </a:br>
            <a:endParaRPr lang="fi-FI" sz="2400" dirty="0"/>
          </a:p>
        </p:txBody>
      </p:sp>
      <p:pic>
        <p:nvPicPr>
          <p:cNvPr id="14338" name="Picture 2" descr="C:\Users\Sami\Desktop\legot\IMG_3620k.jpg"/>
          <p:cNvPicPr>
            <a:picLocks noGrp="1" noChangeAspect="1" noChangeArrowheads="1"/>
          </p:cNvPicPr>
          <p:nvPr>
            <p:ph idx="1"/>
          </p:nvPr>
        </p:nvPicPr>
        <p:blipFill>
          <a:blip r:embed="rId2" cstate="screen"/>
          <a:srcRect/>
          <a:stretch>
            <a:fillRect/>
          </a:stretch>
        </p:blipFill>
        <p:spPr bwMode="auto">
          <a:xfrm>
            <a:off x="1093779" y="1600200"/>
            <a:ext cx="6956441" cy="45259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a:r>
              <a:rPr lang="fi-FI" sz="2400" dirty="0" err="1" smtClean="0"/>
              <a:t>Arsenin</a:t>
            </a:r>
            <a:r>
              <a:rPr lang="fi-FI" sz="2400" dirty="0" smtClean="0"/>
              <a:t> toimesta uhraaminen lopetettiin ja kiven päälle rakennettiin pieni rukoushuone. </a:t>
            </a:r>
            <a:br>
              <a:rPr lang="fi-FI" sz="2400" dirty="0" smtClean="0"/>
            </a:br>
            <a:endParaRPr lang="fi-FI" sz="2400" dirty="0"/>
          </a:p>
        </p:txBody>
      </p:sp>
      <p:pic>
        <p:nvPicPr>
          <p:cNvPr id="5122" name="Picture 2" descr="C:\Users\Sami\Desktop\legot\IMG_3609.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a:r>
              <a:rPr lang="fi-FI" sz="2400" dirty="0" err="1" smtClean="0"/>
              <a:t>Arseni</a:t>
            </a:r>
            <a:r>
              <a:rPr lang="fi-FI" sz="2400" dirty="0" smtClean="0"/>
              <a:t> eli viisi vuotta erakkona omassa </a:t>
            </a:r>
            <a:r>
              <a:rPr lang="fi-FI" sz="2400" dirty="0" err="1" smtClean="0"/>
              <a:t>keljassaan</a:t>
            </a:r>
            <a:r>
              <a:rPr lang="fi-FI" sz="2400" dirty="0" smtClean="0"/>
              <a:t>. Vähitellen ihmiset alkoivat kuunnella </a:t>
            </a:r>
            <a:r>
              <a:rPr lang="fi-FI" sz="2400" dirty="0" err="1" smtClean="0"/>
              <a:t>Arsenin</a:t>
            </a:r>
            <a:r>
              <a:rPr lang="fi-FI" sz="2400" dirty="0" smtClean="0"/>
              <a:t> sanomaa ja pyhittäjä alkoi saada oppilaita. </a:t>
            </a:r>
            <a:endParaRPr lang="fi-FI" sz="2400" dirty="0"/>
          </a:p>
        </p:txBody>
      </p:sp>
      <p:pic>
        <p:nvPicPr>
          <p:cNvPr id="6146" name="Picture 2" descr="C:\Users\Sami\Desktop\legot\IMG_3591k.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a:r>
              <a:rPr lang="fi-FI" sz="2200" dirty="0" smtClean="0"/>
              <a:t>Oppilaiden lisääntyessä hän muutti erakkomajansa luostariksi ja rakensi kirkon pyhittäen sen Neitsyt Marian syntymän muistolle. Luostarissa otettiin käyttöön </a:t>
            </a:r>
            <a:r>
              <a:rPr lang="fi-FI" sz="2200" dirty="0" err="1" smtClean="0"/>
              <a:t>Athosvuoren</a:t>
            </a:r>
            <a:r>
              <a:rPr lang="fi-FI" sz="2200" dirty="0" smtClean="0"/>
              <a:t> luostarin käyttäytymissäännöt. </a:t>
            </a:r>
            <a:r>
              <a:rPr lang="fi-FI" sz="2400" dirty="0" smtClean="0"/>
              <a:t/>
            </a:r>
            <a:br>
              <a:rPr lang="fi-FI" sz="2400" dirty="0" smtClean="0"/>
            </a:br>
            <a:endParaRPr lang="fi-FI" sz="2400" dirty="0"/>
          </a:p>
        </p:txBody>
      </p:sp>
      <p:pic>
        <p:nvPicPr>
          <p:cNvPr id="13314" name="Picture 2" descr="C:\Users\Sami\Desktop\legot\IMG_3663k.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algn="l"/>
            <a:r>
              <a:rPr lang="fi-FI" sz="2400" dirty="0"/>
              <a:t>Pyhittäjä </a:t>
            </a:r>
            <a:r>
              <a:rPr lang="fi-FI" sz="2400" dirty="0" err="1"/>
              <a:t>Arseni</a:t>
            </a:r>
            <a:r>
              <a:rPr lang="fi-FI" sz="2400" dirty="0"/>
              <a:t> </a:t>
            </a:r>
            <a:r>
              <a:rPr lang="fi-FI" sz="2400" dirty="0" err="1"/>
              <a:t>Konevitsalainen</a:t>
            </a:r>
            <a:r>
              <a:rPr lang="fi-FI" sz="2400" dirty="0"/>
              <a:t> syntyi Novgorodin lähistöllä ja sai hyvän kristillisen kasvatuksen. Ammatiltaan hän oli </a:t>
            </a:r>
            <a:r>
              <a:rPr lang="fi-FI" sz="2400" dirty="0" smtClean="0"/>
              <a:t>vaskiseppä.</a:t>
            </a:r>
            <a:endParaRPr lang="fi-FI" sz="2400" dirty="0"/>
          </a:p>
        </p:txBody>
      </p:sp>
      <p:pic>
        <p:nvPicPr>
          <p:cNvPr id="10243" name="Picture 3" descr="C:\Users\Sami\Desktop\legot\IMG_3438r.jpg"/>
          <p:cNvPicPr>
            <a:picLocks noGrp="1" noChangeAspect="1" noChangeArrowheads="1"/>
          </p:cNvPicPr>
          <p:nvPr>
            <p:ph idx="1"/>
          </p:nvPr>
        </p:nvPicPr>
        <p:blipFill>
          <a:blip r:embed="rId2" cstate="screen"/>
          <a:srcRect/>
          <a:stretch>
            <a:fillRect/>
          </a:stretch>
        </p:blipFill>
        <p:spPr bwMode="auto">
          <a:xfrm>
            <a:off x="1185440" y="1600200"/>
            <a:ext cx="6773119" cy="452596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a:r>
              <a:rPr lang="fi-FI" sz="2400" dirty="0" smtClean="0"/>
              <a:t>Laatokan suurten tulvien vuoksi luostarin rakennukset piti myöhemmin, vuonna 1421, siirtää ylemmäksi saarelle, niiden nykyisille paikoille. </a:t>
            </a:r>
            <a:br>
              <a:rPr lang="fi-FI" sz="2400" dirty="0" smtClean="0"/>
            </a:br>
            <a:endParaRPr lang="fi-FI" sz="2400" dirty="0"/>
          </a:p>
        </p:txBody>
      </p:sp>
      <p:pic>
        <p:nvPicPr>
          <p:cNvPr id="7170" name="Picture 2" descr="C:\Users\Sami\Desktop\legot\IMG_3667.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a:r>
              <a:rPr lang="fi-FI" sz="2400" dirty="0" smtClean="0"/>
              <a:t>Pyhittäjä </a:t>
            </a:r>
            <a:r>
              <a:rPr lang="fi-FI" sz="2400" dirty="0" err="1" smtClean="0"/>
              <a:t>Arseni</a:t>
            </a:r>
            <a:r>
              <a:rPr lang="fi-FI" sz="2400" dirty="0" smtClean="0"/>
              <a:t> kuoli 12. kesäkuuta vuonna 1447. Hänen pyhät jäännöksensä haudattiin kirkon etuosaan, johon myöhemmin rakennettiin sivualttari. </a:t>
            </a:r>
            <a:br>
              <a:rPr lang="fi-FI" sz="2400" dirty="0" smtClean="0"/>
            </a:br>
            <a:endParaRPr lang="fi-FI" sz="2400" dirty="0"/>
          </a:p>
        </p:txBody>
      </p:sp>
      <p:pic>
        <p:nvPicPr>
          <p:cNvPr id="8195" name="Picture 3" descr="C:\Users\Sami\Desktop\legot\IMG_3672k.jpg"/>
          <p:cNvPicPr>
            <a:picLocks noGrp="1" noChangeAspect="1" noChangeArrowheads="1"/>
          </p:cNvPicPr>
          <p:nvPr>
            <p:ph idx="1"/>
          </p:nvPr>
        </p:nvPicPr>
        <p:blipFill>
          <a:blip r:embed="rId2" cstate="screen"/>
          <a:srcRect/>
          <a:stretch>
            <a:fillRect/>
          </a:stretch>
        </p:blipFill>
        <p:spPr bwMode="auto">
          <a:xfrm>
            <a:off x="1157259" y="1600200"/>
            <a:ext cx="6829481" cy="45259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a:r>
              <a:rPr lang="fi-FI" sz="2400" dirty="0" smtClean="0"/>
              <a:t>Suomen ortodoksinen kirkko kunnioittaa </a:t>
            </a:r>
            <a:r>
              <a:rPr lang="fi-FI" sz="2400" dirty="0" err="1" smtClean="0"/>
              <a:t>Arseni</a:t>
            </a:r>
            <a:r>
              <a:rPr lang="fi-FI" sz="2400" dirty="0" smtClean="0"/>
              <a:t> Konevitsalaista yhtenä Karjalan valistajista ja pyhänä, muistopäivä on kesäkuun 12. päivä.</a:t>
            </a:r>
            <a:endParaRPr lang="fi-FI" sz="2400" dirty="0"/>
          </a:p>
        </p:txBody>
      </p:sp>
      <p:pic>
        <p:nvPicPr>
          <p:cNvPr id="16386" name="Picture 2" descr="D:\ORTOBOXI\KUVAPANKKI\Katedraali\OK Käsitellyt ikonit\Pyhät\Arseni_Konevitsalainen2.tif"/>
          <p:cNvPicPr>
            <a:picLocks noGrp="1" noChangeAspect="1" noChangeArrowheads="1"/>
          </p:cNvPicPr>
          <p:nvPr>
            <p:ph idx="1"/>
          </p:nvPr>
        </p:nvPicPr>
        <p:blipFill>
          <a:blip r:embed="rId2" cstate="screen"/>
          <a:srcRect/>
          <a:stretch>
            <a:fillRect/>
          </a:stretch>
        </p:blipFill>
        <p:spPr bwMode="auto">
          <a:xfrm>
            <a:off x="2826650" y="1600200"/>
            <a:ext cx="3490699" cy="45259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a:r>
              <a:rPr lang="fi-FI" sz="2400" dirty="0" smtClean="0"/>
              <a:t>Jo </a:t>
            </a:r>
            <a:r>
              <a:rPr lang="fi-FI" sz="2400" dirty="0"/>
              <a:t>nuorena </a:t>
            </a:r>
            <a:r>
              <a:rPr lang="fi-FI" sz="2400" dirty="0" err="1"/>
              <a:t>Arseni</a:t>
            </a:r>
            <a:r>
              <a:rPr lang="fi-FI" sz="2400" dirty="0"/>
              <a:t> alkoi tuntea vetoa luostarielämää kohtaan. Hän meni noviisiksi läheiseen luostariin ja hänet vihittiin munkiksi vuonna 1373.</a:t>
            </a:r>
            <a:br>
              <a:rPr lang="fi-FI" sz="2400" dirty="0"/>
            </a:br>
            <a:endParaRPr lang="fi-FI" sz="2400" dirty="0"/>
          </a:p>
        </p:txBody>
      </p:sp>
      <p:pic>
        <p:nvPicPr>
          <p:cNvPr id="5122" name="Picture 2" descr="C:\Users\Sami\Desktop\legot\IMG_3449.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426170"/>
          </a:xfrm>
        </p:spPr>
        <p:txBody>
          <a:bodyPr>
            <a:normAutofit fontScale="90000"/>
          </a:bodyPr>
          <a:lstStyle/>
          <a:p>
            <a:pPr algn="l"/>
            <a:r>
              <a:rPr lang="fi-FI" sz="2400" dirty="0"/>
              <a:t>Kilvoiteltuaan luostarissa 11 vuotta, hän päätti matkustaa Kreikkaan </a:t>
            </a:r>
            <a:r>
              <a:rPr lang="fi-FI" sz="2400" dirty="0" err="1"/>
              <a:t>Athosvuorelle</a:t>
            </a:r>
            <a:r>
              <a:rPr lang="fi-FI" sz="2400" dirty="0"/>
              <a:t>, idän kuuluisimpaan luostariin. Perille päästyään hänet otettiin luostarin veljestön jäseneksi ja kuuliaisuustehtäväkseen hän sai suorittaa tuttuja vaskisepän töitä. </a:t>
            </a:r>
            <a:br>
              <a:rPr lang="fi-FI" sz="2400" dirty="0"/>
            </a:br>
            <a:endParaRPr lang="fi-FI" sz="2400" dirty="0"/>
          </a:p>
        </p:txBody>
      </p:sp>
      <p:pic>
        <p:nvPicPr>
          <p:cNvPr id="6146" name="Picture 2" descr="C:\Users\Sami\Desktop\legot\IMG_3450.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426170"/>
          </a:xfrm>
        </p:spPr>
        <p:txBody>
          <a:bodyPr>
            <a:normAutofit fontScale="90000"/>
          </a:bodyPr>
          <a:lstStyle/>
          <a:p>
            <a:pPr algn="l"/>
            <a:r>
              <a:rPr lang="fi-FI" sz="2400" dirty="0"/>
              <a:t>Kilvoiteltuaan </a:t>
            </a:r>
            <a:r>
              <a:rPr lang="fi-FI" sz="2400" dirty="0" err="1"/>
              <a:t>Athoksella</a:t>
            </a:r>
            <a:r>
              <a:rPr lang="fi-FI" sz="2400" dirty="0"/>
              <a:t> kolme vuotta, hän päätti palata Pohjoiseen perustaakseen sinne uuden luostarin. Luostarin </a:t>
            </a:r>
            <a:r>
              <a:rPr lang="fi-FI" sz="2400" dirty="0" err="1"/>
              <a:t>igumeni</a:t>
            </a:r>
            <a:r>
              <a:rPr lang="fi-FI" sz="2400" dirty="0"/>
              <a:t> lahjoitti hänelle Jumalan äidin ikonin, siunasi </a:t>
            </a:r>
            <a:r>
              <a:rPr lang="fi-FI" sz="2400" dirty="0" err="1"/>
              <a:t>Arsenin</a:t>
            </a:r>
            <a:r>
              <a:rPr lang="fi-FI" sz="2400" dirty="0"/>
              <a:t> matkalle ja sanoi: ”Herra on sinun kauttasi rakentava luostarin pohjoiseen maahan”</a:t>
            </a:r>
            <a:br>
              <a:rPr lang="fi-FI" sz="2400" dirty="0"/>
            </a:br>
            <a:endParaRPr lang="fi-FI" sz="2400" dirty="0"/>
          </a:p>
        </p:txBody>
      </p:sp>
      <p:pic>
        <p:nvPicPr>
          <p:cNvPr id="1026" name="Picture 2" descr="C:\Users\Sami\Desktop\legot\IMG_3460.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a:r>
              <a:rPr lang="fi-FI" sz="2400" dirty="0" err="1" smtClean="0"/>
              <a:t>Athokselta</a:t>
            </a:r>
            <a:r>
              <a:rPr lang="fi-FI" sz="2400" dirty="0" smtClean="0"/>
              <a:t> saamansa ikoni mukanaan pyhittäjä </a:t>
            </a:r>
            <a:r>
              <a:rPr lang="fi-FI" sz="2400" dirty="0" err="1" smtClean="0"/>
              <a:t>Arseni</a:t>
            </a:r>
            <a:r>
              <a:rPr lang="fi-FI" sz="2400" dirty="0" smtClean="0"/>
              <a:t> matkusti takaisin Novgorodiin vuonna 1393 ja sieltä </a:t>
            </a:r>
            <a:r>
              <a:rPr lang="fi-FI" sz="2400" dirty="0" err="1" smtClean="0"/>
              <a:t>Olhava-jokea</a:t>
            </a:r>
            <a:r>
              <a:rPr lang="fi-FI" sz="2400" dirty="0" smtClean="0"/>
              <a:t> pitkin Laatokalle.</a:t>
            </a:r>
            <a:endParaRPr lang="fi-FI" sz="2400" dirty="0"/>
          </a:p>
        </p:txBody>
      </p:sp>
      <p:pic>
        <p:nvPicPr>
          <p:cNvPr id="11266" name="Picture 2" descr="C:\Users\Sami\Desktop\legot\IMG_3651kv.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l"/>
            <a:r>
              <a:rPr lang="fi-FI" sz="2400" dirty="0" smtClean="0"/>
              <a:t>Laatokalla hän asettui Valamon saaressa olevaan Valamon luostariin.  </a:t>
            </a:r>
            <a:endParaRPr lang="fi-FI" sz="2400" dirty="0"/>
          </a:p>
        </p:txBody>
      </p:sp>
      <p:pic>
        <p:nvPicPr>
          <p:cNvPr id="2050" name="Picture 2" descr="C:\Users\Sami\Desktop\legot\IMG_3511.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l"/>
            <a:r>
              <a:rPr lang="fi-FI" sz="2400" dirty="0" err="1" smtClean="0"/>
              <a:t>Arseni</a:t>
            </a:r>
            <a:r>
              <a:rPr lang="fi-FI" sz="2400" dirty="0" smtClean="0"/>
              <a:t> huomasi Valamon olevan kukoistava luostari ja niinpä hän päätti lähteä etsimään yksinäisempää paikkaa kilvoitteluun.</a:t>
            </a:r>
            <a:endParaRPr lang="fi-FI" sz="2400" dirty="0"/>
          </a:p>
        </p:txBody>
      </p:sp>
      <p:pic>
        <p:nvPicPr>
          <p:cNvPr id="3074" name="Picture 2" descr="C:\Users\Sami\Desktop\legot\IMG_3515.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l"/>
            <a:r>
              <a:rPr lang="fi-FI" sz="2400" dirty="0" err="1" smtClean="0"/>
              <a:t>Arseni</a:t>
            </a:r>
            <a:r>
              <a:rPr lang="fi-FI" sz="2400" dirty="0" smtClean="0"/>
              <a:t> suuntasi purtensa Laatokalle. </a:t>
            </a:r>
            <a:br>
              <a:rPr lang="fi-FI" sz="2400" dirty="0" smtClean="0"/>
            </a:br>
            <a:endParaRPr lang="fi-FI" sz="2400" dirty="0"/>
          </a:p>
        </p:txBody>
      </p:sp>
      <p:pic>
        <p:nvPicPr>
          <p:cNvPr id="15362" name="Picture 2" descr="C:\Users\Sami\Desktop\legot\IMG_3509.JPG"/>
          <p:cNvPicPr>
            <a:picLocks noGrp="1" noChangeAspect="1" noChangeArrowheads="1"/>
          </p:cNvPicPr>
          <p:nvPr>
            <p:ph idx="1"/>
          </p:nvPr>
        </p:nvPicPr>
        <p:blipFill>
          <a:blip r:embed="rId2" cstate="screen"/>
          <a:srcRect/>
          <a:stretch>
            <a:fillRect/>
          </a:stretch>
        </p:blipFill>
        <p:spPr bwMode="auto">
          <a:xfrm>
            <a:off x="1174130" y="1600200"/>
            <a:ext cx="6795740" cy="4525963"/>
          </a:xfrm>
          <a:prstGeom prst="rect">
            <a:avLst/>
          </a:prstGeom>
          <a:noFill/>
        </p:spPr>
      </p:pic>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410</Words>
  <Application>Microsoft Office PowerPoint</Application>
  <PresentationFormat>Näytössä katseltava diaesitys (4:3)</PresentationFormat>
  <Paragraphs>23</Paragraphs>
  <Slides>22</Slides>
  <Notes>0</Notes>
  <HiddenSlides>0</HiddenSlides>
  <MMClips>0</MMClips>
  <ScaleCrop>false</ScaleCrop>
  <HeadingPairs>
    <vt:vector size="4" baseType="variant">
      <vt:variant>
        <vt:lpstr>Teema</vt:lpstr>
      </vt:variant>
      <vt:variant>
        <vt:i4>1</vt:i4>
      </vt:variant>
      <vt:variant>
        <vt:lpstr>Dian otsikot</vt:lpstr>
      </vt:variant>
      <vt:variant>
        <vt:i4>22</vt:i4>
      </vt:variant>
    </vt:vector>
  </HeadingPairs>
  <TitlesOfParts>
    <vt:vector size="23" baseType="lpstr">
      <vt:lpstr>Office-teema</vt:lpstr>
      <vt:lpstr>Pyhittäjä Arseni Konevitsalainen</vt:lpstr>
      <vt:lpstr>Pyhittäjä Arseni Konevitsalainen syntyi Novgorodin lähistöllä ja sai hyvän kristillisen kasvatuksen. Ammatiltaan hän oli vaskiseppä.</vt:lpstr>
      <vt:lpstr>Jo nuorena Arseni alkoi tuntea vetoa luostarielämää kohtaan. Hän meni noviisiksi läheiseen luostariin ja hänet vihittiin munkiksi vuonna 1373. </vt:lpstr>
      <vt:lpstr>Kilvoiteltuaan luostarissa 11 vuotta, hän päätti matkustaa Kreikkaan Athosvuorelle, idän kuuluisimpaan luostariin. Perille päästyään hänet otettiin luostarin veljestön jäseneksi ja kuuliaisuustehtäväkseen hän sai suorittaa tuttuja vaskisepän töitä.  </vt:lpstr>
      <vt:lpstr>Kilvoiteltuaan Athoksella kolme vuotta, hän päätti palata Pohjoiseen perustaakseen sinne uuden luostarin. Luostarin igumeni lahjoitti hänelle Jumalan äidin ikonin, siunasi Arsenin matkalle ja sanoi: ”Herra on sinun kauttasi rakentava luostarin pohjoiseen maahan” </vt:lpstr>
      <vt:lpstr>Athokselta saamansa ikoni mukanaan pyhittäjä Arseni matkusti takaisin Novgorodiin vuonna 1393 ja sieltä Olhava-jokea pitkin Laatokalle.</vt:lpstr>
      <vt:lpstr>Laatokalla hän asettui Valamon saaressa olevaan Valamon luostariin.  </vt:lpstr>
      <vt:lpstr>Arseni huomasi Valamon olevan kukoistava luostari ja niinpä hän päätti lähteä etsimään yksinäisempää paikkaa kilvoitteluun.</vt:lpstr>
      <vt:lpstr>Arseni suuntasi purtensa Laatokalle.  </vt:lpstr>
      <vt:lpstr>Laatokan suurella järvellä nousi myrsky, jonka vuoksi Arsenin piti odottaa jonkin aikaa Vuoksen suulla. </vt:lpstr>
      <vt:lpstr>Tuulten tauottua hän lähti järvelle, mutta myrskypä nousi uudestaan ja heitti Arsenin veneineen eräälle saarelle.  </vt:lpstr>
      <vt:lpstr>Pelastuttuaan myrskystä Arseni pystytti saarelle ristin ja piti sinne päätymistään Jumalan johdatuksena. </vt:lpstr>
      <vt:lpstr>Arseni ryhtyi rakentamaan itselleen keljaa asuinpaikakseen ja aloitti kilvoittelun saarella. </vt:lpstr>
      <vt:lpstr>Aluksi elämä oli vaikeaa ja raskasta, mutta vähitellen Arseni voitti vaikeutensa. Hän halusi Jumalan avulla suorittaa sen tehtävän, jonka hän oli Athoksella luvannut.  </vt:lpstr>
      <vt:lpstr>Saari, jolla Arseni asui, oli vanha pakanallinen uhripaikka. Karjalaisilla oli tapana uhrata joka vuosi hevonen erään suuren kiven päällä saadakseen karjalleen hyvinvointia ja siitä syystä kiveä kutsuttiin hevoskiveksi tai konikiveksi. Sen venäjänkielisestä nimestä tulee saaren nimi Konevitsa. </vt:lpstr>
      <vt:lpstr>Kerrotaan, että kun Arseni saapui kiven luo kantaen Jumalanäidin ikonia ja vihmoen pyhitettyä vettä, lensivät pahat henget mustina korppeina kivestä pois.  </vt:lpstr>
      <vt:lpstr>Arsenin toimesta uhraaminen lopetettiin ja kiven päälle rakennettiin pieni rukoushuone.  </vt:lpstr>
      <vt:lpstr>Arseni eli viisi vuotta erakkona omassa keljassaan. Vähitellen ihmiset alkoivat kuunnella Arsenin sanomaa ja pyhittäjä alkoi saada oppilaita. </vt:lpstr>
      <vt:lpstr>Oppilaiden lisääntyessä hän muutti erakkomajansa luostariksi ja rakensi kirkon pyhittäen sen Neitsyt Marian syntymän muistolle. Luostarissa otettiin käyttöön Athosvuoren luostarin käyttäytymissäännöt.  </vt:lpstr>
      <vt:lpstr>Laatokan suurten tulvien vuoksi luostarin rakennukset piti myöhemmin, vuonna 1421, siirtää ylemmäksi saarelle, niiden nykyisille paikoille.  </vt:lpstr>
      <vt:lpstr>Pyhittäjä Arseni kuoli 12. kesäkuuta vuonna 1447. Hänen pyhät jäännöksensä haudattiin kirkon etuosaan, johon myöhemmin rakennettiin sivualttari.  </vt:lpstr>
      <vt:lpstr>Suomen ortodoksinen kirkko kunnioittaa Arseni Konevitsalaista yhtenä Karjalan valistajista ja pyhänä, muistopäivä on kesäkuun 12. päivä.</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Arseni Konevitsalainen</dc:title>
  <dc:creator>Sami</dc:creator>
  <cp:lastModifiedBy>Sami</cp:lastModifiedBy>
  <cp:revision>39</cp:revision>
  <dcterms:created xsi:type="dcterms:W3CDTF">2015-04-13T17:07:00Z</dcterms:created>
  <dcterms:modified xsi:type="dcterms:W3CDTF">2017-11-01T11:31:35Z</dcterms:modified>
</cp:coreProperties>
</file>