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67BC-5320-4356-9E3E-65B317A5E175}" type="datetimeFigureOut">
              <a:rPr lang="fi-FI" smtClean="0"/>
              <a:pPr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5BF7-979F-420B-B161-CB0A2118A71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PAPPEUS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200" dirty="0" smtClean="0">
                <a:solidFill>
                  <a:schemeClr val="tx2"/>
                </a:solidFill>
              </a:rPr>
              <a:t>Teksti: </a:t>
            </a:r>
            <a:r>
              <a:rPr lang="fi-FI" sz="2200" dirty="0" err="1" smtClean="0">
                <a:solidFill>
                  <a:schemeClr val="tx2"/>
                </a:solidFill>
              </a:rPr>
              <a:t>www.ortodoksi.net</a:t>
            </a:r>
            <a:r>
              <a:rPr lang="fi-FI" sz="2200" dirty="0" smtClean="0">
                <a:solidFill>
                  <a:schemeClr val="tx2"/>
                </a:solidFill>
              </a:rPr>
              <a:t>, Stefan Holm: Kirkon jäsenenä – Oppikirja 9. luokalle, kpl 24</a:t>
            </a:r>
          </a:p>
          <a:p>
            <a:pPr algn="l"/>
            <a:r>
              <a:rPr lang="fi-FI" sz="2200" dirty="0" smtClean="0">
                <a:solidFill>
                  <a:schemeClr val="tx2"/>
                </a:solidFill>
              </a:rPr>
              <a:t>Kuvat: </a:t>
            </a:r>
            <a:r>
              <a:rPr lang="fi-FI" sz="2200" dirty="0" err="1" smtClean="0">
                <a:solidFill>
                  <a:schemeClr val="tx2"/>
                </a:solidFill>
              </a:rPr>
              <a:t>www.ortoboxi.fi</a:t>
            </a:r>
            <a:endParaRPr lang="fi-FI" sz="2200" dirty="0" smtClean="0">
              <a:solidFill>
                <a:schemeClr val="tx2"/>
              </a:solidFill>
            </a:endParaRPr>
          </a:p>
          <a:p>
            <a:endParaRPr lang="fi-FI" dirty="0"/>
          </a:p>
        </p:txBody>
      </p:sp>
      <p:pic>
        <p:nvPicPr>
          <p:cNvPr id="4" name="Picture 2" descr="D:\KIRSI\Kuvitukset\Ullan nettisivut\Bannerit\logopienennet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157192"/>
            <a:ext cx="31194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fi-FI" dirty="0" smtClean="0"/>
              <a:t>Vihittävä polvistuu pyhän pöydän äärelle.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Piispa laittaa kätensä vihittävän pään päälle ja rukoilee, että Jumalan armo tulisi tämän päälle.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42" name="Picture 2" descr="Kuvahaun tulos haulle priesthood ordination orthod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3703687" cy="3572815"/>
          </a:xfrm>
          <a:prstGeom prst="rect">
            <a:avLst/>
          </a:prstGeom>
          <a:noFill/>
        </p:spPr>
      </p:pic>
      <p:pic>
        <p:nvPicPr>
          <p:cNvPr id="10244" name="Picture 4" descr="Kuvahaun tulos haulle priesthood ordination orthod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5064"/>
            <a:ext cx="1800250" cy="270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/>
          </a:bodyPr>
          <a:lstStyle/>
          <a:p>
            <a:r>
              <a:rPr lang="fi-FI" dirty="0" smtClean="0"/>
              <a:t>Puetaan papilliseen pukuun.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Piispa osoittaa jokaista vaatekappaletta kansalle ja lausuu: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”</a:t>
            </a:r>
            <a:r>
              <a:rPr lang="fi-FI" b="1" dirty="0" err="1" smtClean="0"/>
              <a:t>Aksios</a:t>
            </a:r>
            <a:r>
              <a:rPr lang="fi-FI" dirty="0" smtClean="0"/>
              <a:t>” eli ”otollinen, kelvollinen”.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Kansa vastaa ”</a:t>
            </a:r>
            <a:r>
              <a:rPr lang="fi-FI" dirty="0" err="1" smtClean="0"/>
              <a:t>Aksios</a:t>
            </a:r>
            <a:r>
              <a:rPr lang="fi-FI" dirty="0" smtClean="0"/>
              <a:t>”.</a:t>
            </a:r>
          </a:p>
        </p:txBody>
      </p:sp>
      <p:pic>
        <p:nvPicPr>
          <p:cNvPr id="5" name="Sisällön paikkamerkki 4" descr="pe_epitrakiili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2158443" cy="26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 descr="pe_felon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132856"/>
            <a:ext cx="2404864" cy="30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va 6" descr="pe_hiha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19008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Kuvahaun tulos haulle papiksi vihkiminen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772" name="AutoShape 4" descr="Kuvahaun tulos haulle papiksi vihkiminen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2774" name="Picture 6" descr="https://simeonjahanna.files.wordpress.com/2017/08/dsc_5851.jpg?w=540&amp;h=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48680"/>
            <a:ext cx="3703340" cy="5555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Jokainen ortodoksi on saanut kasteen jälkeen voitelun sakramentissa Pyhän Hengen armolahjan.</a:t>
            </a:r>
          </a:p>
          <a:p>
            <a:pPr>
              <a:buNone/>
            </a:pPr>
            <a:endParaRPr lang="fi-FI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Pappeuteen vihitty saa erityisen armolahjan, jonka avulla voi palvella niin Jumalaa kuin seurakuntalaisia. 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isällön paikkamerkki 4" descr="pe_mirhapullo ja sivellin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115" y="1600200"/>
            <a:ext cx="36207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Papiston tehtävät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Piispa </a:t>
            </a:r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huolehtii:</a:t>
            </a:r>
          </a:p>
          <a:p>
            <a:pPr>
              <a:buNone/>
            </a:pPr>
            <a:endParaRPr lang="fi-FI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i-F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iippakuntansa seurakunnista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Opetuksen oikeellisuudesta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Johtaa papistoa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Vihkii uudet papit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Toimittaa palveluksia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Opettaa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dirty="0" smtClean="0"/>
              <a:t>	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 smtClean="0"/>
              <a:t>	</a:t>
            </a:r>
            <a:r>
              <a:rPr lang="fi-FI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Piispan tunnuksena on paimensauva</a:t>
            </a:r>
            <a:endParaRPr lang="fi-FI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Kuva 4" descr="pe_piispan_sauv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Papiston tehtävät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Pappi</a:t>
            </a:r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Toimii seurakunnassa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Toimittaa palveluksia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Opettaa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Ohjaa hengellisesti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isällön paikkamerkki 4" descr="pe_kasiristi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829" y="1600200"/>
            <a:ext cx="36113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Papiston tehtävät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Diakoni</a:t>
            </a:r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pPr>
              <a:buNone/>
            </a:pP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Alun perin mm. jakoivat avustuksia 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Nykyisin avustavat palveluksissa</a:t>
            </a: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Tekevät muuta kirkollista työtä.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2000" dirty="0" smtClean="0">
                <a:solidFill>
                  <a:schemeClr val="tx2"/>
                </a:solidFill>
              </a:rPr>
              <a:t>Diakonin tunnus on </a:t>
            </a:r>
            <a:r>
              <a:rPr lang="fi-FI" sz="2000" dirty="0" err="1" smtClean="0">
                <a:solidFill>
                  <a:schemeClr val="tx2"/>
                </a:solidFill>
              </a:rPr>
              <a:t>orari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" name="Kuva 4" descr="pe_orar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297457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Vähitellen vakiintui tapa, että </a:t>
            </a:r>
            <a:r>
              <a:rPr lang="fi-FI" dirty="0" smtClean="0"/>
              <a:t>piispat ovat naimattomia.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Papit ja diakonit </a:t>
            </a:r>
            <a:r>
              <a:rPr lang="fi-FI" dirty="0" smtClean="0"/>
              <a:t>voivat olla naimisissa</a:t>
            </a:r>
            <a:r>
              <a:rPr lang="fi-FI" dirty="0" smtClean="0"/>
              <a:t>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Avioliittoon mennään ennen diakoninvihkimystä. </a:t>
            </a:r>
            <a:endParaRPr lang="fi-FI" dirty="0"/>
          </a:p>
        </p:txBody>
      </p:sp>
      <p:pic>
        <p:nvPicPr>
          <p:cNvPr id="5" name="Sisällön paikkamerkki 4" descr="pe_vihkikruunut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115" y="1600200"/>
            <a:ext cx="36207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Papiston tehtävä on siunata ja pyhittää</a:t>
            </a:r>
          </a:p>
          <a:p>
            <a:pPr>
              <a:buNone/>
            </a:pPr>
            <a:endParaRPr lang="fi-FI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Pyhyys tulee Jumalalta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Pappi toimii Pyhän Hengen välikappaleena.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6145" name="Picture 1" descr="C:\Users\Kirsi\Desktop\minne\papp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634" y="1600200"/>
            <a:ext cx="333773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Suomenkielen sana ’pappi’ tulee venäjänkielen sanasta ’pop’.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Sana pappi tarkoittaa </a:t>
            </a:r>
            <a:r>
              <a:rPr lang="fi-FI" b="1" dirty="0" smtClean="0"/>
              <a:t>isää</a:t>
            </a:r>
            <a:r>
              <a:rPr lang="fi-FI" dirty="0" smtClean="0"/>
              <a:t>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Ortodoksisen kirkon papit ovat miehiä. </a:t>
            </a:r>
          </a:p>
        </p:txBody>
      </p:sp>
      <p:pic>
        <p:nvPicPr>
          <p:cNvPr id="1026" name="Picture 2" descr="D:\ORTOBOXI\Isä Miihkali\valmiit\IMG_0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282" y="1124744"/>
            <a:ext cx="3339016" cy="500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Apostoli = lähettiläs</a:t>
            </a:r>
            <a:endParaRPr lang="fi-FI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Kristus teki opetuslapsista </a:t>
            </a:r>
            <a:r>
              <a:rPr lang="fi-FI" b="1" dirty="0" err="1" smtClean="0"/>
              <a:t>apostoleita</a:t>
            </a:r>
            <a:r>
              <a:rPr lang="fi-FI" b="1" dirty="0" smtClean="0"/>
              <a:t> eli lähettiläitä</a:t>
            </a:r>
            <a:r>
              <a:rPr lang="fi-FI" dirty="0" smtClean="0"/>
              <a:t>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Tästä tuli pappeuden sakramentti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Saatuaan Pyhän Hengen helluntaina, he lähtivät toteuttamaan tehtävää.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5" name="Sisällön paikkamerkki 4" descr="ji_helluntai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976" y="1600200"/>
            <a:ext cx="34510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Papin tehtävä on olla seurakunnan isä.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Kristus asetti apostoleiksi miehiä, vaikka hänen lähimpiin ystäviin kuului naisia ja naiset olivat Roomassa toimineet ’pappeina’.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Naisella on kirkossa muita tehtäviä. 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	</a:t>
            </a:r>
            <a:r>
              <a:rPr lang="fi-FI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Mm. </a:t>
            </a:r>
            <a:r>
              <a:rPr lang="fi-FI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mirhantuojanaiset</a:t>
            </a:r>
            <a:r>
              <a:rPr lang="fi-FI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kuuluivat Jeesuksen ystäviin. </a:t>
            </a:r>
            <a:endParaRPr lang="fi-FI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sv enkeli ilmestyy mirhantuojanais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980728"/>
            <a:ext cx="3193289" cy="4108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 lnSpcReduction="10000"/>
          </a:bodyPr>
          <a:lstStyle/>
          <a:p>
            <a:r>
              <a:rPr lang="fi-FI" b="1" dirty="0" smtClean="0">
                <a:solidFill>
                  <a:schemeClr val="accent1"/>
                </a:solidFill>
              </a:rPr>
              <a:t>Lähetyskäsky: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”</a:t>
            </a:r>
            <a:r>
              <a:rPr lang="fi-FI" sz="2400" b="1" dirty="0" smtClean="0">
                <a:solidFill>
                  <a:schemeClr val="accent1"/>
                </a:solidFill>
              </a:rPr>
              <a:t> Menkää siis ja tehkää kaikki kansat minun opetuslapsikseni: kastakaa heitä Isän ja Pojan ja Pyhän Hengen nimeen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smtClean="0">
                <a:solidFill>
                  <a:schemeClr val="accent1"/>
                </a:solidFill>
              </a:rPr>
              <a:t>ja opettakaa heitä noudattamaan kaikkea, mitä minä olen käskenyt teidän noudattaa</a:t>
            </a:r>
            <a:r>
              <a:rPr lang="fi-FI" sz="2400" dirty="0" smtClean="0">
                <a:solidFill>
                  <a:schemeClr val="accent1"/>
                </a:solidFill>
              </a:rPr>
              <a:t>.”</a:t>
            </a:r>
          </a:p>
          <a:p>
            <a:pPr>
              <a:buNone/>
            </a:pPr>
            <a:endParaRPr lang="fi-FI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sz="2400" dirty="0" err="1" smtClean="0">
                <a:solidFill>
                  <a:schemeClr val="tx2"/>
                </a:solidFill>
              </a:rPr>
              <a:t>Matt</a:t>
            </a:r>
            <a:r>
              <a:rPr lang="fi-FI" sz="2400" dirty="0" smtClean="0">
                <a:solidFill>
                  <a:schemeClr val="tx2"/>
                </a:solidFill>
              </a:rPr>
              <a:t>. 28:19-20</a:t>
            </a:r>
            <a:endParaRPr lang="fi-FI" sz="2400" dirty="0">
              <a:solidFill>
                <a:schemeClr val="tx2"/>
              </a:solidFill>
            </a:endParaRPr>
          </a:p>
        </p:txBody>
      </p:sp>
      <p:pic>
        <p:nvPicPr>
          <p:cNvPr id="5" name="Picture 2" descr="D:\ELPI\Uusi kansio\_MG_0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788" y="1600200"/>
            <a:ext cx="30154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Perustamiinsa seurakuntiin he asettivat papin laittamalla </a:t>
            </a:r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kätensä vihittävän pään päälle </a:t>
            </a:r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 vuodattamalla heihin Pyhän Hengen. 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D:\ORTOBOXI\Kuvapankki nettiin\pyhähen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123" y="1484784"/>
            <a:ext cx="306261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Jokaisessa kaupungissa oli yksi piispa. </a:t>
            </a:r>
          </a:p>
          <a:p>
            <a:pPr>
              <a:buNone/>
            </a:pPr>
            <a:endParaRPr lang="fi-FI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Piispa johti aluetta, johon kuului kaupunkia ympäröivät seurakunnat apunaan papit ja diakonit.</a:t>
            </a:r>
          </a:p>
          <a:p>
            <a:pPr>
              <a:buNone/>
            </a:pPr>
            <a:endParaRPr lang="fi-FI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Näin syntyi nykyinen </a:t>
            </a:r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hiippakunta.</a:t>
            </a:r>
          </a:p>
          <a:p>
            <a:pPr>
              <a:buNone/>
            </a:pP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i-FI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sz="2000" dirty="0" err="1" smtClean="0">
                <a:solidFill>
                  <a:schemeClr val="tx2"/>
                </a:solidFill>
              </a:rPr>
              <a:t>Piipanistuin</a:t>
            </a:r>
            <a:endParaRPr lang="fi-FI" sz="2000" dirty="0">
              <a:solidFill>
                <a:schemeClr val="tx2"/>
              </a:solidFill>
            </a:endParaRPr>
          </a:p>
        </p:txBody>
      </p:sp>
      <p:pic>
        <p:nvPicPr>
          <p:cNvPr id="6" name="Kuva 5" descr="pe_piispanistu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80728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Piispa vihkii papiston asettamalla kätensä vihittävän pään päälle, kuten apostolitkin tekivät.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Uutta piispaa vihkimässä on useampi piispa.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sz="1800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fi-FI" sz="1800" dirty="0" smtClean="0">
                <a:solidFill>
                  <a:schemeClr val="tx2"/>
                </a:solidFill>
              </a:rPr>
              <a:t>	</a:t>
            </a:r>
            <a:r>
              <a:rPr lang="fi-FI" sz="1800" dirty="0" smtClean="0">
                <a:solidFill>
                  <a:schemeClr val="accent1"/>
                </a:solidFill>
              </a:rPr>
              <a:t>Arkkimandriitta </a:t>
            </a:r>
            <a:r>
              <a:rPr lang="fi-FI" sz="1800" dirty="0" err="1" smtClean="0">
                <a:solidFill>
                  <a:schemeClr val="accent1"/>
                </a:solidFill>
              </a:rPr>
              <a:t>Arseni</a:t>
            </a:r>
            <a:r>
              <a:rPr lang="fi-FI" sz="1800" dirty="0" smtClean="0">
                <a:solidFill>
                  <a:schemeClr val="accent1"/>
                </a:solidFill>
              </a:rPr>
              <a:t> vihittiin apulaispiispaksi vuonna 2005. Piispa kantaa kaulassaan </a:t>
            </a:r>
            <a:r>
              <a:rPr lang="fi-FI" sz="1800" dirty="0" err="1" smtClean="0">
                <a:solidFill>
                  <a:schemeClr val="accent1"/>
                </a:solidFill>
              </a:rPr>
              <a:t>panagia-riipusta</a:t>
            </a:r>
            <a:r>
              <a:rPr lang="fi-FI" sz="1800" dirty="0" smtClean="0">
                <a:solidFill>
                  <a:schemeClr val="accent1"/>
                </a:solidFill>
              </a:rPr>
              <a:t>.</a:t>
            </a:r>
            <a:endParaRPr lang="fi-FI" sz="1800" dirty="0">
              <a:solidFill>
                <a:schemeClr val="accent1"/>
              </a:solidFill>
            </a:endParaRPr>
          </a:p>
        </p:txBody>
      </p:sp>
      <p:pic>
        <p:nvPicPr>
          <p:cNvPr id="15361" name="Picture 1" descr="C:\Users\Kirsi\Desktop\boxiin\arseni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2906762" cy="435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Pappeus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Pappeudessa on kolme astetta:</a:t>
            </a:r>
          </a:p>
          <a:p>
            <a:endParaRPr lang="fi-FI" dirty="0"/>
          </a:p>
          <a:p>
            <a:r>
              <a:rPr lang="fi-FI" dirty="0" smtClean="0"/>
              <a:t>Diakoni</a:t>
            </a:r>
          </a:p>
          <a:p>
            <a:r>
              <a:rPr lang="fi-FI" dirty="0" smtClean="0"/>
              <a:t>Pappi</a:t>
            </a:r>
          </a:p>
          <a:p>
            <a:r>
              <a:rPr lang="fi-FI" dirty="0" smtClean="0"/>
              <a:t>Piispa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Kaikkiin on oma vihkimyksensä.</a:t>
            </a:r>
          </a:p>
        </p:txBody>
      </p:sp>
      <p:pic>
        <p:nvPicPr>
          <p:cNvPr id="2050" name="Picture 2" descr="D:\ORTOBOXI\Isä Miihkali\valmiit\IMG_00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702" y="1600200"/>
            <a:ext cx="302159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Pappeuteen vihkiminen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Tapahtuu liturgian yhteydessä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Vihittävä kuljetetaan pyhistä ovista alttariin. </a:t>
            </a:r>
            <a:endParaRPr lang="fi-FI" dirty="0"/>
          </a:p>
        </p:txBody>
      </p:sp>
      <p:pic>
        <p:nvPicPr>
          <p:cNvPr id="5" name="Sisällön paikkamerkki 4" descr="ks_kuninkaanovet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r>
              <a:rPr lang="fi-FI" dirty="0" smtClean="0"/>
              <a:t>Hän kiertää pyhän pöydän ympäri kolmesti suudellen sen kulmia.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Lauletaan samoja </a:t>
            </a:r>
            <a:r>
              <a:rPr lang="fi-FI" dirty="0" err="1" smtClean="0"/>
              <a:t>tropareja</a:t>
            </a:r>
            <a:r>
              <a:rPr lang="fi-FI" dirty="0" smtClean="0"/>
              <a:t> kuin avioliittoon vihittäessä.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Papista tulee seurakuntaperheen isä.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1800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sz="1800" dirty="0" smtClean="0">
                <a:solidFill>
                  <a:schemeClr val="tx2"/>
                </a:solidFill>
              </a:rPr>
              <a:t>	Myös kasteen ja avioliiton sakramenttien toimituksiin kuuluu kaste- ja vihkipöydän kierto kolmesti.</a:t>
            </a:r>
            <a:endParaRPr lang="fi-FI" sz="1800" dirty="0">
              <a:solidFill>
                <a:schemeClr val="tx2"/>
              </a:solidFill>
            </a:endParaRPr>
          </a:p>
        </p:txBody>
      </p:sp>
      <p:pic>
        <p:nvPicPr>
          <p:cNvPr id="7" name="Picture 2" descr="C:\Users\Kirsi\Desktop\Sakramentit\kasteastian kie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430422"/>
            <a:ext cx="3024336" cy="2483426"/>
          </a:xfrm>
          <a:prstGeom prst="rect">
            <a:avLst/>
          </a:prstGeom>
        </p:spPr>
      </p:pic>
      <p:pic>
        <p:nvPicPr>
          <p:cNvPr id="8" name="Picture 2" descr="C:\Users\Kirsi\Desktop\Sakramentit\avioliitto\ALPöydän kier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3068960"/>
            <a:ext cx="3050430" cy="2033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383</Words>
  <Application>Microsoft Office PowerPoint</Application>
  <PresentationFormat>Näytössä katseltava diaesitys (4:3)</PresentationFormat>
  <Paragraphs>170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Office-teema</vt:lpstr>
      <vt:lpstr>PAPPEUS</vt:lpstr>
      <vt:lpstr>Apostoli = lähettiläs</vt:lpstr>
      <vt:lpstr> </vt:lpstr>
      <vt:lpstr> </vt:lpstr>
      <vt:lpstr> </vt:lpstr>
      <vt:lpstr> </vt:lpstr>
      <vt:lpstr> Pappeus</vt:lpstr>
      <vt:lpstr>Pappeuteen vihkiminen </vt:lpstr>
      <vt:lpstr> </vt:lpstr>
      <vt:lpstr> </vt:lpstr>
      <vt:lpstr> </vt:lpstr>
      <vt:lpstr>Dia 12</vt:lpstr>
      <vt:lpstr> </vt:lpstr>
      <vt:lpstr>Papiston tehtävät</vt:lpstr>
      <vt:lpstr>Papiston tehtävät</vt:lpstr>
      <vt:lpstr>Papiston tehtävät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Papisto turvaa jatkuvuuden</dc:title>
  <dc:creator>Kirsi Vuomajoki</dc:creator>
  <cp:lastModifiedBy>Sami</cp:lastModifiedBy>
  <cp:revision>21</cp:revision>
  <dcterms:created xsi:type="dcterms:W3CDTF">2012-06-01T20:14:29Z</dcterms:created>
  <dcterms:modified xsi:type="dcterms:W3CDTF">2019-01-23T04:47:29Z</dcterms:modified>
</cp:coreProperties>
</file>