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05EF6A-6908-417A-91E1-03029B1E159F}" v="466" dt="2022-11-18T10:38:19.9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109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96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21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02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8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40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1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7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0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8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11/18/2022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1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8FDE4-BAC4-CCEE-E28B-EC52B79AD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A6B7E-48B7-EEF0-31F4-DAA0C105D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32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Rectangle 240">
            <a:extLst>
              <a:ext uri="{FF2B5EF4-FFF2-40B4-BE49-F238E27FC236}">
                <a16:creationId xmlns:a16="http://schemas.microsoft.com/office/drawing/2014/main" id="{247A131F-D5DE-41A5-B4CF-4F345319B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43" name="Freeform: Shape 242">
            <a:extLst>
              <a:ext uri="{FF2B5EF4-FFF2-40B4-BE49-F238E27FC236}">
                <a16:creationId xmlns:a16="http://schemas.microsoft.com/office/drawing/2014/main" id="{3AF4666D-BD98-40A5-A75F-478B98201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245" name="Freeform: Shape 244">
            <a:extLst>
              <a:ext uri="{FF2B5EF4-FFF2-40B4-BE49-F238E27FC236}">
                <a16:creationId xmlns:a16="http://schemas.microsoft.com/office/drawing/2014/main" id="{68680585-71F9-4721-A998-4974171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247" name="Freeform: Shape 246">
            <a:extLst>
              <a:ext uri="{FF2B5EF4-FFF2-40B4-BE49-F238E27FC236}">
                <a16:creationId xmlns:a16="http://schemas.microsoft.com/office/drawing/2014/main" id="{12BC95C2-2EEC-4F59-ABA8-660B0D059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49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58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10600" y="3276600"/>
            <a:ext cx="3529260" cy="3581398"/>
            <a:chOff x="4114800" y="1423987"/>
            <a:chExt cx="3961542" cy="4007547"/>
          </a:xfrm>
          <a:noFill/>
        </p:grpSpPr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 useBgFill="1">
        <p:nvSpPr>
          <p:cNvPr id="267" name="Rectangle 266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71" name="Top left">
            <a:extLst>
              <a:ext uri="{FF2B5EF4-FFF2-40B4-BE49-F238E27FC236}">
                <a16:creationId xmlns:a16="http://schemas.microsoft.com/office/drawing/2014/main" id="{98ECFD43-CD3A-4C87-83EF-8C84FF9C4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25" y="-1543"/>
            <a:ext cx="2198951" cy="3349518"/>
            <a:chOff x="10849" y="-3086"/>
            <a:chExt cx="2198951" cy="3349518"/>
          </a:xfrm>
        </p:grpSpPr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id="{67AB67E3-B5D7-48B1-918F-4F58A63D4C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id="{9DF40A3C-A581-4C40-BF99-C4C1B822B2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id="{6908FAE8-9BD1-4E0F-8022-5700B8A96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86041B8E-973D-4DE3-B188-B453E9B71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id="{CD2E1791-32B3-4000-BD0F-AFA4F71319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3919169C-9169-4F35-820C-349674E02D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B1D0FD86-A77E-49A4-BACF-23310301B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3E91A448-1A13-4A41-9A16-E7F20E024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DC8F836-541C-3A1E-5DCB-E2F79D7FD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835" y="76459"/>
            <a:ext cx="5215696" cy="263006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i="1" u="sng" kern="1200" dirty="0">
                <a:latin typeface="Garamond"/>
              </a:rPr>
              <a:t>MUSTIKKA</a:t>
            </a:r>
          </a:p>
        </p:txBody>
      </p:sp>
      <p:sp>
        <p:nvSpPr>
          <p:cNvPr id="131" name="Content Placeholder 130">
            <a:extLst>
              <a:ext uri="{FF2B5EF4-FFF2-40B4-BE49-F238E27FC236}">
                <a16:creationId xmlns:a16="http://schemas.microsoft.com/office/drawing/2014/main" id="{331CAE78-1A21-02A1-46D8-03A8B20537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80062" y="510610"/>
            <a:ext cx="6317971" cy="56643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Mustikkassa</a:t>
            </a:r>
            <a:r>
              <a:rPr lang="en-US" sz="1800" dirty="0"/>
              <a:t> </a:t>
            </a:r>
            <a:r>
              <a:rPr lang="en-US" dirty="0"/>
              <a:t>on</a:t>
            </a:r>
            <a:r>
              <a:rPr lang="en-US" sz="1800" dirty="0"/>
              <a:t> </a:t>
            </a:r>
            <a:r>
              <a:rPr lang="en-US" dirty="0"/>
              <a:t>E-</a:t>
            </a:r>
            <a:r>
              <a:rPr lang="en-US" dirty="0" err="1"/>
              <a:t>vitamiineja</a:t>
            </a:r>
            <a:r>
              <a:rPr lang="en-US" sz="1800" dirty="0"/>
              <a:t> </a:t>
            </a:r>
            <a:r>
              <a:rPr lang="en-US" dirty="0"/>
              <a:t>ja</a:t>
            </a:r>
            <a:r>
              <a:rPr lang="en-US" sz="1800" dirty="0"/>
              <a:t>  </a:t>
            </a:r>
            <a:r>
              <a:rPr lang="en-US" dirty="0" err="1"/>
              <a:t>jonkin</a:t>
            </a:r>
            <a:r>
              <a:rPr lang="en-US" sz="1800" dirty="0"/>
              <a:t> </a:t>
            </a:r>
            <a:r>
              <a:rPr lang="en-US" dirty="0" err="1"/>
              <a:t>verran</a:t>
            </a:r>
            <a:r>
              <a:rPr lang="en-US" sz="1800" dirty="0"/>
              <a:t> </a:t>
            </a:r>
            <a:r>
              <a:rPr lang="en-US" dirty="0"/>
              <a:t>C-</a:t>
            </a:r>
            <a:r>
              <a:rPr lang="en-US" dirty="0" err="1"/>
              <a:t>vitamiinia</a:t>
            </a:r>
            <a:r>
              <a:rPr lang="en-US" sz="1800" dirty="0"/>
              <a:t>. </a:t>
            </a:r>
            <a:r>
              <a:rPr lang="en-US" dirty="0"/>
              <a:t>On</a:t>
            </a:r>
            <a:r>
              <a:rPr lang="en-US" sz="1800" dirty="0"/>
              <a:t> </a:t>
            </a:r>
            <a:r>
              <a:rPr lang="en-US" dirty="0" err="1"/>
              <a:t>hyvä</a:t>
            </a:r>
            <a:r>
              <a:rPr lang="en-US" sz="1800" dirty="0"/>
              <a:t> </a:t>
            </a:r>
            <a:r>
              <a:rPr lang="en-US" dirty="0" err="1"/>
              <a:t>ravintokuidun</a:t>
            </a:r>
            <a:r>
              <a:rPr lang="en-US" sz="1800" dirty="0"/>
              <a:t> </a:t>
            </a:r>
            <a:r>
              <a:rPr lang="en-US" dirty="0" err="1"/>
              <a:t>lähde</a:t>
            </a:r>
            <a:r>
              <a:rPr lang="en-US" sz="1800" dirty="0" err="1"/>
              <a:t>.</a:t>
            </a:r>
            <a:r>
              <a:rPr lang="en-US" dirty="0" err="1"/>
              <a:t>kuivattuja</a:t>
            </a:r>
            <a:r>
              <a:rPr lang="en-US" sz="1800" dirty="0"/>
              <a:t> </a:t>
            </a:r>
            <a:r>
              <a:rPr lang="en-US" dirty="0" err="1"/>
              <a:t>mustikoita</a:t>
            </a:r>
            <a:r>
              <a:rPr lang="en-US" sz="1800" dirty="0"/>
              <a:t> </a:t>
            </a:r>
            <a:r>
              <a:rPr lang="en-US" dirty="0"/>
              <a:t>on</a:t>
            </a:r>
            <a:r>
              <a:rPr lang="en-US" sz="1800" dirty="0"/>
              <a:t> </a:t>
            </a:r>
            <a:r>
              <a:rPr lang="en-US" dirty="0" err="1"/>
              <a:t>kautta</a:t>
            </a:r>
            <a:r>
              <a:rPr lang="en-US" sz="1800" dirty="0"/>
              <a:t> </a:t>
            </a:r>
            <a:r>
              <a:rPr lang="en-US" dirty="0" err="1"/>
              <a:t>alkojen</a:t>
            </a:r>
            <a:r>
              <a:rPr lang="en-US" sz="1800" dirty="0"/>
              <a:t> </a:t>
            </a:r>
            <a:r>
              <a:rPr lang="en-US" sz="2400" dirty="0" err="1"/>
              <a:t>käytetty</a:t>
            </a:r>
            <a:r>
              <a:rPr lang="en-US" sz="1800" dirty="0"/>
              <a:t> </a:t>
            </a:r>
            <a:r>
              <a:rPr lang="en-US" dirty="0" err="1"/>
              <a:t>lääkeenä</a:t>
            </a:r>
            <a:r>
              <a:rPr lang="en-US" dirty="0"/>
              <a:t> </a:t>
            </a:r>
            <a:r>
              <a:rPr lang="en-US" dirty="0" err="1"/>
              <a:t>vatsa</a:t>
            </a:r>
            <a:r>
              <a:rPr lang="en-US" dirty="0"/>
              <a:t> </a:t>
            </a:r>
            <a:r>
              <a:rPr lang="en-US" dirty="0" err="1"/>
              <a:t>vaivoihinn</a:t>
            </a:r>
          </a:p>
          <a:p>
            <a:r>
              <a:rPr lang="en-US" dirty="0" err="1"/>
              <a:t>Superruuaksi</a:t>
            </a:r>
            <a:r>
              <a:rPr lang="en-US" dirty="0"/>
              <a:t> </a:t>
            </a:r>
            <a:r>
              <a:rPr lang="en-US" dirty="0" err="1"/>
              <a:t>mustikan</a:t>
            </a:r>
            <a:r>
              <a:rPr lang="en-US" dirty="0"/>
              <a:t> </a:t>
            </a:r>
            <a:r>
              <a:rPr lang="en-US" dirty="0" err="1"/>
              <a:t>tekevät</a:t>
            </a:r>
            <a:r>
              <a:rPr lang="en-US" dirty="0"/>
              <a:t> </a:t>
            </a:r>
            <a:r>
              <a:rPr lang="en-US" dirty="0" err="1"/>
              <a:t>sen</a:t>
            </a:r>
            <a:r>
              <a:rPr lang="en-US" dirty="0"/>
              <a:t> </a:t>
            </a:r>
            <a:r>
              <a:rPr lang="en-US" dirty="0" err="1"/>
              <a:t>sisältämä</a:t>
            </a:r>
            <a:r>
              <a:rPr lang="en-US" dirty="0"/>
              <a:t> </a:t>
            </a:r>
            <a:r>
              <a:rPr lang="en-US" dirty="0" err="1"/>
              <a:t>polyfenolit</a:t>
            </a:r>
            <a:r>
              <a:rPr lang="en-US" dirty="0"/>
              <a:t>. </a:t>
            </a:r>
            <a:r>
              <a:rPr lang="en-US" dirty="0" err="1"/>
              <a:t>Monikäyttöinen</a:t>
            </a:r>
            <a:r>
              <a:rPr lang="en-US" dirty="0"/>
              <a:t> </a:t>
            </a:r>
            <a:r>
              <a:rPr lang="en-US" dirty="0" err="1"/>
              <a:t>mustikka</a:t>
            </a:r>
            <a:r>
              <a:rPr lang="en-US" dirty="0"/>
              <a:t> </a:t>
            </a:r>
            <a:r>
              <a:rPr lang="en-US" dirty="0" err="1"/>
              <a:t>sopii</a:t>
            </a:r>
            <a:r>
              <a:rPr lang="en-US" dirty="0"/>
              <a:t> </a:t>
            </a:r>
            <a:r>
              <a:rPr lang="en-US" dirty="0" err="1"/>
              <a:t>leivonnaisin,kiisseleihin,puuroihin</a:t>
            </a:r>
            <a:r>
              <a:rPr lang="en-US" dirty="0"/>
              <a:t> ja </a:t>
            </a:r>
            <a:r>
              <a:rPr lang="en-US" dirty="0" err="1"/>
              <a:t>jälki</a:t>
            </a:r>
            <a:r>
              <a:rPr lang="en-US" dirty="0"/>
              <a:t> </a:t>
            </a:r>
            <a:r>
              <a:rPr lang="en-US" dirty="0" err="1"/>
              <a:t>ruokiin</a:t>
            </a:r>
          </a:p>
          <a:p>
            <a:endParaRPr lang="en-US" sz="1800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383F2C32-A6DC-376E-D039-8B6A3DBA26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20" y="2583032"/>
            <a:ext cx="5500003" cy="4163818"/>
          </a:xfrm>
          <a:prstGeom prst="rect">
            <a:avLst/>
          </a:prstGeom>
        </p:spPr>
      </p:pic>
      <p:grpSp>
        <p:nvGrpSpPr>
          <p:cNvPr id="281" name="Bottom Right">
            <a:extLst>
              <a:ext uri="{FF2B5EF4-FFF2-40B4-BE49-F238E27FC236}">
                <a16:creationId xmlns:a16="http://schemas.microsoft.com/office/drawing/2014/main" id="{EB42DC7D-FAB9-4C5B-A80B-98FFA37EC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74976" y="3278144"/>
            <a:ext cx="4211600" cy="3581399"/>
            <a:chOff x="7980400" y="3276601"/>
            <a:chExt cx="4211600" cy="3581399"/>
          </a:xfrm>
        </p:grpSpPr>
        <p:grpSp>
          <p:nvGrpSpPr>
            <p:cNvPr id="282" name="Graphic 157">
              <a:extLst>
                <a:ext uri="{FF2B5EF4-FFF2-40B4-BE49-F238E27FC236}">
                  <a16:creationId xmlns:a16="http://schemas.microsoft.com/office/drawing/2014/main" id="{F0C21626-DDFE-4349-A662-7905E94DD0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6"/>
              <a:chOff x="4114800" y="1423987"/>
              <a:chExt cx="3961542" cy="4007547"/>
            </a:xfrm>
            <a:noFill/>
          </p:grpSpPr>
          <p:sp>
            <p:nvSpPr>
              <p:cNvPr id="284" name="Freeform: Shape 283">
                <a:extLst>
                  <a:ext uri="{FF2B5EF4-FFF2-40B4-BE49-F238E27FC236}">
                    <a16:creationId xmlns:a16="http://schemas.microsoft.com/office/drawing/2014/main" id="{2A93E4FA-B080-47B0-9737-665729B8BA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85" name="Freeform: Shape 284">
                <a:extLst>
                  <a:ext uri="{FF2B5EF4-FFF2-40B4-BE49-F238E27FC236}">
                    <a16:creationId xmlns:a16="http://schemas.microsoft.com/office/drawing/2014/main" id="{8CCE14F9-EEBB-4549-911D-1ED413572A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86" name="Freeform: Shape 285">
                <a:extLst>
                  <a:ext uri="{FF2B5EF4-FFF2-40B4-BE49-F238E27FC236}">
                    <a16:creationId xmlns:a16="http://schemas.microsoft.com/office/drawing/2014/main" id="{97C39830-718C-448A-BBB7-C07C91EB0C7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87" name="Freeform: Shape 286">
                <a:extLst>
                  <a:ext uri="{FF2B5EF4-FFF2-40B4-BE49-F238E27FC236}">
                    <a16:creationId xmlns:a16="http://schemas.microsoft.com/office/drawing/2014/main" id="{C3636CB7-D2ED-4E5B-8CFD-006872DE835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88" name="Freeform: Shape 287">
                <a:extLst>
                  <a:ext uri="{FF2B5EF4-FFF2-40B4-BE49-F238E27FC236}">
                    <a16:creationId xmlns:a16="http://schemas.microsoft.com/office/drawing/2014/main" id="{30EDC1C2-F56B-4F24-94E4-589D95F110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89" name="Freeform: Shape 288">
                <a:extLst>
                  <a:ext uri="{FF2B5EF4-FFF2-40B4-BE49-F238E27FC236}">
                    <a16:creationId xmlns:a16="http://schemas.microsoft.com/office/drawing/2014/main" id="{599DDB92-1600-4A05-87BC-BCE5E5538F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90" name="Freeform: Shape 289">
                <a:extLst>
                  <a:ext uri="{FF2B5EF4-FFF2-40B4-BE49-F238E27FC236}">
                    <a16:creationId xmlns:a16="http://schemas.microsoft.com/office/drawing/2014/main" id="{284CE808-6181-4335-AB6C-0C88989E95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id="{1797F5E9-B01C-4490-92B3-9EACFCFADA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12" name="Graphic 12" descr="Metsämaisema ääriviiva">
            <a:extLst>
              <a:ext uri="{FF2B5EF4-FFF2-40B4-BE49-F238E27FC236}">
                <a16:creationId xmlns:a16="http://schemas.microsoft.com/office/drawing/2014/main" id="{A51033CB-6936-C8BF-320D-3C2E2B5CFC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32731" y="5060730"/>
            <a:ext cx="2543503" cy="1781504"/>
          </a:xfrm>
          <a:prstGeom prst="rect">
            <a:avLst/>
          </a:prstGeom>
        </p:spPr>
      </p:pic>
      <p:pic>
        <p:nvPicPr>
          <p:cNvPr id="13" name="Graphic 13" descr="Mustikka ääriviiva">
            <a:extLst>
              <a:ext uri="{FF2B5EF4-FFF2-40B4-BE49-F238E27FC236}">
                <a16:creationId xmlns:a16="http://schemas.microsoft.com/office/drawing/2014/main" id="{7C954367-F29E-D9EC-6BD5-12E8861F570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917731" y="1579180"/>
            <a:ext cx="914400" cy="1045779"/>
          </a:xfrm>
          <a:prstGeom prst="rect">
            <a:avLst/>
          </a:prstGeom>
        </p:spPr>
      </p:pic>
      <p:pic>
        <p:nvPicPr>
          <p:cNvPr id="14" name="Graphic 14" descr="Mustikka tasaisella täytöllä">
            <a:extLst>
              <a:ext uri="{FF2B5EF4-FFF2-40B4-BE49-F238E27FC236}">
                <a16:creationId xmlns:a16="http://schemas.microsoft.com/office/drawing/2014/main" id="{62BD6B74-256B-8FB9-2DB8-1E96A242BE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82662" y="777766"/>
            <a:ext cx="1111468" cy="1229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661097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AnalogousFromLightSeed_2SEEDS">
      <a:dk1>
        <a:srgbClr val="000000"/>
      </a:dk1>
      <a:lt1>
        <a:srgbClr val="FFFFFF"/>
      </a:lt1>
      <a:dk2>
        <a:srgbClr val="242B41"/>
      </a:dk2>
      <a:lt2>
        <a:srgbClr val="E2E5E8"/>
      </a:lt2>
      <a:accent1>
        <a:srgbClr val="C59B66"/>
      </a:accent1>
      <a:accent2>
        <a:srgbClr val="D19186"/>
      </a:accent2>
      <a:accent3>
        <a:srgbClr val="A5A46C"/>
      </a:accent3>
      <a:accent4>
        <a:srgbClr val="63ADB0"/>
      </a:accent4>
      <a:accent5>
        <a:srgbClr val="7AA7CC"/>
      </a:accent5>
      <a:accent6>
        <a:srgbClr val="707CC8"/>
      </a:accent6>
      <a:hlink>
        <a:srgbClr val="6383AB"/>
      </a:hlink>
      <a:folHlink>
        <a:srgbClr val="7F7F7F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ExploreVTI</vt:lpstr>
      <vt:lpstr>PowerPoint Presentation</vt:lpstr>
      <vt:lpstr>MUSTIKKA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211</cp:revision>
  <dcterms:created xsi:type="dcterms:W3CDTF">2022-11-18T09:36:05Z</dcterms:created>
  <dcterms:modified xsi:type="dcterms:W3CDTF">2022-11-18T10:39:14Z</dcterms:modified>
</cp:coreProperties>
</file>