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301" r:id="rId3"/>
    <p:sldId id="277" r:id="rId4"/>
    <p:sldId id="257" r:id="rId5"/>
    <p:sldId id="278" r:id="rId6"/>
    <p:sldId id="307" r:id="rId7"/>
    <p:sldId id="258" r:id="rId8"/>
    <p:sldId id="282" r:id="rId9"/>
    <p:sldId id="300" r:id="rId10"/>
    <p:sldId id="293" r:id="rId11"/>
    <p:sldId id="289" r:id="rId12"/>
    <p:sldId id="295" r:id="rId13"/>
    <p:sldId id="259" r:id="rId14"/>
    <p:sldId id="290" r:id="rId15"/>
    <p:sldId id="288" r:id="rId16"/>
    <p:sldId id="291" r:id="rId17"/>
    <p:sldId id="292" r:id="rId18"/>
    <p:sldId id="260" r:id="rId19"/>
    <p:sldId id="305" r:id="rId20"/>
    <p:sldId id="306" r:id="rId21"/>
    <p:sldId id="287" r:id="rId22"/>
    <p:sldId id="294" r:id="rId23"/>
    <p:sldId id="296" r:id="rId24"/>
    <p:sldId id="297" r:id="rId25"/>
    <p:sldId id="299" r:id="rId26"/>
    <p:sldId id="298" r:id="rId27"/>
    <p:sldId id="303" r:id="rId28"/>
    <p:sldId id="302" r:id="rId29"/>
    <p:sldId id="304"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108" d="100"/>
          <a:sy n="108" d="100"/>
        </p:scale>
        <p:origin x="120"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CC4B6-9D90-4B2C-AC4C-3E9B2B6988F7}" type="datetimeFigureOut">
              <a:rPr lang="fi-FI" smtClean="0"/>
              <a:t>30.8.2017</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1A41D-AE8B-42DF-910B-1BAA6DBDBA07}" type="slidenum">
              <a:rPr lang="fi-FI" smtClean="0"/>
              <a:t>‹#›</a:t>
            </a:fld>
            <a:endParaRPr lang="fi-FI"/>
          </a:p>
        </p:txBody>
      </p:sp>
    </p:spTree>
    <p:extLst>
      <p:ext uri="{BB962C8B-B14F-4D97-AF65-F5344CB8AC3E}">
        <p14:creationId xmlns:p14="http://schemas.microsoft.com/office/powerpoint/2010/main" val="21878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381A41D-AE8B-42DF-910B-1BAA6DBDBA07}" type="slidenum">
              <a:rPr lang="fi-FI" smtClean="0"/>
              <a:t>1</a:t>
            </a:fld>
            <a:endParaRPr lang="fi-FI"/>
          </a:p>
        </p:txBody>
      </p:sp>
    </p:spTree>
    <p:extLst>
      <p:ext uri="{BB962C8B-B14F-4D97-AF65-F5344CB8AC3E}">
        <p14:creationId xmlns:p14="http://schemas.microsoft.com/office/powerpoint/2010/main" val="246422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381A41D-AE8B-42DF-910B-1BAA6DBDBA07}" type="slidenum">
              <a:rPr lang="fi-FI" smtClean="0"/>
              <a:t>13</a:t>
            </a:fld>
            <a:endParaRPr lang="fi-FI"/>
          </a:p>
        </p:txBody>
      </p:sp>
    </p:spTree>
    <p:extLst>
      <p:ext uri="{BB962C8B-B14F-4D97-AF65-F5344CB8AC3E}">
        <p14:creationId xmlns:p14="http://schemas.microsoft.com/office/powerpoint/2010/main" val="24781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381A41D-AE8B-42DF-910B-1BAA6DBDBA07}" type="slidenum">
              <a:rPr lang="fi-FI" smtClean="0"/>
              <a:t>29</a:t>
            </a:fld>
            <a:endParaRPr lang="fi-FI"/>
          </a:p>
        </p:txBody>
      </p:sp>
    </p:spTree>
    <p:extLst>
      <p:ext uri="{BB962C8B-B14F-4D97-AF65-F5344CB8AC3E}">
        <p14:creationId xmlns:p14="http://schemas.microsoft.com/office/powerpoint/2010/main" val="38273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51DA3D12-6FB4-46B8-A91D-836EE23DC2E1}" type="datetime1">
              <a:rPr lang="fi-FI" smtClean="0"/>
              <a:t>30.8.2017</a:t>
            </a:fld>
            <a:endParaRPr lang="fi-FI"/>
          </a:p>
        </p:txBody>
      </p:sp>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
        <p:nvSpPr>
          <p:cNvPr id="6" name="Dian numeron paikkamerkki 5"/>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950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4F2BA035-4C70-4E03-A48A-54058CB7BFCB}" type="datetime1">
              <a:rPr lang="fi-FI" smtClean="0"/>
              <a:t>30.8.2017</a:t>
            </a:fld>
            <a:endParaRPr lang="fi-FI"/>
          </a:p>
        </p:txBody>
      </p:sp>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
        <p:nvSpPr>
          <p:cNvPr id="6" name="Dian numeron paikkamerkki 5"/>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44681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39C10227-793C-413E-AA95-867BC713A85E}" type="datetime1">
              <a:rPr lang="fi-FI" smtClean="0"/>
              <a:t>30.8.2017</a:t>
            </a:fld>
            <a:endParaRPr lang="fi-FI"/>
          </a:p>
        </p:txBody>
      </p:sp>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
        <p:nvSpPr>
          <p:cNvPr id="6" name="Dian numeron paikkamerkki 5"/>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169136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7176D5C-E1A0-4D19-8AA1-3E52CE71B0EF}" type="datetime1">
              <a:rPr lang="fi-FI" smtClean="0"/>
              <a:t>30.8.2017</a:t>
            </a:fld>
            <a:endParaRPr lang="fi-FI"/>
          </a:p>
        </p:txBody>
      </p:sp>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
        <p:nvSpPr>
          <p:cNvPr id="6" name="Dian numeron paikkamerkki 5"/>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1226158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BFCC202D-A1C1-4027-9C14-0E47A83FA37C}" type="datetime1">
              <a:rPr lang="fi-FI" smtClean="0"/>
              <a:t>30.8.2017</a:t>
            </a:fld>
            <a:endParaRPr lang="fi-FI"/>
          </a:p>
        </p:txBody>
      </p:sp>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
        <p:nvSpPr>
          <p:cNvPr id="6" name="Dian numeron paikkamerkki 5"/>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50604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0080136A-6EB9-4301-A08A-304B2266BBE7}" type="datetime1">
              <a:rPr lang="fi-FI" smtClean="0"/>
              <a:t>30.8.2017</a:t>
            </a:fld>
            <a:endParaRPr lang="fi-FI"/>
          </a:p>
        </p:txBody>
      </p:sp>
      <p:sp>
        <p:nvSpPr>
          <p:cNvPr id="6" name="Alatunnisteen paikkamerkki 5"/>
          <p:cNvSpPr>
            <a:spLocks noGrp="1"/>
          </p:cNvSpPr>
          <p:nvPr>
            <p:ph type="ftr" sz="quarter" idx="11"/>
          </p:nvPr>
        </p:nvSpPr>
        <p:spPr/>
        <p:txBody>
          <a:bodyPr/>
          <a:lstStyle/>
          <a:p>
            <a:r>
              <a:rPr lang="fi-FI" smtClean="0"/>
              <a:t>Joensuun seudun ops, Satu Huttunen</a:t>
            </a:r>
            <a:endParaRPr lang="fi-FI"/>
          </a:p>
        </p:txBody>
      </p:sp>
      <p:sp>
        <p:nvSpPr>
          <p:cNvPr id="7" name="Dian numeron paikkamerkki 6"/>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265441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E449AF59-6BB9-4D01-9ECF-6903B4E47575}" type="datetime1">
              <a:rPr lang="fi-FI" smtClean="0"/>
              <a:t>30.8.2017</a:t>
            </a:fld>
            <a:endParaRPr lang="fi-FI"/>
          </a:p>
        </p:txBody>
      </p:sp>
      <p:sp>
        <p:nvSpPr>
          <p:cNvPr id="8" name="Alatunnisteen paikkamerkki 7"/>
          <p:cNvSpPr>
            <a:spLocks noGrp="1"/>
          </p:cNvSpPr>
          <p:nvPr>
            <p:ph type="ftr" sz="quarter" idx="11"/>
          </p:nvPr>
        </p:nvSpPr>
        <p:spPr/>
        <p:txBody>
          <a:bodyPr/>
          <a:lstStyle/>
          <a:p>
            <a:r>
              <a:rPr lang="fi-FI" smtClean="0"/>
              <a:t>Joensuun seudun ops, Satu Huttunen</a:t>
            </a:r>
            <a:endParaRPr lang="fi-FI"/>
          </a:p>
        </p:txBody>
      </p:sp>
      <p:sp>
        <p:nvSpPr>
          <p:cNvPr id="9" name="Dian numeron paikkamerkki 8"/>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220062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B1EEDA19-0410-463D-B15B-393485146D63}" type="datetime1">
              <a:rPr lang="fi-FI" smtClean="0"/>
              <a:t>30.8.2017</a:t>
            </a:fld>
            <a:endParaRPr lang="fi-FI"/>
          </a:p>
        </p:txBody>
      </p:sp>
      <p:sp>
        <p:nvSpPr>
          <p:cNvPr id="4" name="Alatunnisteen paikkamerkki 3"/>
          <p:cNvSpPr>
            <a:spLocks noGrp="1"/>
          </p:cNvSpPr>
          <p:nvPr>
            <p:ph type="ftr" sz="quarter" idx="11"/>
          </p:nvPr>
        </p:nvSpPr>
        <p:spPr/>
        <p:txBody>
          <a:bodyPr/>
          <a:lstStyle/>
          <a:p>
            <a:r>
              <a:rPr lang="fi-FI" smtClean="0"/>
              <a:t>Joensuun seudun ops, Satu Huttunen</a:t>
            </a:r>
            <a:endParaRPr lang="fi-FI"/>
          </a:p>
        </p:txBody>
      </p:sp>
      <p:sp>
        <p:nvSpPr>
          <p:cNvPr id="5" name="Dian numeron paikkamerkki 4"/>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47771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D138F7A-3DE4-407C-9862-7E68ACF06858}" type="datetime1">
              <a:rPr lang="fi-FI" smtClean="0"/>
              <a:t>30.8.2017</a:t>
            </a:fld>
            <a:endParaRPr lang="fi-FI"/>
          </a:p>
        </p:txBody>
      </p:sp>
      <p:sp>
        <p:nvSpPr>
          <p:cNvPr id="3" name="Alatunnisteen paikkamerkki 2"/>
          <p:cNvSpPr>
            <a:spLocks noGrp="1"/>
          </p:cNvSpPr>
          <p:nvPr>
            <p:ph type="ftr" sz="quarter" idx="11"/>
          </p:nvPr>
        </p:nvSpPr>
        <p:spPr/>
        <p:txBody>
          <a:bodyPr/>
          <a:lstStyle/>
          <a:p>
            <a:r>
              <a:rPr lang="fi-FI" smtClean="0"/>
              <a:t>Joensuun seudun ops, Satu Huttunen</a:t>
            </a:r>
            <a:endParaRPr lang="fi-FI"/>
          </a:p>
        </p:txBody>
      </p:sp>
      <p:sp>
        <p:nvSpPr>
          <p:cNvPr id="4" name="Dian numeron paikkamerkki 3"/>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751360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BA7A7774-F508-4DA4-B82B-361D813D3495}" type="datetime1">
              <a:rPr lang="fi-FI" smtClean="0"/>
              <a:t>30.8.2017</a:t>
            </a:fld>
            <a:endParaRPr lang="fi-FI"/>
          </a:p>
        </p:txBody>
      </p:sp>
      <p:sp>
        <p:nvSpPr>
          <p:cNvPr id="6" name="Alatunnisteen paikkamerkki 5"/>
          <p:cNvSpPr>
            <a:spLocks noGrp="1"/>
          </p:cNvSpPr>
          <p:nvPr>
            <p:ph type="ftr" sz="quarter" idx="11"/>
          </p:nvPr>
        </p:nvSpPr>
        <p:spPr/>
        <p:txBody>
          <a:bodyPr/>
          <a:lstStyle/>
          <a:p>
            <a:r>
              <a:rPr lang="fi-FI" smtClean="0"/>
              <a:t>Joensuun seudun ops, Satu Huttunen</a:t>
            </a:r>
            <a:endParaRPr lang="fi-FI"/>
          </a:p>
        </p:txBody>
      </p:sp>
      <p:sp>
        <p:nvSpPr>
          <p:cNvPr id="7" name="Dian numeron paikkamerkki 6"/>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2894023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7B7B2B4E-C4D5-4295-AD20-5288EBDE9D12}" type="datetime1">
              <a:rPr lang="fi-FI" smtClean="0"/>
              <a:t>30.8.2017</a:t>
            </a:fld>
            <a:endParaRPr lang="fi-FI"/>
          </a:p>
        </p:txBody>
      </p:sp>
      <p:sp>
        <p:nvSpPr>
          <p:cNvPr id="6" name="Alatunnisteen paikkamerkki 5"/>
          <p:cNvSpPr>
            <a:spLocks noGrp="1"/>
          </p:cNvSpPr>
          <p:nvPr>
            <p:ph type="ftr" sz="quarter" idx="11"/>
          </p:nvPr>
        </p:nvSpPr>
        <p:spPr/>
        <p:txBody>
          <a:bodyPr/>
          <a:lstStyle/>
          <a:p>
            <a:r>
              <a:rPr lang="fi-FI" smtClean="0"/>
              <a:t>Joensuun seudun ops, Satu Huttunen</a:t>
            </a:r>
            <a:endParaRPr lang="fi-FI"/>
          </a:p>
        </p:txBody>
      </p:sp>
      <p:sp>
        <p:nvSpPr>
          <p:cNvPr id="7" name="Dian numeron paikkamerkki 6"/>
          <p:cNvSpPr>
            <a:spLocks noGrp="1"/>
          </p:cNvSpPr>
          <p:nvPr>
            <p:ph type="sldNum" sz="quarter" idx="12"/>
          </p:nvPr>
        </p:nvSpPr>
        <p:spPr/>
        <p:txBody>
          <a:bodyPr/>
          <a:lstStyle/>
          <a:p>
            <a:fld id="{0F2F6BA0-848B-41FE-8730-BE6114B51FB4}" type="slidenum">
              <a:rPr lang="fi-FI" smtClean="0"/>
              <a:t>‹#›</a:t>
            </a:fld>
            <a:endParaRPr lang="fi-FI"/>
          </a:p>
        </p:txBody>
      </p:sp>
    </p:spTree>
    <p:extLst>
      <p:ext uri="{BB962C8B-B14F-4D97-AF65-F5344CB8AC3E}">
        <p14:creationId xmlns:p14="http://schemas.microsoft.com/office/powerpoint/2010/main" val="327161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04AE1-4839-4621-894C-15FAA83172A8}" type="datetime1">
              <a:rPr lang="fi-FI" smtClean="0"/>
              <a:t>30.8.2017</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smtClean="0"/>
              <a:t>Joensuun seudun ops, Satu Huttunen</a:t>
            </a:r>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F6BA0-848B-41FE-8730-BE6114B51FB4}" type="slidenum">
              <a:rPr lang="fi-FI" smtClean="0"/>
              <a:t>‹#›</a:t>
            </a:fld>
            <a:endParaRPr lang="fi-FI"/>
          </a:p>
        </p:txBody>
      </p:sp>
    </p:spTree>
    <p:extLst>
      <p:ext uri="{BB962C8B-B14F-4D97-AF65-F5344CB8AC3E}">
        <p14:creationId xmlns:p14="http://schemas.microsoft.com/office/powerpoint/2010/main" val="1005409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peda.net/opetussuunnitelma/ops2016/opetussuunnitelmat/jsp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0" y="0"/>
            <a:ext cx="12256394" cy="7092498"/>
          </a:xfrm>
          <a:prstGeom prst="rect">
            <a:avLst/>
          </a:prstGeom>
        </p:spPr>
      </p:pic>
      <p:sp>
        <p:nvSpPr>
          <p:cNvPr id="7" name="Alaotsikko 2"/>
          <p:cNvSpPr txBox="1">
            <a:spLocks/>
          </p:cNvSpPr>
          <p:nvPr/>
        </p:nvSpPr>
        <p:spPr>
          <a:xfrm>
            <a:off x="1377199" y="405569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dirty="0" smtClean="0"/>
              <a:t>Opetussuunnitelma 2016</a:t>
            </a:r>
            <a:endParaRPr lang="fi-FI" dirty="0"/>
          </a:p>
        </p:txBody>
      </p:sp>
      <p:sp>
        <p:nvSpPr>
          <p:cNvPr id="9" name="Tekstiruutu 8"/>
          <p:cNvSpPr txBox="1"/>
          <p:nvPr/>
        </p:nvSpPr>
        <p:spPr>
          <a:xfrm>
            <a:off x="2521259" y="2674648"/>
            <a:ext cx="6715936" cy="1015663"/>
          </a:xfrm>
          <a:prstGeom prst="rect">
            <a:avLst/>
          </a:prstGeom>
          <a:noFill/>
        </p:spPr>
        <p:txBody>
          <a:bodyPr wrap="square" rtlCol="0">
            <a:spAutoFit/>
          </a:bodyPr>
          <a:lstStyle/>
          <a:p>
            <a:r>
              <a:rPr lang="fi-FI" sz="6000" b="1" dirty="0" smtClean="0"/>
              <a:t>OPSISSA JA OPSISTA</a:t>
            </a:r>
            <a:endParaRPr lang="fi-FI" sz="6000" b="1" dirty="0"/>
          </a:p>
        </p:txBody>
      </p:sp>
    </p:spTree>
    <p:extLst>
      <p:ext uri="{BB962C8B-B14F-4D97-AF65-F5344CB8AC3E}">
        <p14:creationId xmlns:p14="http://schemas.microsoft.com/office/powerpoint/2010/main" val="327722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1" y="0"/>
            <a:ext cx="12191999" cy="6808631"/>
          </a:xfrm>
          <a:prstGeom prst="rect">
            <a:avLst/>
          </a:prstGeom>
        </p:spPr>
      </p:pic>
      <p:sp>
        <p:nvSpPr>
          <p:cNvPr id="4" name="Tekstiruutu 3"/>
          <p:cNvSpPr txBox="1"/>
          <p:nvPr/>
        </p:nvSpPr>
        <p:spPr>
          <a:xfrm>
            <a:off x="2569813" y="2406436"/>
            <a:ext cx="6800046" cy="1754326"/>
          </a:xfrm>
          <a:prstGeom prst="rect">
            <a:avLst/>
          </a:prstGeom>
          <a:solidFill>
            <a:schemeClr val="bg2"/>
          </a:solidFill>
        </p:spPr>
        <p:txBody>
          <a:bodyPr wrap="square" rtlCol="0">
            <a:spAutoFit/>
          </a:bodyPr>
          <a:lstStyle/>
          <a:p>
            <a:r>
              <a:rPr lang="fi-FI" sz="5400" dirty="0" smtClean="0"/>
              <a:t>Valinnaisia aineita aiempaa aikaisemmin</a:t>
            </a:r>
            <a:endParaRPr lang="fi-FI" sz="5400" dirty="0"/>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22308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ru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1109709" y="648070"/>
            <a:ext cx="10377996" cy="3046988"/>
          </a:xfrm>
          <a:prstGeom prst="rect">
            <a:avLst/>
          </a:prstGeom>
        </p:spPr>
        <p:txBody>
          <a:bodyPr wrap="square">
            <a:spAutoFit/>
          </a:bodyPr>
          <a:lstStyle/>
          <a:p>
            <a:r>
              <a:rPr lang="fi-FI" b="1" dirty="0"/>
              <a:t>Valinnaisuutta aiempaa </a:t>
            </a:r>
            <a:r>
              <a:rPr lang="fi-FI" b="1" dirty="0" smtClean="0"/>
              <a:t>aikaisemmin</a:t>
            </a:r>
          </a:p>
          <a:p>
            <a:endParaRPr lang="fi-FI" b="1" dirty="0"/>
          </a:p>
          <a:p>
            <a:r>
              <a:rPr lang="fi-FI" sz="2000" dirty="0"/>
              <a:t>Valinnaiset aineet sijoittuvat entistä enemmän myös alemmille vuosiluokille. </a:t>
            </a:r>
            <a:endParaRPr lang="fi-FI" sz="2000" dirty="0" smtClean="0"/>
          </a:p>
          <a:p>
            <a:endParaRPr lang="fi-FI" sz="2000" dirty="0"/>
          </a:p>
          <a:p>
            <a:r>
              <a:rPr lang="fi-FI" sz="2000" dirty="0"/>
              <a:t>T</a:t>
            </a:r>
            <a:r>
              <a:rPr lang="fi-FI" sz="2000" dirty="0" smtClean="0"/>
              <a:t>aide- </a:t>
            </a:r>
            <a:r>
              <a:rPr lang="fi-FI" sz="2000" dirty="0"/>
              <a:t>ja taitoaineisiin kuuluu myös omia valinnaisia opintoja. </a:t>
            </a:r>
            <a:r>
              <a:rPr lang="fi-FI" sz="2000" dirty="0" smtClean="0"/>
              <a:t>Taide- </a:t>
            </a:r>
            <a:r>
              <a:rPr lang="fi-FI" sz="2000" dirty="0"/>
              <a:t>ja </a:t>
            </a:r>
            <a:r>
              <a:rPr lang="fi-FI" sz="2000" dirty="0" smtClean="0"/>
              <a:t>taitoaineita ovat: </a:t>
            </a:r>
            <a:r>
              <a:rPr lang="fi-FI" sz="2000" dirty="0"/>
              <a:t>musiikki, kuvataide, käsityö, liikunta ja kotitalous</a:t>
            </a:r>
            <a:r>
              <a:rPr lang="fi-FI" sz="2000" dirty="0" smtClean="0"/>
              <a:t>.</a:t>
            </a:r>
            <a:r>
              <a:rPr lang="fi-FI" sz="2000" dirty="0"/>
              <a:t> Taide- ja taitoaineiden valinnaiset tunnit ovat osa näiden oppiaineiden yhteistä eli pakollista oppimäärää ja myös arvioidaan osana </a:t>
            </a:r>
            <a:r>
              <a:rPr lang="fi-FI" sz="2000" dirty="0" smtClean="0"/>
              <a:t>niitä, eli näistä ei tule merkintää todistukseen.</a:t>
            </a:r>
          </a:p>
          <a:p>
            <a:endParaRPr lang="fi-FI" dirty="0"/>
          </a:p>
          <a:p>
            <a:endParaRPr lang="fi-FI" dirty="0"/>
          </a:p>
        </p:txBody>
      </p:sp>
      <p:pic>
        <p:nvPicPr>
          <p:cNvPr id="5" name="Kuva 4"/>
          <p:cNvPicPr>
            <a:picLocks noChangeAspect="1"/>
          </p:cNvPicPr>
          <p:nvPr/>
        </p:nvPicPr>
        <p:blipFill>
          <a:blip r:embed="rId2"/>
          <a:stretch>
            <a:fillRect/>
          </a:stretch>
        </p:blipFill>
        <p:spPr>
          <a:xfrm>
            <a:off x="946257" y="3108325"/>
            <a:ext cx="8772525" cy="3248025"/>
          </a:xfrm>
          <a:prstGeom prst="rect">
            <a:avLst/>
          </a:prstGeom>
        </p:spPr>
      </p:pic>
    </p:spTree>
    <p:extLst>
      <p:ext uri="{BB962C8B-B14F-4D97-AF65-F5344CB8AC3E}">
        <p14:creationId xmlns:p14="http://schemas.microsoft.com/office/powerpoint/2010/main" val="19728960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942513" y="621437"/>
            <a:ext cx="9454718" cy="1938992"/>
          </a:xfrm>
          <a:prstGeom prst="rect">
            <a:avLst/>
          </a:prstGeom>
        </p:spPr>
        <p:txBody>
          <a:bodyPr wrap="square">
            <a:spAutoFit/>
          </a:bodyPr>
          <a:lstStyle/>
          <a:p>
            <a:r>
              <a:rPr lang="fi-FI" sz="2000" b="1" dirty="0" smtClean="0"/>
              <a:t>Varsinaiset valinnaisaineet</a:t>
            </a:r>
          </a:p>
          <a:p>
            <a:endParaRPr lang="fi-FI" sz="2000" b="1" dirty="0" smtClean="0"/>
          </a:p>
          <a:p>
            <a:r>
              <a:rPr lang="fi-FI" sz="2000" dirty="0" smtClean="0"/>
              <a:t>Varsinaiset </a:t>
            </a:r>
            <a:r>
              <a:rPr lang="fi-FI" sz="2000" dirty="0"/>
              <a:t>valinnaisaineet voivat olla oppiaineita, tai aineiden lisäksi useasta aineesta muodostettuja oppiainekokonaisuuksia tai yhteisiä aineita syventäviä ja soveltavia opintoja. Näistä valinnaisista aineista tulee myös arviointi todistukseen. Valinnaiset aineet arvioidaan joko numeroarvosanalla tai sanallisella arviolla riippuen niiden laajuudesta.</a:t>
            </a:r>
          </a:p>
        </p:txBody>
      </p:sp>
      <p:pic>
        <p:nvPicPr>
          <p:cNvPr id="4" name="Kuva 3"/>
          <p:cNvPicPr>
            <a:picLocks noChangeAspect="1"/>
          </p:cNvPicPr>
          <p:nvPr/>
        </p:nvPicPr>
        <p:blipFill>
          <a:blip r:embed="rId2"/>
          <a:stretch>
            <a:fillRect/>
          </a:stretch>
        </p:blipFill>
        <p:spPr>
          <a:xfrm>
            <a:off x="1064719" y="2999172"/>
            <a:ext cx="8943975" cy="1676400"/>
          </a:xfrm>
          <a:prstGeom prst="rect">
            <a:avLst/>
          </a:prstGeom>
        </p:spPr>
      </p:pic>
    </p:spTree>
    <p:extLst>
      <p:ext uri="{BB962C8B-B14F-4D97-AF65-F5344CB8AC3E}">
        <p14:creationId xmlns:p14="http://schemas.microsoft.com/office/powerpoint/2010/main" val="231449764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stretch>
            <a:fillRect/>
          </a:stretch>
        </p:blipFill>
        <p:spPr>
          <a:xfrm>
            <a:off x="0" y="0"/>
            <a:ext cx="12192000" cy="6858000"/>
          </a:xfrm>
          <a:prstGeom prst="rect">
            <a:avLst/>
          </a:prstGeom>
        </p:spPr>
      </p:pic>
      <p:sp>
        <p:nvSpPr>
          <p:cNvPr id="4" name="Tekstiruutu 3"/>
          <p:cNvSpPr txBox="1"/>
          <p:nvPr/>
        </p:nvSpPr>
        <p:spPr>
          <a:xfrm>
            <a:off x="2361500" y="2136338"/>
            <a:ext cx="8409904" cy="3416320"/>
          </a:xfrm>
          <a:prstGeom prst="rect">
            <a:avLst/>
          </a:prstGeom>
          <a:noFill/>
        </p:spPr>
        <p:txBody>
          <a:bodyPr wrap="square" rtlCol="0">
            <a:spAutoFit/>
          </a:bodyPr>
          <a:lstStyle/>
          <a:p>
            <a:r>
              <a:rPr lang="fi-FI" sz="5400" dirty="0" smtClean="0"/>
              <a:t>Ihmisenä ja kansalaisena kasvaminen</a:t>
            </a:r>
          </a:p>
          <a:p>
            <a:r>
              <a:rPr lang="fi-FI" sz="5400" dirty="0" smtClean="0"/>
              <a:t>-laaja-alaisen osaamisen taidot</a:t>
            </a:r>
            <a:endParaRPr lang="fi-FI" sz="5400" dirty="0"/>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1633213602"/>
      </p:ext>
    </p:extLst>
  </p:cSld>
  <p:clrMapOvr>
    <a:masterClrMapping/>
  </p:clrMapOvr>
  <mc:AlternateContent xmlns:mc="http://schemas.openxmlformats.org/markup-compatibility/2006" xmlns:p14="http://schemas.microsoft.com/office/powerpoint/2010/main">
    <mc:Choice Requires="p14">
      <p:transition spd="slow" p14:dur="4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Laaja-alainen osaaminen</a:t>
            </a:r>
            <a:endParaRPr lang="fi-FI" dirty="0"/>
          </a:p>
        </p:txBody>
      </p:sp>
      <p:sp>
        <p:nvSpPr>
          <p:cNvPr id="3" name="Sisällön paikkamerkki 2"/>
          <p:cNvSpPr>
            <a:spLocks noGrp="1"/>
          </p:cNvSpPr>
          <p:nvPr>
            <p:ph idx="1"/>
          </p:nvPr>
        </p:nvSpPr>
        <p:spPr>
          <a:xfrm>
            <a:off x="838200" y="1825625"/>
            <a:ext cx="9104790" cy="4351338"/>
          </a:xfrm>
        </p:spPr>
        <p:txBody>
          <a:bodyPr/>
          <a:lstStyle/>
          <a:p>
            <a:r>
              <a:rPr lang="fi-FI" dirty="0" smtClean="0"/>
              <a:t>Perusopetuksen tavoitteena on vahvista oppilaan osaamista laaja-alaisesti. Uudessa opetussuunnitelmassa on määritelty seitsemän laaja-alaisen osaamisen taitoa, jotka sisältyvät opetukseen monipuolisesti. Taitoja harjoitellaan ja niissä edistymistä arvioidaan kaikissa oppiaineissa ja monialaisten oppimiskokonaisuuksien toteutuksissa. Opetussuunnitelmassa viittaukset näihin taitoihin on merkitty kirjain- ja numerokoodeilla L1-L7.</a:t>
            </a:r>
            <a:endParaRPr lang="fi-FI" dirty="0"/>
          </a:p>
        </p:txBody>
      </p:sp>
      <p:sp>
        <p:nvSpPr>
          <p:cNvPr id="4" name="Alatunnisteen paikkamerkki 3"/>
          <p:cNvSpPr>
            <a:spLocks noGrp="1"/>
          </p:cNvSpPr>
          <p:nvPr>
            <p:ph type="ftr" sz="quarter" idx="11"/>
          </p:nvPr>
        </p:nvSpPr>
        <p:spPr/>
        <p:txBody>
          <a:bodyPr/>
          <a:lstStyle/>
          <a:p>
            <a:r>
              <a:rPr lang="fi-FI" smtClean="0"/>
              <a:t>Joensuun seudun ops, Satu Huttunen</a:t>
            </a:r>
            <a:endParaRPr lang="fi-FI"/>
          </a:p>
        </p:txBody>
      </p:sp>
      <p:pic>
        <p:nvPicPr>
          <p:cNvPr id="5" name="Kuva 4"/>
          <p:cNvPicPr>
            <a:picLocks noChangeAspect="1"/>
          </p:cNvPicPr>
          <p:nvPr/>
        </p:nvPicPr>
        <p:blipFill>
          <a:blip r:embed="rId2"/>
          <a:stretch>
            <a:fillRect/>
          </a:stretch>
        </p:blipFill>
        <p:spPr>
          <a:xfrm>
            <a:off x="9419208" y="3754287"/>
            <a:ext cx="2204436" cy="2347920"/>
          </a:xfrm>
          <a:prstGeom prst="rect">
            <a:avLst/>
          </a:prstGeom>
        </p:spPr>
      </p:pic>
    </p:spTree>
    <p:extLst>
      <p:ext uri="{BB962C8B-B14F-4D97-AF65-F5344CB8AC3E}">
        <p14:creationId xmlns:p14="http://schemas.microsoft.com/office/powerpoint/2010/main" val="3918733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985420" y="648070"/>
            <a:ext cx="5034379" cy="5528893"/>
          </a:xfrm>
        </p:spPr>
        <p:txBody>
          <a:bodyPr>
            <a:normAutofit fontScale="92500" lnSpcReduction="20000"/>
          </a:bodyPr>
          <a:lstStyle/>
          <a:p>
            <a:pPr marL="0" indent="0">
              <a:buNone/>
            </a:pPr>
            <a:r>
              <a:rPr lang="fi-FI" dirty="0" smtClean="0"/>
              <a:t>Laaja-alaisen osaamisen taidot ovat:</a:t>
            </a:r>
          </a:p>
          <a:p>
            <a:r>
              <a:rPr lang="fi-FI" dirty="0" smtClean="0"/>
              <a:t>Ajattelu ja oppimaan oppiminen (L1)</a:t>
            </a:r>
          </a:p>
          <a:p>
            <a:r>
              <a:rPr lang="fi-FI" dirty="0" smtClean="0"/>
              <a:t>Kulttuurinen osaaminen, vuorovaikutus ja ilmaisu (L2)</a:t>
            </a:r>
          </a:p>
          <a:p>
            <a:r>
              <a:rPr lang="fi-FI" dirty="0" smtClean="0"/>
              <a:t>Itsestä huolehtiminen ja arjen taidot (L3)</a:t>
            </a:r>
          </a:p>
          <a:p>
            <a:r>
              <a:rPr lang="fi-FI" dirty="0" smtClean="0"/>
              <a:t>Monilukutaito (L4)</a:t>
            </a:r>
          </a:p>
          <a:p>
            <a:r>
              <a:rPr lang="fi-FI" dirty="0" smtClean="0"/>
              <a:t>Tieto- ja viestintäteknologinen osaaminen (L5)</a:t>
            </a:r>
          </a:p>
          <a:p>
            <a:r>
              <a:rPr lang="fi-FI" dirty="0" smtClean="0"/>
              <a:t>Työelämätaidot ja yrittäjyys (L6)</a:t>
            </a:r>
          </a:p>
          <a:p>
            <a:r>
              <a:rPr lang="fi-FI" dirty="0" smtClean="0"/>
              <a:t>Osallistuminen, vaikuttaminen ja kestävän tulevaisuuden rakentaminen (L7)</a:t>
            </a:r>
            <a:endParaRPr lang="fi-FI" dirty="0"/>
          </a:p>
        </p:txBody>
      </p:sp>
      <p:pic>
        <p:nvPicPr>
          <p:cNvPr id="6" name="Sisällön paikkamerkki 5"/>
          <p:cNvPicPr>
            <a:picLocks noGrp="1" noChangeAspect="1"/>
          </p:cNvPicPr>
          <p:nvPr>
            <p:ph sz="half" idx="2"/>
          </p:nvPr>
        </p:nvPicPr>
        <p:blipFill>
          <a:blip r:embed="rId2"/>
          <a:stretch>
            <a:fillRect/>
          </a:stretch>
        </p:blipFill>
        <p:spPr>
          <a:xfrm>
            <a:off x="6362700" y="1097756"/>
            <a:ext cx="4762500" cy="4629150"/>
          </a:xfrm>
          <a:prstGeom prst="rect">
            <a:avLst/>
          </a:prstGeom>
        </p:spPr>
      </p:pic>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651868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0" y="0"/>
            <a:ext cx="12192000" cy="6769524"/>
          </a:xfrm>
          <a:prstGeom prst="rect">
            <a:avLst/>
          </a:prstGeom>
        </p:spPr>
      </p:pic>
      <p:sp>
        <p:nvSpPr>
          <p:cNvPr id="4" name="Tekstiruutu 3"/>
          <p:cNvSpPr txBox="1"/>
          <p:nvPr/>
        </p:nvSpPr>
        <p:spPr>
          <a:xfrm>
            <a:off x="4185634" y="2240923"/>
            <a:ext cx="6452315" cy="1446550"/>
          </a:xfrm>
          <a:prstGeom prst="rect">
            <a:avLst/>
          </a:prstGeom>
          <a:solidFill>
            <a:schemeClr val="accent1">
              <a:lumMod val="40000"/>
              <a:lumOff val="60000"/>
            </a:schemeClr>
          </a:solidFill>
        </p:spPr>
        <p:txBody>
          <a:bodyPr wrap="square" rtlCol="0">
            <a:spAutoFit/>
          </a:bodyPr>
          <a:lstStyle/>
          <a:p>
            <a:r>
              <a:rPr lang="fi-FI" sz="4400" dirty="0" smtClean="0"/>
              <a:t>Arviointi on muutakin kuin paperinen todistus</a:t>
            </a:r>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1405600587"/>
      </p:ext>
    </p:extLst>
  </p:cSld>
  <p:clrMapOvr>
    <a:masterClrMapping/>
  </p:clrMapOvr>
  <mc:AlternateContent xmlns:mc="http://schemas.openxmlformats.org/markup-compatibility/2006" xmlns:p14="http://schemas.microsoft.com/office/powerpoint/2010/main">
    <mc:Choice Requires="p14">
      <p:transition spd="slow" p14:dur="4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Tekstiruutu 2"/>
          <p:cNvSpPr txBox="1"/>
          <p:nvPr/>
        </p:nvSpPr>
        <p:spPr>
          <a:xfrm>
            <a:off x="1216240" y="781235"/>
            <a:ext cx="5042517" cy="5324535"/>
          </a:xfrm>
          <a:prstGeom prst="rect">
            <a:avLst/>
          </a:prstGeom>
          <a:noFill/>
        </p:spPr>
        <p:txBody>
          <a:bodyPr wrap="square" rtlCol="0">
            <a:spAutoFit/>
          </a:bodyPr>
          <a:lstStyle/>
          <a:p>
            <a:r>
              <a:rPr lang="fi-FI" sz="2000" dirty="0" smtClean="0"/>
              <a:t>Arvioinnin tehtävänä on ohjata ja kannustaa opiskelussa sekä kehittää edellytyksiä itsearviointiin.</a:t>
            </a:r>
          </a:p>
          <a:p>
            <a:endParaRPr lang="fi-FI" sz="2000" dirty="0"/>
          </a:p>
          <a:p>
            <a:r>
              <a:rPr lang="fi-FI" sz="2000" dirty="0" smtClean="0"/>
              <a:t>Oppilaan suoriutumista arvioidaan suhteessa opetussuunnitelmassa asetettuihin tavoitteisiin. Oppilas ja opettaja asettavat myös yhdessä tavoitteita ja arvioivat niiden toteutumista. </a:t>
            </a:r>
            <a:endParaRPr lang="fi-FI" sz="2000" dirty="0"/>
          </a:p>
          <a:p>
            <a:endParaRPr lang="fi-FI" sz="2000" dirty="0" smtClean="0"/>
          </a:p>
          <a:p>
            <a:r>
              <a:rPr lang="fi-FI" sz="2000" dirty="0" smtClean="0"/>
              <a:t>Arvioinnin tulee olla kannustavaa, mutta myös realistista. Oppilaan kanssa keskustellaan mitä ja miten opiskellaan, miten asetetut tavoitteet saavutetaan ja mitä pitäisi vielä oppia. Tavoitteena on myös itse- ja vertaisarvioinnin kehittäminen sekä palautteen antaminen ja vastaanottaminen.</a:t>
            </a:r>
            <a:endParaRPr lang="fi-FI" sz="2000" dirty="0"/>
          </a:p>
        </p:txBody>
      </p:sp>
      <p:pic>
        <p:nvPicPr>
          <p:cNvPr id="4" name="Kuva 3"/>
          <p:cNvPicPr>
            <a:picLocks noChangeAspect="1"/>
          </p:cNvPicPr>
          <p:nvPr/>
        </p:nvPicPr>
        <p:blipFill>
          <a:blip r:embed="rId2"/>
          <a:stretch>
            <a:fillRect/>
          </a:stretch>
        </p:blipFill>
        <p:spPr>
          <a:xfrm>
            <a:off x="6522332" y="1337130"/>
            <a:ext cx="5256927" cy="3714263"/>
          </a:xfrm>
          <a:prstGeom prst="rect">
            <a:avLst/>
          </a:prstGeom>
        </p:spPr>
      </p:pic>
    </p:spTree>
    <p:extLst>
      <p:ext uri="{BB962C8B-B14F-4D97-AF65-F5344CB8AC3E}">
        <p14:creationId xmlns:p14="http://schemas.microsoft.com/office/powerpoint/2010/main" val="4081253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p:cNvSpPr txBox="1"/>
          <p:nvPr/>
        </p:nvSpPr>
        <p:spPr>
          <a:xfrm>
            <a:off x="1881808" y="4486058"/>
            <a:ext cx="8796270" cy="1938992"/>
          </a:xfrm>
          <a:prstGeom prst="rect">
            <a:avLst/>
          </a:prstGeom>
          <a:noFill/>
        </p:spPr>
        <p:txBody>
          <a:bodyPr wrap="square" rtlCol="0">
            <a:spAutoFit/>
          </a:bodyPr>
          <a:lstStyle/>
          <a:p>
            <a:r>
              <a:rPr lang="fi-FI" sz="4000" dirty="0" smtClean="0"/>
              <a:t>Arviointi on opettajan tärkein pedagoginen työkalu oppilaan kasvun tukemiseen.</a:t>
            </a:r>
            <a:endParaRPr lang="fi-FI" sz="4000" dirty="0"/>
          </a:p>
        </p:txBody>
      </p:sp>
      <p:pic>
        <p:nvPicPr>
          <p:cNvPr id="4" name="Kuva 3"/>
          <p:cNvPicPr>
            <a:picLocks noChangeAspect="1"/>
          </p:cNvPicPr>
          <p:nvPr/>
        </p:nvPicPr>
        <p:blipFill>
          <a:blip r:embed="rId2"/>
          <a:stretch>
            <a:fillRect/>
          </a:stretch>
        </p:blipFill>
        <p:spPr>
          <a:xfrm>
            <a:off x="2822713" y="225287"/>
            <a:ext cx="6056243" cy="4138433"/>
          </a:xfrm>
          <a:prstGeom prst="rect">
            <a:avLst/>
          </a:prstGeom>
        </p:spPr>
      </p:pic>
      <p:sp>
        <p:nvSpPr>
          <p:cNvPr id="2" name="Alatunnisteen paikkamerkki 1"/>
          <p:cNvSpPr>
            <a:spLocks noGrp="1"/>
          </p:cNvSpPr>
          <p:nvPr>
            <p:ph type="ftr" sz="quarter" idx="11"/>
          </p:nvPr>
        </p:nvSpPr>
        <p:spPr/>
        <p:txBody>
          <a:bodyPr/>
          <a:lstStyle/>
          <a:p>
            <a:r>
              <a:rPr lang="fi-FI" smtClean="0">
                <a:solidFill>
                  <a:schemeClr val="tx1"/>
                </a:solidFill>
              </a:rPr>
              <a:t>Joensuun seudun ops, Satu Huttunen</a:t>
            </a:r>
            <a:endParaRPr lang="fi-FI" dirty="0"/>
          </a:p>
        </p:txBody>
      </p:sp>
    </p:spTree>
    <p:extLst>
      <p:ext uri="{BB962C8B-B14F-4D97-AF65-F5344CB8AC3E}">
        <p14:creationId xmlns:p14="http://schemas.microsoft.com/office/powerpoint/2010/main" val="2519109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2"/>
          <a:stretch>
            <a:fillRect/>
          </a:stretch>
        </p:blipFill>
        <p:spPr>
          <a:xfrm>
            <a:off x="7952527" y="2423602"/>
            <a:ext cx="3801508" cy="2312584"/>
          </a:xfrm>
          <a:prstGeom prst="rect">
            <a:avLst/>
          </a:prstGeom>
        </p:spPr>
      </p:pic>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363984" y="577049"/>
            <a:ext cx="9268288" cy="5570756"/>
          </a:xfrm>
          <a:prstGeom prst="rect">
            <a:avLst/>
          </a:prstGeom>
        </p:spPr>
        <p:txBody>
          <a:bodyPr wrap="square">
            <a:spAutoFit/>
          </a:bodyPr>
          <a:lstStyle/>
          <a:p>
            <a:r>
              <a:rPr lang="fi-FI" sz="2800" b="1" dirty="0"/>
              <a:t>Oppilaan arviointiin </a:t>
            </a:r>
            <a:r>
              <a:rPr lang="fi-FI" sz="2800" b="1" dirty="0" smtClean="0"/>
              <a:t>monipuolisuutta</a:t>
            </a:r>
          </a:p>
          <a:p>
            <a:endParaRPr lang="fi-FI" sz="2800" b="1" dirty="0"/>
          </a:p>
          <a:p>
            <a:r>
              <a:rPr lang="fi-FI" sz="2000" dirty="0"/>
              <a:t>Uusi opetussuunnitelma korostaa arviointimenetelmien monipuolisuuden lisäksi myös arviointia, joka ohjaa ja edistää oppimista. </a:t>
            </a:r>
            <a:endParaRPr lang="fi-FI" sz="2000" dirty="0" smtClean="0"/>
          </a:p>
          <a:p>
            <a:endParaRPr lang="fi-FI" sz="2000" dirty="0"/>
          </a:p>
          <a:p>
            <a:r>
              <a:rPr lang="fi-FI" sz="2000" dirty="0" smtClean="0"/>
              <a:t>Oppilaan </a:t>
            </a:r>
            <a:r>
              <a:rPr lang="fi-FI" sz="2000" dirty="0"/>
              <a:t>opintojen edistymisestä on annettava riittävän usein tietoa oppilaalle ja huoltajille</a:t>
            </a:r>
            <a:r>
              <a:rPr lang="fi-FI" sz="2000" dirty="0" smtClean="0"/>
              <a:t>.</a:t>
            </a:r>
          </a:p>
          <a:p>
            <a:endParaRPr lang="fi-FI" sz="2000" dirty="0"/>
          </a:p>
          <a:p>
            <a:r>
              <a:rPr lang="fi-FI" sz="2000" dirty="0" smtClean="0"/>
              <a:t>Palautetta </a:t>
            </a:r>
            <a:r>
              <a:rPr lang="fi-FI" sz="2000" dirty="0"/>
              <a:t>annetaan muullakin tavoin kuin todistusten avulla</a:t>
            </a:r>
            <a:r>
              <a:rPr lang="fi-FI" sz="2000" dirty="0" smtClean="0"/>
              <a:t>.</a:t>
            </a:r>
          </a:p>
          <a:p>
            <a:endParaRPr lang="fi-FI" sz="2000" dirty="0"/>
          </a:p>
          <a:p>
            <a:r>
              <a:rPr lang="fi-FI" sz="2000" dirty="0" smtClean="0"/>
              <a:t>Syyslukukauden päätteeksi käydään oppilaan, huoltajan ja opettajan välinen oppimiskeskustelu, jossa oppilas on pääosassa. Oppilas arvioi kuinka hän on saavuttanut oppimisen, työskentelyn ja käyttäytymisen tavoitteet syyslukukauden aikana ja yhdessä keskustellen suunnitellaan miten kevätlukukaudella jatketaan.</a:t>
            </a:r>
          </a:p>
          <a:p>
            <a:endParaRPr lang="fi-FI" sz="2000" dirty="0"/>
          </a:p>
          <a:p>
            <a:r>
              <a:rPr lang="fi-FI" sz="2000" dirty="0"/>
              <a:t>Jokaisen lukuvuoden päätteeksi oppilaat saavat edelleen lukuvuositodistuksen, jossa on oppiaineittain annettu arvio siitä, miten oppilas on saavuttanut lukuvuoden tavoitteet.</a:t>
            </a:r>
          </a:p>
        </p:txBody>
      </p:sp>
    </p:spTree>
    <p:extLst>
      <p:ext uri="{BB962C8B-B14F-4D97-AF65-F5344CB8AC3E}">
        <p14:creationId xmlns:p14="http://schemas.microsoft.com/office/powerpoint/2010/main" val="219960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pic>
        <p:nvPicPr>
          <p:cNvPr id="3" name="Kuva 2"/>
          <p:cNvPicPr>
            <a:picLocks noChangeAspect="1"/>
          </p:cNvPicPr>
          <p:nvPr/>
        </p:nvPicPr>
        <p:blipFill>
          <a:blip r:embed="rId2"/>
          <a:stretch>
            <a:fillRect/>
          </a:stretch>
        </p:blipFill>
        <p:spPr>
          <a:xfrm>
            <a:off x="-1" y="-1"/>
            <a:ext cx="12192001" cy="6789551"/>
          </a:xfrm>
          <a:prstGeom prst="rect">
            <a:avLst/>
          </a:prstGeom>
        </p:spPr>
      </p:pic>
      <p:sp>
        <p:nvSpPr>
          <p:cNvPr id="4" name="Tekstiruutu 3"/>
          <p:cNvSpPr txBox="1"/>
          <p:nvPr/>
        </p:nvSpPr>
        <p:spPr>
          <a:xfrm>
            <a:off x="2032986" y="2246050"/>
            <a:ext cx="7856738" cy="1692771"/>
          </a:xfrm>
          <a:prstGeom prst="rect">
            <a:avLst/>
          </a:prstGeom>
          <a:solidFill>
            <a:srgbClr val="92D050"/>
          </a:solidFill>
        </p:spPr>
        <p:txBody>
          <a:bodyPr wrap="square" rtlCol="0">
            <a:spAutoFit/>
          </a:bodyPr>
          <a:lstStyle/>
          <a:p>
            <a:r>
              <a:rPr lang="fi-FI" sz="7200" b="1" dirty="0" smtClean="0"/>
              <a:t>OPSISSA JA OPSISTA</a:t>
            </a:r>
          </a:p>
          <a:p>
            <a:r>
              <a:rPr lang="fi-FI" sz="3200" b="1" dirty="0" smtClean="0"/>
              <a:t>		</a:t>
            </a:r>
            <a:r>
              <a:rPr lang="fi-FI" sz="3200" dirty="0" smtClean="0"/>
              <a:t>Opetussuunnitelma 2016</a:t>
            </a:r>
            <a:endParaRPr lang="fi-FI" sz="3200" dirty="0"/>
          </a:p>
        </p:txBody>
      </p:sp>
    </p:spTree>
    <p:extLst>
      <p:ext uri="{BB962C8B-B14F-4D97-AF65-F5344CB8AC3E}">
        <p14:creationId xmlns:p14="http://schemas.microsoft.com/office/powerpoint/2010/main" val="314929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Oppimiskeskustelut</a:t>
            </a:r>
            <a:endParaRPr lang="fi-FI" dirty="0"/>
          </a:p>
        </p:txBody>
      </p:sp>
      <p:pic>
        <p:nvPicPr>
          <p:cNvPr id="1026" name="Picture 2" descr="Opettaja, Koulu, Yliopisto, Hallitus, Koulutus, Opet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56573" y="59506"/>
            <a:ext cx="3034518" cy="3034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ttaja, Opettaa, Lisätietoja, Parantaminen, Koulu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742" y="3321922"/>
            <a:ext cx="3245476" cy="3245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ettaja, Opettaa, Lisätietoja, Parantaminen, Koulut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2545" y="1736445"/>
            <a:ext cx="2852670" cy="2852670"/>
          </a:xfrm>
          <a:prstGeom prst="rect">
            <a:avLst/>
          </a:prstGeom>
          <a:noFill/>
          <a:extLst>
            <a:ext uri="{909E8E84-426E-40DD-AFC4-6F175D3DCCD1}">
              <a14:hiddenFill xmlns:a14="http://schemas.microsoft.com/office/drawing/2010/main">
                <a:solidFill>
                  <a:srgbClr val="FFFFFF"/>
                </a:solidFill>
              </a14:hiddenFill>
            </a:ext>
          </a:extLst>
        </p:spPr>
      </p:pic>
      <p:sp>
        <p:nvSpPr>
          <p:cNvPr id="4" name="Suorakulmio 3"/>
          <p:cNvSpPr/>
          <p:nvPr/>
        </p:nvSpPr>
        <p:spPr>
          <a:xfrm>
            <a:off x="6508791" y="2649419"/>
            <a:ext cx="4553554" cy="830997"/>
          </a:xfrm>
          <a:prstGeom prst="rect">
            <a:avLst/>
          </a:prstGeom>
          <a:noFill/>
        </p:spPr>
        <p:txBody>
          <a:bodyPr wrap="none" lIns="91440" tIns="45720" rIns="91440" bIns="45720">
            <a:spAutoFit/>
          </a:bodyPr>
          <a:lstStyle/>
          <a:p>
            <a:pPr algn="ctr"/>
            <a:r>
              <a:rPr lang="fi-FI" sz="2400" b="0" cap="none" spc="0" dirty="0" smtClean="0">
                <a:ln w="0"/>
                <a:solidFill>
                  <a:schemeClr val="tx1"/>
                </a:solidFill>
                <a:effectLst>
                  <a:outerShdw blurRad="38100" dist="19050" dir="2700000" algn="tl" rotWithShape="0">
                    <a:schemeClr val="dk1">
                      <a:alpha val="40000"/>
                    </a:schemeClr>
                  </a:outerShdw>
                </a:effectLst>
              </a:rPr>
              <a:t>Opettaja- on koulussa tapahtuvan- </a:t>
            </a:r>
          </a:p>
          <a:p>
            <a:pPr algn="ctr"/>
            <a:r>
              <a:rPr lang="fi-FI" sz="2400" b="0" cap="none" spc="0" dirty="0" smtClean="0">
                <a:ln w="0"/>
                <a:solidFill>
                  <a:schemeClr val="tx1"/>
                </a:solidFill>
                <a:effectLst>
                  <a:outerShdw blurRad="38100" dist="19050" dir="2700000" algn="tl" rotWithShape="0">
                    <a:schemeClr val="dk1">
                      <a:alpha val="40000"/>
                    </a:schemeClr>
                  </a:outerShdw>
                </a:effectLst>
              </a:rPr>
              <a:t>oppimisen asiantuntija</a:t>
            </a:r>
            <a:endParaRPr lang="fi-FI" sz="2400" b="0" cap="none" spc="0" dirty="0">
              <a:ln w="0"/>
              <a:solidFill>
                <a:schemeClr val="tx1"/>
              </a:solidFill>
              <a:effectLst>
                <a:outerShdw blurRad="38100" dist="19050" dir="2700000" algn="tl" rotWithShape="0">
                  <a:schemeClr val="dk1">
                    <a:alpha val="40000"/>
                  </a:schemeClr>
                </a:outerShdw>
              </a:effectLst>
            </a:endParaRPr>
          </a:p>
        </p:txBody>
      </p:sp>
      <p:sp>
        <p:nvSpPr>
          <p:cNvPr id="5" name="Suorakulmio 4"/>
          <p:cNvSpPr/>
          <p:nvPr/>
        </p:nvSpPr>
        <p:spPr>
          <a:xfrm>
            <a:off x="3561759" y="5506690"/>
            <a:ext cx="5048883" cy="954107"/>
          </a:xfrm>
          <a:prstGeom prst="rect">
            <a:avLst/>
          </a:prstGeom>
          <a:noFill/>
        </p:spPr>
        <p:txBody>
          <a:bodyPr wrap="none" lIns="91440" tIns="45720" rIns="91440" bIns="45720">
            <a:spAutoFit/>
          </a:bodyPr>
          <a:lstStyle/>
          <a:p>
            <a:pPr algn="ctr"/>
            <a:r>
              <a:rPr lang="fi-FI" sz="2800" b="0" cap="none" spc="0" dirty="0" smtClean="0">
                <a:ln w="0"/>
                <a:solidFill>
                  <a:schemeClr val="tx1"/>
                </a:solidFill>
                <a:effectLst>
                  <a:outerShdw blurRad="38100" dist="19050" dir="2700000" algn="tl" rotWithShape="0">
                    <a:schemeClr val="dk1">
                      <a:alpha val="40000"/>
                    </a:schemeClr>
                  </a:outerShdw>
                </a:effectLst>
              </a:rPr>
              <a:t>Huoltaja – on kotona tapahtuvan </a:t>
            </a:r>
          </a:p>
          <a:p>
            <a:pPr algn="ctr"/>
            <a:r>
              <a:rPr lang="fi-FI" sz="2800" b="0" cap="none" spc="0" dirty="0" smtClean="0">
                <a:ln w="0"/>
                <a:solidFill>
                  <a:schemeClr val="tx1"/>
                </a:solidFill>
                <a:effectLst>
                  <a:outerShdw blurRad="38100" dist="19050" dir="2700000" algn="tl" rotWithShape="0">
                    <a:schemeClr val="dk1">
                      <a:alpha val="40000"/>
                    </a:schemeClr>
                  </a:outerShdw>
                </a:effectLst>
              </a:rPr>
              <a:t>oppimisen asiantuntija</a:t>
            </a:r>
            <a:endParaRPr lang="fi-FI" sz="2800" b="0" cap="none" spc="0" dirty="0">
              <a:ln w="0"/>
              <a:solidFill>
                <a:schemeClr val="tx1"/>
              </a:solidFill>
              <a:effectLst>
                <a:outerShdw blurRad="38100" dist="19050" dir="2700000" algn="tl" rotWithShape="0">
                  <a:schemeClr val="dk1">
                    <a:alpha val="40000"/>
                  </a:schemeClr>
                </a:outerShdw>
              </a:effectLst>
            </a:endParaRPr>
          </a:p>
        </p:txBody>
      </p:sp>
      <p:sp>
        <p:nvSpPr>
          <p:cNvPr id="6" name="Suorakulmio 5"/>
          <p:cNvSpPr/>
          <p:nvPr/>
        </p:nvSpPr>
        <p:spPr>
          <a:xfrm>
            <a:off x="755795" y="4343066"/>
            <a:ext cx="3499420" cy="954107"/>
          </a:xfrm>
          <a:prstGeom prst="rect">
            <a:avLst/>
          </a:prstGeom>
          <a:noFill/>
        </p:spPr>
        <p:txBody>
          <a:bodyPr wrap="none" lIns="91440" tIns="45720" rIns="91440" bIns="45720">
            <a:spAutoFit/>
          </a:bodyPr>
          <a:lstStyle/>
          <a:p>
            <a:pPr algn="ctr"/>
            <a:r>
              <a:rPr lang="fi-FI" sz="2800" dirty="0" smtClean="0">
                <a:ln w="0"/>
                <a:effectLst>
                  <a:outerShdw blurRad="38100" dist="19050" dir="2700000" algn="tl" rotWithShape="0">
                    <a:schemeClr val="dk1">
                      <a:alpha val="40000"/>
                    </a:schemeClr>
                  </a:outerShdw>
                </a:effectLst>
              </a:rPr>
              <a:t>Oppilas – on oman </a:t>
            </a:r>
          </a:p>
          <a:p>
            <a:pPr algn="ctr"/>
            <a:r>
              <a:rPr lang="fi-FI" sz="2800" dirty="0" smtClean="0">
                <a:ln w="0"/>
                <a:effectLst>
                  <a:outerShdw blurRad="38100" dist="19050" dir="2700000" algn="tl" rotWithShape="0">
                    <a:schemeClr val="dk1">
                      <a:alpha val="40000"/>
                    </a:schemeClr>
                  </a:outerShdw>
                </a:effectLst>
              </a:rPr>
              <a:t>oppimisen asiantuntija</a:t>
            </a:r>
            <a:endParaRPr lang="fi-FI" sz="2800" b="0" cap="none" spc="0" dirty="0">
              <a:ln w="0"/>
              <a:solidFill>
                <a:schemeClr val="tx1"/>
              </a:solidFill>
              <a:effectLst>
                <a:outerShdw blurRad="38100" dist="19050" dir="2700000" algn="tl" rotWithShape="0">
                  <a:schemeClr val="dk1">
                    <a:alpha val="40000"/>
                  </a:schemeClr>
                </a:outerShdw>
              </a:effectLst>
            </a:endParaRPr>
          </a:p>
        </p:txBody>
      </p:sp>
      <p:sp>
        <p:nvSpPr>
          <p:cNvPr id="8" name="Kaari 7"/>
          <p:cNvSpPr/>
          <p:nvPr/>
        </p:nvSpPr>
        <p:spPr>
          <a:xfrm rot="540970">
            <a:off x="6204687" y="3348722"/>
            <a:ext cx="1249334" cy="1203932"/>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9" name="Kaari 8"/>
          <p:cNvSpPr/>
          <p:nvPr/>
        </p:nvSpPr>
        <p:spPr>
          <a:xfrm rot="15597879">
            <a:off x="5278430" y="3332132"/>
            <a:ext cx="1058147" cy="123711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10" name="Kaari 9"/>
          <p:cNvSpPr/>
          <p:nvPr/>
        </p:nvSpPr>
        <p:spPr>
          <a:xfrm rot="7440198">
            <a:off x="5490619" y="3407536"/>
            <a:ext cx="1510983" cy="1825322"/>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3" name="Alatunnisteen paikkamerkki 2"/>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79910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Nuoli oikealle 2"/>
          <p:cNvSpPr/>
          <p:nvPr/>
        </p:nvSpPr>
        <p:spPr>
          <a:xfrm>
            <a:off x="661548" y="3652677"/>
            <a:ext cx="101485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ystysuora käärö 3"/>
          <p:cNvSpPr/>
          <p:nvPr/>
        </p:nvSpPr>
        <p:spPr>
          <a:xfrm>
            <a:off x="9583324" y="1263615"/>
            <a:ext cx="2218128" cy="2099256"/>
          </a:xfrm>
          <a:prstGeom prst="vertic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smtClean="0">
                <a:solidFill>
                  <a:schemeClr val="tx1"/>
                </a:solidFill>
              </a:rPr>
              <a:t>LUKUVUOSI-</a:t>
            </a:r>
          </a:p>
          <a:p>
            <a:pPr algn="ctr"/>
            <a:r>
              <a:rPr lang="fi-FI" sz="2000" dirty="0" smtClean="0">
                <a:solidFill>
                  <a:schemeClr val="tx1"/>
                </a:solidFill>
              </a:rPr>
              <a:t>TODISTUS</a:t>
            </a:r>
            <a:endParaRPr lang="fi-FI" sz="2000" dirty="0">
              <a:solidFill>
                <a:schemeClr val="tx1"/>
              </a:solidFill>
            </a:endParaRPr>
          </a:p>
        </p:txBody>
      </p:sp>
      <p:pic>
        <p:nvPicPr>
          <p:cNvPr id="5" name="Kuva 4"/>
          <p:cNvPicPr>
            <a:picLocks noChangeAspect="1"/>
          </p:cNvPicPr>
          <p:nvPr/>
        </p:nvPicPr>
        <p:blipFill>
          <a:blip r:embed="rId2"/>
          <a:stretch>
            <a:fillRect/>
          </a:stretch>
        </p:blipFill>
        <p:spPr>
          <a:xfrm>
            <a:off x="5091396" y="2834179"/>
            <a:ext cx="1123950" cy="885825"/>
          </a:xfrm>
          <a:prstGeom prst="rect">
            <a:avLst/>
          </a:prstGeom>
        </p:spPr>
      </p:pic>
      <p:sp>
        <p:nvSpPr>
          <p:cNvPr id="6" name="Tekstiruutu 5"/>
          <p:cNvSpPr txBox="1"/>
          <p:nvPr/>
        </p:nvSpPr>
        <p:spPr>
          <a:xfrm>
            <a:off x="4474422" y="2371583"/>
            <a:ext cx="2653668" cy="369332"/>
          </a:xfrm>
          <a:prstGeom prst="rect">
            <a:avLst/>
          </a:prstGeom>
          <a:noFill/>
        </p:spPr>
        <p:txBody>
          <a:bodyPr wrap="square" rtlCol="0">
            <a:spAutoFit/>
          </a:bodyPr>
          <a:lstStyle/>
          <a:p>
            <a:r>
              <a:rPr lang="fi-FI" b="1" dirty="0" smtClean="0"/>
              <a:t>OPPIMISKESKUSTELU</a:t>
            </a:r>
            <a:endParaRPr lang="fi-FI" b="1" dirty="0"/>
          </a:p>
        </p:txBody>
      </p:sp>
      <p:sp>
        <p:nvSpPr>
          <p:cNvPr id="9" name="Taitettu kulma 8"/>
          <p:cNvSpPr/>
          <p:nvPr/>
        </p:nvSpPr>
        <p:spPr>
          <a:xfrm>
            <a:off x="919659" y="3962048"/>
            <a:ext cx="734096" cy="797879"/>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solidFill>
                  <a:schemeClr val="tx1"/>
                </a:solidFill>
              </a:rPr>
              <a:t>F</a:t>
            </a:r>
          </a:p>
        </p:txBody>
      </p:sp>
      <p:pic>
        <p:nvPicPr>
          <p:cNvPr id="11" name="Kuva 10"/>
          <p:cNvPicPr>
            <a:picLocks noChangeAspect="1"/>
          </p:cNvPicPr>
          <p:nvPr/>
        </p:nvPicPr>
        <p:blipFill>
          <a:blip r:embed="rId3"/>
          <a:stretch>
            <a:fillRect/>
          </a:stretch>
        </p:blipFill>
        <p:spPr>
          <a:xfrm>
            <a:off x="2086645" y="3164235"/>
            <a:ext cx="762066" cy="810838"/>
          </a:xfrm>
          <a:prstGeom prst="rect">
            <a:avLst/>
          </a:prstGeom>
        </p:spPr>
      </p:pic>
      <p:pic>
        <p:nvPicPr>
          <p:cNvPr id="12" name="Kuva 11"/>
          <p:cNvPicPr>
            <a:picLocks noChangeAspect="1"/>
          </p:cNvPicPr>
          <p:nvPr/>
        </p:nvPicPr>
        <p:blipFill>
          <a:blip r:embed="rId3"/>
          <a:stretch>
            <a:fillRect/>
          </a:stretch>
        </p:blipFill>
        <p:spPr>
          <a:xfrm>
            <a:off x="3279741" y="4021696"/>
            <a:ext cx="762066" cy="810838"/>
          </a:xfrm>
          <a:prstGeom prst="rect">
            <a:avLst/>
          </a:prstGeom>
        </p:spPr>
      </p:pic>
      <p:pic>
        <p:nvPicPr>
          <p:cNvPr id="13" name="Kuva 12"/>
          <p:cNvPicPr>
            <a:picLocks noChangeAspect="1"/>
          </p:cNvPicPr>
          <p:nvPr/>
        </p:nvPicPr>
        <p:blipFill>
          <a:blip r:embed="rId3"/>
          <a:stretch>
            <a:fillRect/>
          </a:stretch>
        </p:blipFill>
        <p:spPr>
          <a:xfrm>
            <a:off x="4314581" y="3371986"/>
            <a:ext cx="762066" cy="810838"/>
          </a:xfrm>
          <a:prstGeom prst="rect">
            <a:avLst/>
          </a:prstGeom>
        </p:spPr>
      </p:pic>
      <p:pic>
        <p:nvPicPr>
          <p:cNvPr id="14" name="Kuva 13"/>
          <p:cNvPicPr>
            <a:picLocks noChangeAspect="1"/>
          </p:cNvPicPr>
          <p:nvPr/>
        </p:nvPicPr>
        <p:blipFill>
          <a:blip r:embed="rId3"/>
          <a:stretch>
            <a:fillRect/>
          </a:stretch>
        </p:blipFill>
        <p:spPr>
          <a:xfrm>
            <a:off x="6366024" y="3162068"/>
            <a:ext cx="762066" cy="810838"/>
          </a:xfrm>
          <a:prstGeom prst="rect">
            <a:avLst/>
          </a:prstGeom>
        </p:spPr>
      </p:pic>
      <p:pic>
        <p:nvPicPr>
          <p:cNvPr id="15" name="Kuva 14"/>
          <p:cNvPicPr>
            <a:picLocks noChangeAspect="1"/>
          </p:cNvPicPr>
          <p:nvPr/>
        </p:nvPicPr>
        <p:blipFill>
          <a:blip r:embed="rId3"/>
          <a:stretch>
            <a:fillRect/>
          </a:stretch>
        </p:blipFill>
        <p:spPr>
          <a:xfrm>
            <a:off x="7489582" y="3749324"/>
            <a:ext cx="762066" cy="810838"/>
          </a:xfrm>
          <a:prstGeom prst="rect">
            <a:avLst/>
          </a:prstGeom>
        </p:spPr>
      </p:pic>
      <p:pic>
        <p:nvPicPr>
          <p:cNvPr id="16" name="Kuva 15"/>
          <p:cNvPicPr>
            <a:picLocks noChangeAspect="1"/>
          </p:cNvPicPr>
          <p:nvPr/>
        </p:nvPicPr>
        <p:blipFill>
          <a:blip r:embed="rId3"/>
          <a:stretch>
            <a:fillRect/>
          </a:stretch>
        </p:blipFill>
        <p:spPr>
          <a:xfrm>
            <a:off x="8530027" y="2927897"/>
            <a:ext cx="762066" cy="810838"/>
          </a:xfrm>
          <a:prstGeom prst="rect">
            <a:avLst/>
          </a:prstGeom>
        </p:spPr>
      </p:pic>
      <p:sp>
        <p:nvSpPr>
          <p:cNvPr id="17" name="Ylänuoli 16"/>
          <p:cNvSpPr/>
          <p:nvPr/>
        </p:nvSpPr>
        <p:spPr>
          <a:xfrm>
            <a:off x="3598761" y="2556249"/>
            <a:ext cx="736418" cy="1071345"/>
          </a:xfrm>
          <a:prstGeom prst="up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tx1"/>
                </a:solidFill>
              </a:rPr>
              <a:t>S</a:t>
            </a:r>
            <a:endParaRPr lang="fi-FI" dirty="0">
              <a:solidFill>
                <a:schemeClr val="tx1"/>
              </a:solidFill>
            </a:endParaRPr>
          </a:p>
        </p:txBody>
      </p:sp>
      <p:pic>
        <p:nvPicPr>
          <p:cNvPr id="18" name="Kuva 17"/>
          <p:cNvPicPr>
            <a:picLocks noChangeAspect="1"/>
          </p:cNvPicPr>
          <p:nvPr/>
        </p:nvPicPr>
        <p:blipFill>
          <a:blip r:embed="rId4"/>
          <a:stretch>
            <a:fillRect/>
          </a:stretch>
        </p:blipFill>
        <p:spPr>
          <a:xfrm>
            <a:off x="7280633" y="2559489"/>
            <a:ext cx="774259" cy="1085182"/>
          </a:xfrm>
          <a:prstGeom prst="rect">
            <a:avLst/>
          </a:prstGeom>
        </p:spPr>
      </p:pic>
      <p:pic>
        <p:nvPicPr>
          <p:cNvPr id="19" name="Kuva 18"/>
          <p:cNvPicPr>
            <a:picLocks noChangeAspect="1"/>
          </p:cNvPicPr>
          <p:nvPr/>
        </p:nvPicPr>
        <p:blipFill>
          <a:blip r:embed="rId4"/>
          <a:stretch>
            <a:fillRect/>
          </a:stretch>
        </p:blipFill>
        <p:spPr>
          <a:xfrm>
            <a:off x="10729119" y="2716948"/>
            <a:ext cx="1213690" cy="1701077"/>
          </a:xfrm>
          <a:prstGeom prst="rect">
            <a:avLst/>
          </a:prstGeom>
        </p:spPr>
      </p:pic>
      <p:sp>
        <p:nvSpPr>
          <p:cNvPr id="20" name="Suorakulmio 19"/>
          <p:cNvSpPr/>
          <p:nvPr/>
        </p:nvSpPr>
        <p:spPr>
          <a:xfrm>
            <a:off x="661548" y="621681"/>
            <a:ext cx="8813756" cy="923330"/>
          </a:xfrm>
          <a:prstGeom prst="rect">
            <a:avLst/>
          </a:prstGeom>
          <a:noFill/>
        </p:spPr>
        <p:txBody>
          <a:bodyPr wrap="square" lIns="91440" tIns="45720" rIns="91440" bIns="45720">
            <a:spAutoFit/>
          </a:bodyPr>
          <a:lstStyle/>
          <a:p>
            <a:pPr algn="ctr"/>
            <a:r>
              <a:rPr lang="fi-FI" sz="5400" b="1" spc="50" dirty="0" smtClean="0">
                <a:ln w="0"/>
                <a:solidFill>
                  <a:schemeClr val="bg2"/>
                </a:solidFill>
                <a:effectLst>
                  <a:innerShdw blurRad="63500" dist="50800" dir="13500000">
                    <a:srgbClr val="000000">
                      <a:alpha val="50000"/>
                    </a:srgbClr>
                  </a:innerShdw>
                </a:effectLst>
              </a:rPr>
              <a:t>Arviointi lukuvuoden aikana</a:t>
            </a:r>
            <a:endParaRPr lang="fi-FI" sz="5400" b="1" cap="none" spc="50" dirty="0">
              <a:ln w="0"/>
              <a:solidFill>
                <a:schemeClr val="bg2"/>
              </a:solidFill>
              <a:effectLst>
                <a:innerShdw blurRad="63500" dist="50800" dir="13500000">
                  <a:srgbClr val="000000">
                    <a:alpha val="50000"/>
                  </a:srgbClr>
                </a:innerShdw>
              </a:effectLst>
            </a:endParaRPr>
          </a:p>
        </p:txBody>
      </p:sp>
      <p:sp>
        <p:nvSpPr>
          <p:cNvPr id="8" name="Kuvaselitenuoli oikealle 7"/>
          <p:cNvSpPr/>
          <p:nvPr/>
        </p:nvSpPr>
        <p:spPr>
          <a:xfrm>
            <a:off x="426647" y="2680613"/>
            <a:ext cx="914400" cy="914400"/>
          </a:xfrm>
          <a:prstGeom prst="right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i-FI" sz="2400" dirty="0" smtClean="0">
                <a:solidFill>
                  <a:schemeClr val="tx1"/>
                </a:solidFill>
              </a:rPr>
              <a:t>D</a:t>
            </a:r>
            <a:endParaRPr lang="fi-FI" sz="2400" dirty="0">
              <a:solidFill>
                <a:schemeClr val="tx1"/>
              </a:solidFill>
            </a:endParaRPr>
          </a:p>
        </p:txBody>
      </p:sp>
      <p:sp>
        <p:nvSpPr>
          <p:cNvPr id="10" name="Tekstiruutu 9"/>
          <p:cNvSpPr txBox="1"/>
          <p:nvPr/>
        </p:nvSpPr>
        <p:spPr>
          <a:xfrm>
            <a:off x="2467678" y="5387788"/>
            <a:ext cx="3646251" cy="923330"/>
          </a:xfrm>
          <a:prstGeom prst="rect">
            <a:avLst/>
          </a:prstGeom>
          <a:noFill/>
        </p:spPr>
        <p:txBody>
          <a:bodyPr wrap="square" rtlCol="0">
            <a:spAutoFit/>
          </a:bodyPr>
          <a:lstStyle/>
          <a:p>
            <a:r>
              <a:rPr lang="fi-FI" dirty="0" smtClean="0"/>
              <a:t>D= Diagnostinen arviointi</a:t>
            </a:r>
          </a:p>
          <a:p>
            <a:r>
              <a:rPr lang="fi-FI" dirty="0" smtClean="0"/>
              <a:t>F= Formatiivinen arviointi</a:t>
            </a:r>
          </a:p>
          <a:p>
            <a:r>
              <a:rPr lang="fi-FI" dirty="0" smtClean="0"/>
              <a:t>S= Summatiivinen arviointi</a:t>
            </a:r>
            <a:endParaRPr lang="fi-FI" dirty="0"/>
          </a:p>
        </p:txBody>
      </p:sp>
    </p:spTree>
    <p:extLst>
      <p:ext uri="{BB962C8B-B14F-4D97-AF65-F5344CB8AC3E}">
        <p14:creationId xmlns:p14="http://schemas.microsoft.com/office/powerpoint/2010/main" val="343311673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0" y="-33986"/>
            <a:ext cx="12192000" cy="7026141"/>
          </a:xfrm>
          <a:prstGeom prst="rect">
            <a:avLst/>
          </a:prstGeom>
        </p:spPr>
      </p:pic>
      <p:sp>
        <p:nvSpPr>
          <p:cNvPr id="4" name="Tekstiruutu 3"/>
          <p:cNvSpPr txBox="1"/>
          <p:nvPr/>
        </p:nvSpPr>
        <p:spPr>
          <a:xfrm>
            <a:off x="1945189" y="2191686"/>
            <a:ext cx="8461420" cy="1938992"/>
          </a:xfrm>
          <a:prstGeom prst="rect">
            <a:avLst/>
          </a:prstGeom>
          <a:solidFill>
            <a:schemeClr val="accent2">
              <a:lumMod val="40000"/>
              <a:lumOff val="60000"/>
            </a:schemeClr>
          </a:solidFill>
        </p:spPr>
        <p:txBody>
          <a:bodyPr wrap="square" rtlCol="0">
            <a:spAutoFit/>
          </a:bodyPr>
          <a:lstStyle/>
          <a:p>
            <a:r>
              <a:rPr lang="fi-FI" sz="6000" dirty="0" smtClean="0"/>
              <a:t>Oppimisympäristö laajenee</a:t>
            </a:r>
            <a:endParaRPr lang="fi-FI" sz="6000" dirty="0"/>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4180525668"/>
      </p:ext>
    </p:extLst>
  </p:cSld>
  <p:clrMapOvr>
    <a:masterClrMapping/>
  </p:clrMapOvr>
  <mc:AlternateContent xmlns:mc="http://schemas.openxmlformats.org/markup-compatibility/2006" xmlns:p14="http://schemas.microsoft.com/office/powerpoint/2010/main">
    <mc:Choice Requires="p14">
      <p:transition spd="slow" p14:dur="40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7328891" y="2299316"/>
            <a:ext cx="3795714" cy="3795714"/>
          </a:xfrm>
          <a:prstGeom prst="rect">
            <a:avLst/>
          </a:prstGeom>
        </p:spPr>
      </p:pic>
      <p:sp>
        <p:nvSpPr>
          <p:cNvPr id="2" name="Tekstiruutu 1"/>
          <p:cNvSpPr txBox="1"/>
          <p:nvPr/>
        </p:nvSpPr>
        <p:spPr>
          <a:xfrm>
            <a:off x="292964" y="1120462"/>
            <a:ext cx="7421482" cy="4893647"/>
          </a:xfrm>
          <a:prstGeom prst="rect">
            <a:avLst/>
          </a:prstGeom>
          <a:noFill/>
        </p:spPr>
        <p:txBody>
          <a:bodyPr wrap="square" rtlCol="0">
            <a:spAutoFit/>
          </a:bodyPr>
          <a:lstStyle/>
          <a:p>
            <a:r>
              <a:rPr lang="fi-FI" sz="2400" dirty="0" smtClean="0"/>
              <a:t>Uusi opetussuunnitelma ohjaa oppilaat ylös pulpeteista ja ulos luokkahuoneista.</a:t>
            </a:r>
          </a:p>
          <a:p>
            <a:endParaRPr lang="fi-FI" sz="2400" dirty="0" smtClean="0"/>
          </a:p>
          <a:p>
            <a:r>
              <a:rPr lang="fi-FI" sz="2400" dirty="0"/>
              <a:t>Uudistuksessa on haluttu kehittää </a:t>
            </a:r>
            <a:r>
              <a:rPr lang="fi-FI" sz="2400" dirty="0" smtClean="0"/>
              <a:t>etenkin koulun </a:t>
            </a:r>
            <a:r>
              <a:rPr lang="fi-FI" sz="2400" dirty="0"/>
              <a:t>oppimisympäristöjä ja työtapoja. </a:t>
            </a:r>
            <a:endParaRPr lang="fi-FI" sz="2400" dirty="0" smtClean="0"/>
          </a:p>
          <a:p>
            <a:r>
              <a:rPr lang="fi-FI" sz="2400" dirty="0" smtClean="0"/>
              <a:t>Oppimisympäristön </a:t>
            </a:r>
            <a:r>
              <a:rPr lang="fi-FI" sz="2400" dirty="0"/>
              <a:t>tulee olla turvallinen ja innostaa oppimaan. </a:t>
            </a:r>
            <a:endParaRPr lang="fi-FI" sz="2400" dirty="0" smtClean="0"/>
          </a:p>
          <a:p>
            <a:r>
              <a:rPr lang="fi-FI" sz="2400" dirty="0" smtClean="0"/>
              <a:t>Oppimisympäristöjen </a:t>
            </a:r>
            <a:r>
              <a:rPr lang="fi-FI" sz="2400" dirty="0"/>
              <a:t>kehittämisessä otetaan huomioon eri oppiaineiden erityispiirteet. </a:t>
            </a:r>
            <a:endParaRPr lang="fi-FI" sz="2400" dirty="0" smtClean="0"/>
          </a:p>
          <a:p>
            <a:r>
              <a:rPr lang="fi-FI" sz="2400" dirty="0" smtClean="0"/>
              <a:t>Luokkahuoneen </a:t>
            </a:r>
            <a:r>
              <a:rPr lang="fi-FI" sz="2400" dirty="0"/>
              <a:t>lisäksi oppimisympäristöinä käytetään yhä enemmän myös koulun ulkopuolisia ympäristöjä: liikutaan luonnossa ja vieraillaan esimerkiksi museoissa tai yrityksissä.</a:t>
            </a:r>
          </a:p>
        </p:txBody>
      </p:sp>
      <p:sp>
        <p:nvSpPr>
          <p:cNvPr id="4" name="Alatunnisteen paikkamerkki 3"/>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3524153554"/>
      </p:ext>
    </p:extLst>
  </p:cSld>
  <p:clrMapOvr>
    <a:masterClrMapping/>
  </p:clrMapOvr>
  <mc:AlternateContent xmlns:mc="http://schemas.openxmlformats.org/markup-compatibility/2006" xmlns:p14="http://schemas.microsoft.com/office/powerpoint/2010/main">
    <mc:Choice Requires="p14">
      <p:transition spd="slow" p14:dur="40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pic>
        <p:nvPicPr>
          <p:cNvPr id="3" name="Kuva 2"/>
          <p:cNvPicPr>
            <a:picLocks noChangeAspect="1"/>
          </p:cNvPicPr>
          <p:nvPr/>
        </p:nvPicPr>
        <p:blipFill>
          <a:blip r:embed="rId2"/>
          <a:stretch>
            <a:fillRect/>
          </a:stretch>
        </p:blipFill>
        <p:spPr>
          <a:xfrm>
            <a:off x="6348181" y="3346882"/>
            <a:ext cx="4857750" cy="3104040"/>
          </a:xfrm>
          <a:prstGeom prst="rect">
            <a:avLst/>
          </a:prstGeom>
        </p:spPr>
      </p:pic>
      <p:sp>
        <p:nvSpPr>
          <p:cNvPr id="4" name="Suorakulmio 3"/>
          <p:cNvSpPr/>
          <p:nvPr/>
        </p:nvSpPr>
        <p:spPr>
          <a:xfrm>
            <a:off x="1485530" y="895256"/>
            <a:ext cx="6096000" cy="3416320"/>
          </a:xfrm>
          <a:prstGeom prst="rect">
            <a:avLst/>
          </a:prstGeom>
        </p:spPr>
        <p:txBody>
          <a:bodyPr>
            <a:spAutoFit/>
          </a:bodyPr>
          <a:lstStyle/>
          <a:p>
            <a:r>
              <a:rPr lang="fi-FI" sz="2400" dirty="0"/>
              <a:t>Pelit ja muut virtuaaliset ympäristöt kuuluvat myös oppimisympäristöihin. Jokaisen oppiaineen opetuksessa käytetään monipuolisia työtapoja siten, että oppilaat oppivat myös erilaisia taitoja niiden myötä. Teknologialla on yhä suurempi merkitys koulun arjessa, ja oppilaat voivat entistä paremmin osallistua omien oppimisympäristöjensä kehittämiseen ja valitsemiseen.</a:t>
            </a:r>
          </a:p>
        </p:txBody>
      </p:sp>
    </p:spTree>
    <p:extLst>
      <p:ext uri="{BB962C8B-B14F-4D97-AF65-F5344CB8AC3E}">
        <p14:creationId xmlns:p14="http://schemas.microsoft.com/office/powerpoint/2010/main" val="346042310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10015" y="18514"/>
            <a:ext cx="12181985" cy="6730016"/>
          </a:xfrm>
          <a:prstGeom prst="rect">
            <a:avLst/>
          </a:prstGeom>
        </p:spPr>
      </p:pic>
      <p:sp>
        <p:nvSpPr>
          <p:cNvPr id="4" name="Tekstiruutu 3"/>
          <p:cNvSpPr txBox="1"/>
          <p:nvPr/>
        </p:nvSpPr>
        <p:spPr>
          <a:xfrm>
            <a:off x="2546516" y="1479272"/>
            <a:ext cx="6499830" cy="3416320"/>
          </a:xfrm>
          <a:prstGeom prst="rect">
            <a:avLst/>
          </a:prstGeom>
          <a:solidFill>
            <a:schemeClr val="accent6">
              <a:lumMod val="40000"/>
              <a:lumOff val="60000"/>
            </a:schemeClr>
          </a:solidFill>
        </p:spPr>
        <p:txBody>
          <a:bodyPr wrap="square" rtlCol="0">
            <a:spAutoFit/>
          </a:bodyPr>
          <a:lstStyle/>
          <a:p>
            <a:r>
              <a:rPr lang="fi-FI" sz="5400" dirty="0" smtClean="0"/>
              <a:t>Monialaiset </a:t>
            </a:r>
            <a:r>
              <a:rPr lang="fi-FI" sz="5400" dirty="0" smtClean="0"/>
              <a:t>oppimiskokonaisuudet – oppimista yli oppiainerajojen</a:t>
            </a:r>
            <a:endParaRPr lang="fi-FI" sz="5400" dirty="0"/>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877267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fractur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443884" y="585926"/>
            <a:ext cx="7608164" cy="5016758"/>
          </a:xfrm>
          <a:prstGeom prst="rect">
            <a:avLst/>
          </a:prstGeom>
        </p:spPr>
        <p:txBody>
          <a:bodyPr wrap="square">
            <a:spAutoFit/>
          </a:bodyPr>
          <a:lstStyle/>
          <a:p>
            <a:r>
              <a:rPr lang="fi-FI" sz="2000" dirty="0"/>
              <a:t>Jokaisessa koulussa on lukuvuosittain ainakin yksi selkeä teema, projekti tai jakso, jossa yhdistellään eri oppiaineiden sisältöjä ja käsitellään valittua aihetta useiden oppiaineiden näkökulmista. Näitä jaksoja kutsutaan monialaisiksi oppimiskokonaisuuksiksi</a:t>
            </a:r>
            <a:r>
              <a:rPr lang="fi-FI" sz="2000" dirty="0" smtClean="0"/>
              <a:t>.</a:t>
            </a:r>
          </a:p>
          <a:p>
            <a:endParaRPr lang="fi-FI" sz="2000" dirty="0"/>
          </a:p>
          <a:p>
            <a:r>
              <a:rPr lang="fi-FI" sz="2000" dirty="0"/>
              <a:t>Monialaiset oppimiskokonaisuudet suunnitellaan ja toteutetaan kunnan ja koulun päättämällä tavalla. Niiden aiheet, ajallinen kesto ja toteuttamismuodot voivat vaihdella paikallisten tarpeiden ja kiinnostusten kohteiden mukaan. </a:t>
            </a:r>
            <a:endParaRPr lang="fi-FI" sz="2000" dirty="0" smtClean="0"/>
          </a:p>
          <a:p>
            <a:endParaRPr lang="fi-FI" sz="2000" dirty="0"/>
          </a:p>
          <a:p>
            <a:r>
              <a:rPr lang="fi-FI" sz="2000" dirty="0" smtClean="0"/>
              <a:t>Oppilaat </a:t>
            </a:r>
            <a:r>
              <a:rPr lang="fi-FI" sz="2000" dirty="0"/>
              <a:t>osallistuvat monialaisten oppimiskokonaisuuksien suunnitteluun koulussaan.</a:t>
            </a:r>
          </a:p>
          <a:p>
            <a:endParaRPr lang="fi-FI" sz="2000" dirty="0" smtClean="0"/>
          </a:p>
          <a:p>
            <a:r>
              <a:rPr lang="fi-FI" sz="2000" dirty="0" smtClean="0"/>
              <a:t>Monialaisten oppimiskokonaisuuksien aikana opiskellaan oppiaineiden tavoitteita ja sisältöjä. Työskentely </a:t>
            </a:r>
            <a:r>
              <a:rPr lang="fi-FI" sz="2000" dirty="0"/>
              <a:t>monialaisissa oppimiskokonaisuuksissa arvioidaan osana oppiaineita. </a:t>
            </a:r>
          </a:p>
        </p:txBody>
      </p:sp>
      <p:pic>
        <p:nvPicPr>
          <p:cNvPr id="4" name="Kuva 3"/>
          <p:cNvPicPr>
            <a:picLocks noChangeAspect="1"/>
          </p:cNvPicPr>
          <p:nvPr/>
        </p:nvPicPr>
        <p:blipFill>
          <a:blip r:embed="rId2"/>
          <a:stretch>
            <a:fillRect/>
          </a:stretch>
        </p:blipFill>
        <p:spPr>
          <a:xfrm>
            <a:off x="8696001" y="1374744"/>
            <a:ext cx="3038475" cy="3238500"/>
          </a:xfrm>
          <a:prstGeom prst="rect">
            <a:avLst/>
          </a:prstGeom>
        </p:spPr>
      </p:pic>
    </p:spTree>
    <p:extLst>
      <p:ext uri="{BB962C8B-B14F-4D97-AF65-F5344CB8AC3E}">
        <p14:creationId xmlns:p14="http://schemas.microsoft.com/office/powerpoint/2010/main" val="22997352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1004552" y="824248"/>
            <a:ext cx="7199290" cy="2800767"/>
          </a:xfrm>
          <a:prstGeom prst="rect">
            <a:avLst/>
          </a:prstGeom>
          <a:noFill/>
        </p:spPr>
        <p:txBody>
          <a:bodyPr wrap="square" rtlCol="0">
            <a:spAutoFit/>
          </a:bodyPr>
          <a:lstStyle/>
          <a:p>
            <a:r>
              <a:rPr lang="fi-FI" sz="4400" dirty="0" smtClean="0"/>
              <a:t>Mitä me huoltajat ja opettajat toivomme lapsen tai nuoren muistavan omista kouluajoistaan?</a:t>
            </a:r>
            <a:endParaRPr lang="fi-FI" sz="4400" dirty="0"/>
          </a:p>
        </p:txBody>
      </p:sp>
      <p:pic>
        <p:nvPicPr>
          <p:cNvPr id="1026" name="Picture 2" descr="Eristetty, Läpinäkyvä, Valkoinen, Tausta, Mies, Hupp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033" y="824248"/>
            <a:ext cx="8616995" cy="5744664"/>
          </a:xfrm>
          <a:prstGeom prst="rect">
            <a:avLst/>
          </a:prstGeom>
          <a:noFill/>
          <a:extLst>
            <a:ext uri="{909E8E84-426E-40DD-AFC4-6F175D3DCCD1}">
              <a14:hiddenFill xmlns:a14="http://schemas.microsoft.com/office/drawing/2010/main">
                <a:solidFill>
                  <a:srgbClr val="FFFFFF"/>
                </a:solidFill>
              </a14:hiddenFill>
            </a:ext>
          </a:extLst>
        </p:spPr>
      </p:pic>
      <p:sp>
        <p:nvSpPr>
          <p:cNvPr id="3" name="Alatunnisteen paikkamerkki 2"/>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403487647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1056443" y="994298"/>
            <a:ext cx="7412854" cy="4524315"/>
          </a:xfrm>
          <a:prstGeom prst="rect">
            <a:avLst/>
          </a:prstGeom>
        </p:spPr>
        <p:txBody>
          <a:bodyPr wrap="square">
            <a:spAutoFit/>
          </a:bodyPr>
          <a:lstStyle/>
          <a:p>
            <a:r>
              <a:rPr lang="fi-FI" sz="2400" dirty="0" smtClean="0"/>
              <a:t>Oppilaalla </a:t>
            </a:r>
            <a:r>
              <a:rPr lang="fi-FI" sz="2400" dirty="0"/>
              <a:t>on oikeus saada opetussuunnitelman mukaista opetusta jokaisena </a:t>
            </a:r>
            <a:r>
              <a:rPr lang="fi-FI" sz="2400" dirty="0" smtClean="0"/>
              <a:t>koulupäivänä (POL §30). </a:t>
            </a:r>
          </a:p>
          <a:p>
            <a:endParaRPr lang="fi-FI" sz="2400" dirty="0"/>
          </a:p>
          <a:p>
            <a:r>
              <a:rPr lang="fi-FI" sz="2400" dirty="0" smtClean="0"/>
              <a:t>Jokaisen </a:t>
            </a:r>
            <a:r>
              <a:rPr lang="fi-FI" sz="2400" dirty="0"/>
              <a:t>huoltajan on tärkeää tutustua lapsensa </a:t>
            </a:r>
            <a:r>
              <a:rPr lang="fi-FI" sz="2400" dirty="0" smtClean="0"/>
              <a:t>opetussuunnitelmaan</a:t>
            </a:r>
            <a:r>
              <a:rPr lang="fi-FI" sz="2400" dirty="0"/>
              <a:t>. Sen myötä huoltaja voi paremmin tukea lapsensa oppimista ja koulunkäyntiä, ja osallistua myös koulun toiminnan suunnitteluun ja kehittämiseen yhdessä koulun henkilöstön kanssa. Kodin ja koulun yhteistyö lisää oppilaan, luokan ja koko koulun hyvinvointia ja turvallisuutta. Toimiva yhteistyö on avain onnistuneen koulupolun rakentamiseen jokaiselle oppilaalle.</a:t>
            </a:r>
          </a:p>
        </p:txBody>
      </p:sp>
      <p:pic>
        <p:nvPicPr>
          <p:cNvPr id="4" name="Kuva 3"/>
          <p:cNvPicPr>
            <a:picLocks noChangeAspect="1"/>
          </p:cNvPicPr>
          <p:nvPr/>
        </p:nvPicPr>
        <p:blipFill>
          <a:blip r:embed="rId2"/>
          <a:stretch>
            <a:fillRect/>
          </a:stretch>
        </p:blipFill>
        <p:spPr>
          <a:xfrm>
            <a:off x="8313130" y="1766656"/>
            <a:ext cx="3478727" cy="2319151"/>
          </a:xfrm>
          <a:prstGeom prst="rect">
            <a:avLst/>
          </a:prstGeom>
        </p:spPr>
      </p:pic>
    </p:spTree>
    <p:extLst>
      <p:ext uri="{BB962C8B-B14F-4D97-AF65-F5344CB8AC3E}">
        <p14:creationId xmlns:p14="http://schemas.microsoft.com/office/powerpoint/2010/main" val="369012851"/>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Jäikö jokin seikka askarruttamaan?</a:t>
            </a:r>
            <a:endParaRPr lang="fi-FI" dirty="0"/>
          </a:p>
        </p:txBody>
      </p:sp>
      <p:sp>
        <p:nvSpPr>
          <p:cNvPr id="3" name="Sisällön paikkamerkki 2"/>
          <p:cNvSpPr>
            <a:spLocks noGrp="1"/>
          </p:cNvSpPr>
          <p:nvPr>
            <p:ph idx="1"/>
          </p:nvPr>
        </p:nvSpPr>
        <p:spPr/>
        <p:txBody>
          <a:bodyPr/>
          <a:lstStyle/>
          <a:p>
            <a:pPr marL="0" indent="0">
              <a:buNone/>
            </a:pPr>
            <a:r>
              <a:rPr lang="fi-FI" dirty="0" smtClean="0"/>
              <a:t>Lisätietoja saat omalta opettajaltasi tai opetussuunnitelman vastuuhenkilöltä </a:t>
            </a:r>
            <a:r>
              <a:rPr lang="fi-FI" dirty="0" err="1" smtClean="0"/>
              <a:t>ops</a:t>
            </a:r>
            <a:r>
              <a:rPr lang="fi-FI" dirty="0" smtClean="0"/>
              <a:t>-koordinaattori Satu Huttuselta (satu.huttunen@jns.fi).</a:t>
            </a:r>
          </a:p>
          <a:p>
            <a:pPr marL="0" indent="0">
              <a:buNone/>
            </a:pPr>
            <a:r>
              <a:rPr lang="fi-FI" dirty="0" smtClean="0"/>
              <a:t>Ota rohkeasti yhteyttä!</a:t>
            </a:r>
          </a:p>
          <a:p>
            <a:pPr marL="0" indent="0">
              <a:buNone/>
            </a:pPr>
            <a:endParaRPr lang="fi-FI" dirty="0"/>
          </a:p>
          <a:p>
            <a:pPr marL="0" indent="0">
              <a:buNone/>
            </a:pPr>
            <a:r>
              <a:rPr lang="fi-FI" dirty="0" smtClean="0"/>
              <a:t>Joensuun seudun opetussuunnitelma löytyy kokonaisuudessaan</a:t>
            </a:r>
          </a:p>
          <a:p>
            <a:pPr marL="0" indent="0">
              <a:buNone/>
            </a:pPr>
            <a:r>
              <a:rPr lang="fi-FI" dirty="0"/>
              <a:t>osoitteesta: </a:t>
            </a:r>
            <a:r>
              <a:rPr lang="fi-FI" sz="2400" dirty="0">
                <a:hlinkClick r:id="rId3"/>
              </a:rPr>
              <a:t>https://</a:t>
            </a:r>
            <a:r>
              <a:rPr lang="fi-FI" sz="2400" dirty="0" smtClean="0">
                <a:hlinkClick r:id="rId3"/>
              </a:rPr>
              <a:t>peda.net/opetussuunnitelma/ops2016/opetussuunnitelmat/jspo</a:t>
            </a:r>
            <a:endParaRPr lang="fi-FI" sz="2400" dirty="0" smtClean="0"/>
          </a:p>
          <a:p>
            <a:pPr marL="0" indent="0">
              <a:buNone/>
            </a:pPr>
            <a:endParaRPr lang="fi-FI" dirty="0"/>
          </a:p>
        </p:txBody>
      </p:sp>
      <p:sp>
        <p:nvSpPr>
          <p:cNvPr id="4" name="Alatunnisteen paikkamerkki 3"/>
          <p:cNvSpPr>
            <a:spLocks noGrp="1"/>
          </p:cNvSpPr>
          <p:nvPr>
            <p:ph type="ftr" sz="quarter" idx="11"/>
          </p:nvPr>
        </p:nvSpPr>
        <p:spPr/>
        <p:txBody>
          <a:bodyPr/>
          <a:lstStyle/>
          <a:p>
            <a:r>
              <a:rPr lang="fi-FI" smtClean="0"/>
              <a:t>Joensuun seudun ops, Satu Huttunen</a:t>
            </a:r>
            <a:endParaRPr lang="fi-FI"/>
          </a:p>
        </p:txBody>
      </p:sp>
      <p:pic>
        <p:nvPicPr>
          <p:cNvPr id="5" name="Kuva 4"/>
          <p:cNvPicPr>
            <a:picLocks noChangeAspect="1"/>
          </p:cNvPicPr>
          <p:nvPr/>
        </p:nvPicPr>
        <p:blipFill>
          <a:blip r:embed="rId4"/>
          <a:stretch>
            <a:fillRect/>
          </a:stretch>
        </p:blipFill>
        <p:spPr>
          <a:xfrm>
            <a:off x="8548982" y="2300235"/>
            <a:ext cx="2804818" cy="1824083"/>
          </a:xfrm>
          <a:prstGeom prst="rect">
            <a:avLst/>
          </a:prstGeom>
        </p:spPr>
      </p:pic>
    </p:spTree>
    <p:extLst>
      <p:ext uri="{BB962C8B-B14F-4D97-AF65-F5344CB8AC3E}">
        <p14:creationId xmlns:p14="http://schemas.microsoft.com/office/powerpoint/2010/main" val="29046100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Tekstiruutu 2"/>
          <p:cNvSpPr txBox="1"/>
          <p:nvPr/>
        </p:nvSpPr>
        <p:spPr>
          <a:xfrm>
            <a:off x="781236" y="1654267"/>
            <a:ext cx="5841506" cy="4524315"/>
          </a:xfrm>
          <a:prstGeom prst="rect">
            <a:avLst/>
          </a:prstGeom>
          <a:noFill/>
        </p:spPr>
        <p:txBody>
          <a:bodyPr wrap="square" rtlCol="0">
            <a:spAutoFit/>
          </a:bodyPr>
          <a:lstStyle/>
          <a:p>
            <a:r>
              <a:rPr lang="fi-FI" sz="3200" dirty="0" smtClean="0"/>
              <a:t>Perusopetuksen </a:t>
            </a:r>
            <a:r>
              <a:rPr lang="fi-FI" sz="3200" dirty="0"/>
              <a:t>ylemmät vuosiluokat </a:t>
            </a:r>
            <a:r>
              <a:rPr lang="fi-FI" sz="3200" dirty="0" smtClean="0"/>
              <a:t>ottavat opetussuunnitelmat </a:t>
            </a:r>
            <a:r>
              <a:rPr lang="fi-FI" sz="3200" dirty="0"/>
              <a:t>käyttöön porrastetusti: </a:t>
            </a:r>
            <a:endParaRPr lang="fi-FI" sz="3200" dirty="0" smtClean="0"/>
          </a:p>
          <a:p>
            <a:pPr marL="457200" indent="-457200">
              <a:buFont typeface="Wingdings" panose="05000000000000000000" pitchFamily="2" charset="2"/>
              <a:buChar char="Ø"/>
            </a:pPr>
            <a:r>
              <a:rPr lang="fi-FI" sz="3200" dirty="0" smtClean="0"/>
              <a:t>7</a:t>
            </a:r>
            <a:r>
              <a:rPr lang="fi-FI" sz="3200" dirty="0"/>
              <a:t>. vuosiluokat ottavat uudet opetussuunnitelmat käyttöön 1.8.2017, </a:t>
            </a:r>
            <a:endParaRPr lang="fi-FI" sz="3200" dirty="0" smtClean="0"/>
          </a:p>
          <a:p>
            <a:pPr marL="457200" indent="-457200">
              <a:buFont typeface="Wingdings" panose="05000000000000000000" pitchFamily="2" charset="2"/>
              <a:buChar char="Ø"/>
            </a:pPr>
            <a:r>
              <a:rPr lang="fi-FI" sz="3200" dirty="0" smtClean="0"/>
              <a:t>8</a:t>
            </a:r>
            <a:r>
              <a:rPr lang="fi-FI" sz="3200" dirty="0"/>
              <a:t>. vuosiluokat 2018 ja </a:t>
            </a:r>
            <a:endParaRPr lang="fi-FI" sz="3200" dirty="0" smtClean="0"/>
          </a:p>
          <a:p>
            <a:pPr marL="457200" indent="-457200">
              <a:buFont typeface="Wingdings" panose="05000000000000000000" pitchFamily="2" charset="2"/>
              <a:buChar char="Ø"/>
            </a:pPr>
            <a:r>
              <a:rPr lang="fi-FI" sz="3200" dirty="0" smtClean="0"/>
              <a:t>9</a:t>
            </a:r>
            <a:r>
              <a:rPr lang="fi-FI" sz="3200" dirty="0"/>
              <a:t>. vuosiluokat 2019</a:t>
            </a:r>
            <a:r>
              <a:rPr lang="fi-FI" dirty="0"/>
              <a:t>.</a:t>
            </a:r>
          </a:p>
        </p:txBody>
      </p:sp>
      <p:pic>
        <p:nvPicPr>
          <p:cNvPr id="4" name="Kuva 3"/>
          <p:cNvPicPr>
            <a:picLocks noChangeAspect="1"/>
          </p:cNvPicPr>
          <p:nvPr/>
        </p:nvPicPr>
        <p:blipFill>
          <a:blip r:embed="rId2"/>
          <a:stretch>
            <a:fillRect/>
          </a:stretch>
        </p:blipFill>
        <p:spPr>
          <a:xfrm>
            <a:off x="7133069" y="2237172"/>
            <a:ext cx="4635762" cy="3090508"/>
          </a:xfrm>
          <a:prstGeom prst="rect">
            <a:avLst/>
          </a:prstGeom>
        </p:spPr>
      </p:pic>
      <p:sp>
        <p:nvSpPr>
          <p:cNvPr id="5" name="Tekstiruutu 4"/>
          <p:cNvSpPr txBox="1"/>
          <p:nvPr/>
        </p:nvSpPr>
        <p:spPr>
          <a:xfrm>
            <a:off x="719091" y="577049"/>
            <a:ext cx="10191565" cy="1077218"/>
          </a:xfrm>
          <a:prstGeom prst="rect">
            <a:avLst/>
          </a:prstGeom>
          <a:noFill/>
        </p:spPr>
        <p:txBody>
          <a:bodyPr wrap="square" rtlCol="0">
            <a:spAutoFit/>
          </a:bodyPr>
          <a:lstStyle/>
          <a:p>
            <a:r>
              <a:rPr lang="fi-FI" sz="3200" dirty="0"/>
              <a:t>Uudet opetussuunnitelmat otettiin käyttöön 1.8.2016 alkaen kaikissa kouluissa vuosiluokilla 1–6. </a:t>
            </a:r>
          </a:p>
        </p:txBody>
      </p:sp>
    </p:spTree>
    <p:extLst>
      <p:ext uri="{BB962C8B-B14F-4D97-AF65-F5344CB8AC3E}">
        <p14:creationId xmlns:p14="http://schemas.microsoft.com/office/powerpoint/2010/main" val="168918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0" y="40783"/>
            <a:ext cx="12192000" cy="6817217"/>
          </a:xfrm>
          <a:prstGeom prst="rect">
            <a:avLst/>
          </a:prstGeom>
        </p:spPr>
      </p:pic>
      <p:sp>
        <p:nvSpPr>
          <p:cNvPr id="5" name="Tekstiruutu 4"/>
          <p:cNvSpPr txBox="1"/>
          <p:nvPr/>
        </p:nvSpPr>
        <p:spPr>
          <a:xfrm>
            <a:off x="2184887" y="1504538"/>
            <a:ext cx="6985746" cy="3416320"/>
          </a:xfrm>
          <a:prstGeom prst="rect">
            <a:avLst/>
          </a:prstGeom>
          <a:solidFill>
            <a:schemeClr val="accent4">
              <a:lumMod val="20000"/>
              <a:lumOff val="80000"/>
            </a:schemeClr>
          </a:solidFill>
        </p:spPr>
        <p:txBody>
          <a:bodyPr wrap="square" rtlCol="0">
            <a:spAutoFit/>
          </a:bodyPr>
          <a:lstStyle/>
          <a:p>
            <a:r>
              <a:rPr lang="fi-FI" sz="5400" dirty="0" smtClean="0"/>
              <a:t>Innostetaan </a:t>
            </a:r>
            <a:r>
              <a:rPr lang="fi-FI" sz="5400" dirty="0" smtClean="0"/>
              <a:t>yhdessä oppilaita </a:t>
            </a:r>
            <a:r>
              <a:rPr lang="fi-FI" sz="5400" dirty="0" smtClean="0"/>
              <a:t>oppimaan ja hankkimaan tarpeellisia tietoja ja taitoja</a:t>
            </a:r>
            <a:endParaRPr lang="fi-FI" sz="5400" dirty="0"/>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363409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8015056" y="1475882"/>
            <a:ext cx="4070412" cy="4070412"/>
          </a:xfrm>
          <a:prstGeom prst="rect">
            <a:avLst/>
          </a:prstGeom>
        </p:spPr>
      </p:pic>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683582" y="665825"/>
            <a:ext cx="8087556" cy="5909310"/>
          </a:xfrm>
          <a:prstGeom prst="rect">
            <a:avLst/>
          </a:prstGeom>
        </p:spPr>
        <p:txBody>
          <a:bodyPr wrap="square">
            <a:spAutoFit/>
          </a:bodyPr>
          <a:lstStyle/>
          <a:p>
            <a:endParaRPr lang="fi-FI" dirty="0"/>
          </a:p>
          <a:p>
            <a:pPr marL="342900" indent="-342900">
              <a:buFont typeface="Arial" panose="020B0604020202020204" pitchFamily="34" charset="0"/>
              <a:buChar char="•"/>
            </a:pPr>
            <a:r>
              <a:rPr lang="fi-FI" sz="2800" dirty="0"/>
              <a:t>Uudistuksen keskeisinä tavoitteina on vahvistaa oppilaan aktiivisuutta, lisätä opiskelun merkityksellisyyttä ja mahdollistaa onnistumisen kokemukset jokaiselle oppilaalle. </a:t>
            </a:r>
            <a:endParaRPr lang="fi-FI" sz="2800" dirty="0" smtClean="0"/>
          </a:p>
          <a:p>
            <a:pPr marL="342900" indent="-342900">
              <a:buFont typeface="Arial" panose="020B0604020202020204" pitchFamily="34" charset="0"/>
              <a:buChar char="•"/>
            </a:pPr>
            <a:endParaRPr lang="fi-FI" sz="2800" dirty="0" smtClean="0"/>
          </a:p>
          <a:p>
            <a:pPr marL="342900" indent="-342900">
              <a:buFont typeface="Arial" panose="020B0604020202020204" pitchFamily="34" charset="0"/>
              <a:buChar char="•"/>
            </a:pPr>
            <a:r>
              <a:rPr lang="fi-FI" sz="2800" dirty="0" smtClean="0"/>
              <a:t>Lapsia </a:t>
            </a:r>
            <a:r>
              <a:rPr lang="fi-FI" sz="2800" dirty="0"/>
              <a:t>ja nuoria ohjataan ottamaan vastuuta opiskelustaan ja jokaista oppilasta tuetaan opinnoissaan. </a:t>
            </a:r>
            <a:endParaRPr lang="fi-FI" sz="2800" dirty="0" smtClean="0"/>
          </a:p>
          <a:p>
            <a:pPr marL="342900" indent="-342900">
              <a:buFont typeface="Arial" panose="020B0604020202020204" pitchFamily="34" charset="0"/>
              <a:buChar char="•"/>
            </a:pPr>
            <a:endParaRPr lang="fi-FI" sz="2800" dirty="0" smtClean="0"/>
          </a:p>
          <a:p>
            <a:pPr marL="342900" indent="-342900">
              <a:buFont typeface="Arial" panose="020B0604020202020204" pitchFamily="34" charset="0"/>
              <a:buChar char="•"/>
            </a:pPr>
            <a:r>
              <a:rPr lang="fi-FI" sz="2800" dirty="0" smtClean="0"/>
              <a:t>Oppilas </a:t>
            </a:r>
            <a:r>
              <a:rPr lang="fi-FI" sz="2800" dirty="0"/>
              <a:t>asettaa tavoitteita, ratkaisee ongelmia ja arvioi oppimistaan tavoitteiden pohjalta. </a:t>
            </a:r>
            <a:endParaRPr lang="fi-FI" sz="2800" dirty="0" smtClean="0"/>
          </a:p>
          <a:p>
            <a:pPr marL="342900" indent="-342900">
              <a:buFont typeface="Arial" panose="020B0604020202020204" pitchFamily="34" charset="0"/>
              <a:buChar char="•"/>
            </a:pPr>
            <a:endParaRPr lang="fi-FI" sz="2800" dirty="0"/>
          </a:p>
          <a:p>
            <a:pPr marL="342900" indent="-342900">
              <a:buFont typeface="Arial" panose="020B0604020202020204" pitchFamily="34" charset="0"/>
              <a:buChar char="•"/>
            </a:pPr>
            <a:endParaRPr lang="fi-FI" sz="2400" dirty="0"/>
          </a:p>
        </p:txBody>
      </p:sp>
    </p:spTree>
    <p:extLst>
      <p:ext uri="{BB962C8B-B14F-4D97-AF65-F5344CB8AC3E}">
        <p14:creationId xmlns:p14="http://schemas.microsoft.com/office/powerpoint/2010/main" val="398503528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7846381" y="1154096"/>
            <a:ext cx="4345619" cy="4345619"/>
          </a:xfrm>
          <a:prstGeom prst="rect">
            <a:avLst/>
          </a:prstGeom>
        </p:spPr>
      </p:pic>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1207364" y="816747"/>
            <a:ext cx="7199790" cy="4832092"/>
          </a:xfrm>
          <a:prstGeom prst="rect">
            <a:avLst/>
          </a:prstGeom>
        </p:spPr>
        <p:txBody>
          <a:bodyPr wrap="square">
            <a:spAutoFit/>
          </a:bodyPr>
          <a:lstStyle/>
          <a:p>
            <a:pPr marL="342900" indent="-342900">
              <a:buFont typeface="Arial" panose="020B0604020202020204" pitchFamily="34" charset="0"/>
              <a:buChar char="•"/>
            </a:pPr>
            <a:r>
              <a:rPr lang="fi-FI" sz="2800" dirty="0"/>
              <a:t>Oppilaan kokemukset, tunteet, kiinnostuksen kohteet ja vuorovaikutus toisten kanssa luovat pohjaa oppimiselle. </a:t>
            </a:r>
          </a:p>
          <a:p>
            <a:pPr marL="342900" indent="-342900">
              <a:buFont typeface="Arial" panose="020B0604020202020204" pitchFamily="34" charset="0"/>
              <a:buChar char="•"/>
            </a:pPr>
            <a:endParaRPr lang="fi-FI" sz="2800" dirty="0"/>
          </a:p>
          <a:p>
            <a:pPr marL="342900" indent="-342900">
              <a:buFont typeface="Arial" panose="020B0604020202020204" pitchFamily="34" charset="0"/>
              <a:buChar char="•"/>
            </a:pPr>
            <a:r>
              <a:rPr lang="fi-FI" sz="2800" dirty="0"/>
              <a:t>Opettajan tehtävänä on opettaa ja ohjata oppilaita elinikäisiksi oppijoiksi ottamalla huomioon oppilaiden yksilölliset tavat oppia.</a:t>
            </a:r>
          </a:p>
          <a:p>
            <a:pPr marL="342900" indent="-342900">
              <a:buFont typeface="Arial" panose="020B0604020202020204" pitchFamily="34" charset="0"/>
              <a:buChar char="•"/>
            </a:pPr>
            <a:endParaRPr lang="fi-FI" sz="2800" dirty="0"/>
          </a:p>
          <a:p>
            <a:pPr marL="342900" indent="-342900">
              <a:buFont typeface="Arial" panose="020B0604020202020204" pitchFamily="34" charset="0"/>
              <a:buChar char="•"/>
            </a:pPr>
            <a:r>
              <a:rPr lang="fi-FI" sz="2800" dirty="0"/>
              <a:t>Koulut voivat kehittää toimintatapojaan niin, että oppilaiden mielenkiinto ja motivaatio oppimiseen lisääntyy.</a:t>
            </a:r>
          </a:p>
        </p:txBody>
      </p:sp>
    </p:spTree>
    <p:extLst>
      <p:ext uri="{BB962C8B-B14F-4D97-AF65-F5344CB8AC3E}">
        <p14:creationId xmlns:p14="http://schemas.microsoft.com/office/powerpoint/2010/main" val="63910370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0" y="76200"/>
            <a:ext cx="12072730" cy="6781800"/>
          </a:xfrm>
          <a:prstGeom prst="rect">
            <a:avLst/>
          </a:prstGeom>
        </p:spPr>
      </p:pic>
      <p:sp>
        <p:nvSpPr>
          <p:cNvPr id="4" name="Tekstiruutu 3"/>
          <p:cNvSpPr txBox="1"/>
          <p:nvPr/>
        </p:nvSpPr>
        <p:spPr>
          <a:xfrm>
            <a:off x="1931831" y="3000778"/>
            <a:ext cx="9646276" cy="923330"/>
          </a:xfrm>
          <a:prstGeom prst="rect">
            <a:avLst/>
          </a:prstGeom>
          <a:solidFill>
            <a:schemeClr val="accent1">
              <a:lumMod val="20000"/>
              <a:lumOff val="80000"/>
            </a:schemeClr>
          </a:solidFill>
        </p:spPr>
        <p:txBody>
          <a:bodyPr wrap="square" rtlCol="0">
            <a:spAutoFit/>
          </a:bodyPr>
          <a:lstStyle/>
          <a:p>
            <a:r>
              <a:rPr lang="fi-FI" sz="5400" dirty="0" smtClean="0"/>
              <a:t>Uudistuvat oppiaineet</a:t>
            </a:r>
            <a:endParaRPr lang="fi-FI" sz="5400" dirty="0"/>
          </a:p>
        </p:txBody>
      </p:sp>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Tree>
    <p:extLst>
      <p:ext uri="{BB962C8B-B14F-4D97-AF65-F5344CB8AC3E}">
        <p14:creationId xmlns:p14="http://schemas.microsoft.com/office/powerpoint/2010/main" val="4244692774"/>
      </p:ext>
    </p:extLst>
  </p:cSld>
  <p:clrMapOvr>
    <a:masterClrMapping/>
  </p:clrMapOvr>
  <mc:AlternateContent xmlns:mc="http://schemas.openxmlformats.org/markup-compatibility/2006" xmlns:p14="http://schemas.microsoft.com/office/powerpoint/2010/main">
    <mc:Choice Requires="p14">
      <p:transition spd="slow" p14:dur="6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655807"/>
          </a:xfrm>
        </p:spPr>
        <p:txBody>
          <a:bodyPr>
            <a:normAutofit fontScale="90000"/>
          </a:bodyPr>
          <a:lstStyle/>
          <a:p>
            <a:r>
              <a:rPr lang="fi-FI" dirty="0" smtClean="0"/>
              <a:t>Oppiaineet</a:t>
            </a:r>
            <a:endParaRPr lang="fi-FI" dirty="0"/>
          </a:p>
        </p:txBody>
      </p:sp>
      <p:sp>
        <p:nvSpPr>
          <p:cNvPr id="3" name="Sisällön paikkamerkki 2"/>
          <p:cNvSpPr>
            <a:spLocks noGrp="1"/>
          </p:cNvSpPr>
          <p:nvPr>
            <p:ph sz="half" idx="1"/>
          </p:nvPr>
        </p:nvSpPr>
        <p:spPr>
          <a:xfrm>
            <a:off x="834871" y="2005012"/>
            <a:ext cx="5181600" cy="4351338"/>
          </a:xfrm>
        </p:spPr>
        <p:txBody>
          <a:bodyPr>
            <a:normAutofit/>
          </a:bodyPr>
          <a:lstStyle/>
          <a:p>
            <a:r>
              <a:rPr lang="fi-FI" sz="2000" dirty="0"/>
              <a:t>äidinkieli ja kirjallisuus</a:t>
            </a:r>
          </a:p>
          <a:p>
            <a:r>
              <a:rPr lang="fi-FI" sz="2000" dirty="0"/>
              <a:t>toinen kotimainen kieli</a:t>
            </a:r>
          </a:p>
          <a:p>
            <a:r>
              <a:rPr lang="fi-FI" sz="2000" dirty="0"/>
              <a:t>vieraat kielet</a:t>
            </a:r>
          </a:p>
          <a:p>
            <a:r>
              <a:rPr lang="fi-FI" sz="2000" dirty="0"/>
              <a:t>matematiikka</a:t>
            </a:r>
          </a:p>
          <a:p>
            <a:r>
              <a:rPr lang="fi-FI" sz="2000" dirty="0"/>
              <a:t>ympäristöoppi</a:t>
            </a:r>
          </a:p>
          <a:p>
            <a:r>
              <a:rPr lang="fi-FI" sz="2000" dirty="0"/>
              <a:t>biologia</a:t>
            </a:r>
          </a:p>
          <a:p>
            <a:r>
              <a:rPr lang="fi-FI" sz="2000" dirty="0"/>
              <a:t>maantieto</a:t>
            </a:r>
          </a:p>
          <a:p>
            <a:r>
              <a:rPr lang="fi-FI" sz="2000" dirty="0"/>
              <a:t>fysiikka</a:t>
            </a:r>
          </a:p>
          <a:p>
            <a:r>
              <a:rPr lang="fi-FI" sz="2000" dirty="0"/>
              <a:t>kemia</a:t>
            </a:r>
          </a:p>
          <a:p>
            <a:r>
              <a:rPr lang="fi-FI" sz="2000" dirty="0" smtClean="0"/>
              <a:t>terveystieto</a:t>
            </a:r>
            <a:endParaRPr lang="fi-FI" sz="2000" dirty="0"/>
          </a:p>
        </p:txBody>
      </p:sp>
      <p:sp>
        <p:nvSpPr>
          <p:cNvPr id="4" name="Sisällön paikkamerkki 3"/>
          <p:cNvSpPr>
            <a:spLocks noGrp="1"/>
          </p:cNvSpPr>
          <p:nvPr>
            <p:ph sz="half" idx="2"/>
          </p:nvPr>
        </p:nvSpPr>
        <p:spPr>
          <a:xfrm>
            <a:off x="6016471" y="2005012"/>
            <a:ext cx="5181600" cy="4351338"/>
          </a:xfrm>
        </p:spPr>
        <p:txBody>
          <a:bodyPr>
            <a:normAutofit/>
          </a:bodyPr>
          <a:lstStyle/>
          <a:p>
            <a:r>
              <a:rPr lang="fi-FI" sz="2000" dirty="0"/>
              <a:t>uskonto</a:t>
            </a:r>
          </a:p>
          <a:p>
            <a:r>
              <a:rPr lang="fi-FI" sz="2000" dirty="0"/>
              <a:t>elämänkatsomustieto</a:t>
            </a:r>
          </a:p>
          <a:p>
            <a:r>
              <a:rPr lang="fi-FI" sz="2000" dirty="0"/>
              <a:t>historia</a:t>
            </a:r>
          </a:p>
          <a:p>
            <a:r>
              <a:rPr lang="fi-FI" sz="2000" dirty="0"/>
              <a:t>yhteiskuntaoppi</a:t>
            </a:r>
          </a:p>
          <a:p>
            <a:r>
              <a:rPr lang="fi-FI" sz="2000" dirty="0"/>
              <a:t>musiikki</a:t>
            </a:r>
          </a:p>
          <a:p>
            <a:r>
              <a:rPr lang="fi-FI" sz="2000" dirty="0"/>
              <a:t>kuvataide</a:t>
            </a:r>
          </a:p>
          <a:p>
            <a:r>
              <a:rPr lang="fi-FI" sz="2000" dirty="0"/>
              <a:t>käsityö</a:t>
            </a:r>
          </a:p>
          <a:p>
            <a:r>
              <a:rPr lang="fi-FI" sz="2000" dirty="0"/>
              <a:t>liikunta</a:t>
            </a:r>
          </a:p>
          <a:p>
            <a:r>
              <a:rPr lang="fi-FI" sz="2000" dirty="0"/>
              <a:t>kotitalous</a:t>
            </a:r>
          </a:p>
          <a:p>
            <a:r>
              <a:rPr lang="fi-FI" sz="2000" dirty="0"/>
              <a:t>oppilaanohjaus</a:t>
            </a:r>
          </a:p>
          <a:p>
            <a:endParaRPr lang="fi-FI" dirty="0"/>
          </a:p>
        </p:txBody>
      </p:sp>
      <p:sp>
        <p:nvSpPr>
          <p:cNvPr id="5" name="Alatunnisteen paikkamerkki 4"/>
          <p:cNvSpPr>
            <a:spLocks noGrp="1"/>
          </p:cNvSpPr>
          <p:nvPr>
            <p:ph type="ftr" sz="quarter" idx="11"/>
          </p:nvPr>
        </p:nvSpPr>
        <p:spPr/>
        <p:txBody>
          <a:bodyPr/>
          <a:lstStyle/>
          <a:p>
            <a:r>
              <a:rPr lang="fi-FI" smtClean="0"/>
              <a:t>Joensuun seudun ops, Satu Huttunen</a:t>
            </a:r>
            <a:endParaRPr lang="fi-FI"/>
          </a:p>
        </p:txBody>
      </p:sp>
      <p:sp>
        <p:nvSpPr>
          <p:cNvPr id="7" name="Suorakulmio 6"/>
          <p:cNvSpPr/>
          <p:nvPr/>
        </p:nvSpPr>
        <p:spPr>
          <a:xfrm>
            <a:off x="695417" y="1020932"/>
            <a:ext cx="9451760" cy="1015663"/>
          </a:xfrm>
          <a:prstGeom prst="rect">
            <a:avLst/>
          </a:prstGeom>
        </p:spPr>
        <p:txBody>
          <a:bodyPr wrap="square">
            <a:spAutoFit/>
          </a:bodyPr>
          <a:lstStyle/>
          <a:p>
            <a:r>
              <a:rPr lang="fi-FI" sz="2000" dirty="0"/>
              <a:t>Perusopetuksen opetussuunnitelma perustuu edelleen perusopetuslaissa määriteltyihin oppiaineisiin kaikkien vuosiluokkien osalta. Perusopetuksessa opiskeltavat oppiaineet </a:t>
            </a:r>
            <a:r>
              <a:rPr lang="fi-FI" sz="2000" dirty="0" smtClean="0"/>
              <a:t>ovat:</a:t>
            </a:r>
            <a:endParaRPr lang="fi-FI" sz="2000" dirty="0"/>
          </a:p>
        </p:txBody>
      </p:sp>
      <p:pic>
        <p:nvPicPr>
          <p:cNvPr id="8" name="Kuva 7"/>
          <p:cNvPicPr>
            <a:picLocks noChangeAspect="1"/>
          </p:cNvPicPr>
          <p:nvPr/>
        </p:nvPicPr>
        <p:blipFill>
          <a:blip r:embed="rId2"/>
          <a:stretch>
            <a:fillRect/>
          </a:stretch>
        </p:blipFill>
        <p:spPr>
          <a:xfrm>
            <a:off x="8307343" y="3675355"/>
            <a:ext cx="3374976" cy="1899821"/>
          </a:xfrm>
          <a:prstGeom prst="rect">
            <a:avLst/>
          </a:prstGeom>
        </p:spPr>
      </p:pic>
    </p:spTree>
    <p:extLst>
      <p:ext uri="{BB962C8B-B14F-4D97-AF65-F5344CB8AC3E}">
        <p14:creationId xmlns:p14="http://schemas.microsoft.com/office/powerpoint/2010/main" val="111943999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smtClean="0"/>
              <a:t>Joensuun seudun ops, Satu Huttunen</a:t>
            </a:r>
            <a:endParaRPr lang="fi-FI"/>
          </a:p>
        </p:txBody>
      </p:sp>
      <p:sp>
        <p:nvSpPr>
          <p:cNvPr id="3" name="Suorakulmio 2"/>
          <p:cNvSpPr/>
          <p:nvPr/>
        </p:nvSpPr>
        <p:spPr>
          <a:xfrm>
            <a:off x="603682" y="790114"/>
            <a:ext cx="7838982" cy="5262979"/>
          </a:xfrm>
          <a:prstGeom prst="rect">
            <a:avLst/>
          </a:prstGeom>
        </p:spPr>
        <p:txBody>
          <a:bodyPr wrap="square">
            <a:spAutoFit/>
          </a:bodyPr>
          <a:lstStyle/>
          <a:p>
            <a:r>
              <a:rPr lang="fi-FI" sz="2400" dirty="0"/>
              <a:t>Oppiaineiden tavoitteita ja sisältöjä on uudistettu vastaamaan nyky-yhteiskunnan ja tulevaisuuden tieto- ja taitovaatimuksia. Muutoksia on tullut myös oppiaineiden ja valinnaisuuden aloitusajankohtiin. Esimerkiksi yhteiskuntaoppia ja toista kotimaista kieltä aletaan opettaa alemmilla luokilla kuin aikaisemmin ja kotitaloutta voidaan valita osana taide- ja taitoaineiden valinnaisuutta jo alemmilla vuosiluokilla. </a:t>
            </a:r>
            <a:endParaRPr lang="fi-FI" sz="2400" dirty="0" smtClean="0"/>
          </a:p>
          <a:p>
            <a:endParaRPr lang="fi-FI" sz="2400" dirty="0"/>
          </a:p>
          <a:p>
            <a:r>
              <a:rPr lang="fi-FI" sz="2400" dirty="0" smtClean="0"/>
              <a:t>Oppilaiden </a:t>
            </a:r>
            <a:r>
              <a:rPr lang="fi-FI" sz="2400" dirty="0"/>
              <a:t>mahdollisuuksia tieto- ja viestintäteknologian taitojen kehittämiseen on parannettu osana kaikkia oppiaineita ja valinnaisuutta. </a:t>
            </a:r>
            <a:endParaRPr lang="fi-FI" sz="2400" dirty="0" smtClean="0"/>
          </a:p>
          <a:p>
            <a:endParaRPr lang="fi-FI" sz="2400" dirty="0" smtClean="0"/>
          </a:p>
          <a:p>
            <a:r>
              <a:rPr lang="fi-FI" sz="2400" dirty="0" smtClean="0"/>
              <a:t>Hyvinvointi</a:t>
            </a:r>
            <a:r>
              <a:rPr lang="fi-FI" sz="2400" dirty="0"/>
              <a:t>, arjenhallinta ja teknologia näkyvät opetuksessa ja opiskelussa entistä enemmän.</a:t>
            </a:r>
          </a:p>
        </p:txBody>
      </p:sp>
      <p:pic>
        <p:nvPicPr>
          <p:cNvPr id="4" name="Kuva 3"/>
          <p:cNvPicPr>
            <a:picLocks noChangeAspect="1"/>
          </p:cNvPicPr>
          <p:nvPr/>
        </p:nvPicPr>
        <p:blipFill>
          <a:blip r:embed="rId2"/>
          <a:stretch>
            <a:fillRect/>
          </a:stretch>
        </p:blipFill>
        <p:spPr>
          <a:xfrm>
            <a:off x="8153400" y="2246050"/>
            <a:ext cx="3790488" cy="2526992"/>
          </a:xfrm>
          <a:prstGeom prst="rect">
            <a:avLst/>
          </a:prstGeom>
        </p:spPr>
      </p:pic>
    </p:spTree>
    <p:extLst>
      <p:ext uri="{BB962C8B-B14F-4D97-AF65-F5344CB8AC3E}">
        <p14:creationId xmlns:p14="http://schemas.microsoft.com/office/powerpoint/2010/main" val="3556356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1190</Words>
  <Application>Microsoft Office PowerPoint</Application>
  <PresentationFormat>Laajakuva</PresentationFormat>
  <Paragraphs>162</Paragraphs>
  <Slides>29</Slides>
  <Notes>3</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29</vt:i4>
      </vt:variant>
    </vt:vector>
  </HeadingPairs>
  <TitlesOfParts>
    <vt:vector size="34" baseType="lpstr">
      <vt:lpstr>Arial</vt:lpstr>
      <vt:lpstr>Calibri</vt:lpstr>
      <vt:lpstr>Calibri Light</vt:lpstr>
      <vt:lpstr>Wingdings</vt:lpstr>
      <vt:lpstr>Office-teema</vt:lpstr>
      <vt:lpstr>PowerPoint-esitys</vt:lpstr>
      <vt:lpstr>PowerPoint-esitys</vt:lpstr>
      <vt:lpstr>PowerPoint-esitys</vt:lpstr>
      <vt:lpstr>PowerPoint-esitys</vt:lpstr>
      <vt:lpstr>PowerPoint-esitys</vt:lpstr>
      <vt:lpstr>PowerPoint-esitys</vt:lpstr>
      <vt:lpstr>PowerPoint-esitys</vt:lpstr>
      <vt:lpstr>Oppiaineet</vt:lpstr>
      <vt:lpstr>PowerPoint-esitys</vt:lpstr>
      <vt:lpstr>PowerPoint-esitys</vt:lpstr>
      <vt:lpstr>PowerPoint-esitys</vt:lpstr>
      <vt:lpstr>PowerPoint-esitys</vt:lpstr>
      <vt:lpstr>PowerPoint-esitys</vt:lpstr>
      <vt:lpstr>Laaja-alainen osaaminen</vt:lpstr>
      <vt:lpstr>PowerPoint-esitys</vt:lpstr>
      <vt:lpstr>PowerPoint-esitys</vt:lpstr>
      <vt:lpstr>PowerPoint-esitys</vt:lpstr>
      <vt:lpstr>PowerPoint-esitys</vt:lpstr>
      <vt:lpstr>PowerPoint-esitys</vt:lpstr>
      <vt:lpstr>Oppimiskeskustelut</vt:lpstr>
      <vt:lpstr>PowerPoint-esitys</vt:lpstr>
      <vt:lpstr>PowerPoint-esitys</vt:lpstr>
      <vt:lpstr>PowerPoint-esitys</vt:lpstr>
      <vt:lpstr>PowerPoint-esitys</vt:lpstr>
      <vt:lpstr>PowerPoint-esitys</vt:lpstr>
      <vt:lpstr>PowerPoint-esitys</vt:lpstr>
      <vt:lpstr>PowerPoint-esitys</vt:lpstr>
      <vt:lpstr>PowerPoint-esitys</vt:lpstr>
      <vt:lpstr>Jäikö jokin seikka askarruttamaan?</vt:lpstr>
    </vt:vector>
  </TitlesOfParts>
  <Company>PKMKV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dc:title>
  <dc:creator>Huttunen Satu</dc:creator>
  <cp:lastModifiedBy>Huttunen Satu</cp:lastModifiedBy>
  <cp:revision>34</cp:revision>
  <dcterms:created xsi:type="dcterms:W3CDTF">2016-10-03T16:18:46Z</dcterms:created>
  <dcterms:modified xsi:type="dcterms:W3CDTF">2017-08-30T05:26:44Z</dcterms:modified>
</cp:coreProperties>
</file>