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29.4.2019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29.4.2019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29.4.2019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29.4.2019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29.4.2019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45A6-796F-407A-8643-14F622AAB8B4}" type="datetimeFigureOut">
              <a:rPr lang="fi-FI" smtClean="0"/>
              <a:pPr/>
              <a:t>29.4.2019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45A6-796F-407A-8643-14F622AAB8B4}" type="datetimeFigureOut">
              <a:rPr lang="fi-FI" smtClean="0"/>
              <a:pPr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EA32-31A3-4B73-98A8-3D8CFF571D0B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Hautaus ja vainajien muisteleminen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defRPr/>
            </a:pPr>
            <a:r>
              <a:rPr lang="fi-FI" sz="1600" dirty="0" smtClean="0"/>
              <a:t> </a:t>
            </a:r>
            <a:r>
              <a:rPr lang="fi-FI" sz="1600" dirty="0" smtClean="0">
                <a:solidFill>
                  <a:schemeClr val="tx2"/>
                </a:solidFill>
              </a:rPr>
              <a:t>Stefan Holm: Kirkon jäsenenä – Oppikirja 9. luokalle. </a:t>
            </a:r>
          </a:p>
          <a:p>
            <a:pPr algn="l">
              <a:defRPr/>
            </a:pPr>
            <a:r>
              <a:rPr lang="fi-FI" sz="1600" dirty="0" smtClean="0">
                <a:solidFill>
                  <a:schemeClr val="tx2"/>
                </a:solidFill>
              </a:rPr>
              <a:t>Kuvat: </a:t>
            </a:r>
            <a:r>
              <a:rPr lang="fi-FI" sz="1600" dirty="0" err="1" smtClean="0">
                <a:solidFill>
                  <a:schemeClr val="tx2"/>
                </a:solidFill>
              </a:rPr>
              <a:t>www.ortoboxi.fi</a:t>
            </a:r>
            <a:endParaRPr lang="fi-FI" sz="1600" dirty="0" smtClean="0"/>
          </a:p>
          <a:p>
            <a:endParaRPr lang="fi-FI" dirty="0"/>
          </a:p>
        </p:txBody>
      </p:sp>
      <p:pic>
        <p:nvPicPr>
          <p:cNvPr id="4" name="Picture 2" descr="D:\KIRSI\Kuvitukset\Ullan nettisivut\Bannerit\logopienennet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445224"/>
            <a:ext cx="31194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Toimituksessa kiitetään Jumalaa yhteisestä ajasta edesmenneen kanssa. 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Rukoillaan syntien anteeksiantoa ja että Jumala muistaisi hänet ikuisesti. 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Hyvästijättö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Saattoväki hyvästelee vainajan siunaten hänet ristinmerkillä.</a:t>
            </a:r>
          </a:p>
          <a:p>
            <a:pPr>
              <a:buNone/>
            </a:pP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Hautaus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Arkku haudataan siten, että vainajan kasvot ovat kohti itää. 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Kun arkku on laskettu hautaan, jokainen voi heittää hiekkaa arkun päälle. 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Omaiset voivat lapioida haudan umpeen.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Kaikki ortodoksiset paikalliskirkot eivät hyväksy polttohautausta. 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3075" name="Picture 3" descr="D:\KUVIA\2010\Unton hautajaiset\_MG_59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800" y="1600200"/>
            <a:ext cx="30134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5" name="Picture 2" descr="D:\ORTOBOXI\Kuvapankki nettiin\OKkuolema\Kuva 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170" name="Picture 2" descr="D:\ORTOBOXI\Kuvapankki nettiin\Kypros\P72504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8195" name="Picture 3" descr="D:\ORTOBOXI\Kuvapankki nettiin\OKValamo\IMG_67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3074" name="Picture 2" descr="D:\ORTOBOXI\Kuvapankki nettiin\OK\OKAUusi Valamo\_Y0D03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Kuolemaan valmistautuminen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Kirkossa valmistaudutaan kuolemaan. 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Rukoillaan ”rauhallista loppua ja hyvää vastausta </a:t>
            </a:r>
            <a:r>
              <a:rPr lang="fi-FI" dirty="0" err="1" smtClean="0">
                <a:solidFill>
                  <a:schemeClr val="accent1"/>
                </a:solidFill>
              </a:rPr>
              <a:t>peljättävän</a:t>
            </a:r>
            <a:r>
              <a:rPr lang="fi-FI" dirty="0" smtClean="0">
                <a:solidFill>
                  <a:schemeClr val="accent1"/>
                </a:solidFill>
              </a:rPr>
              <a:t> tuomioistuimen edessä”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4" name="Picture 2" descr="J:\ORTOBOXI\KUVAPANKKI\Tampere\IMG_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069269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Kuoleman lähestyessä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Sairaalle tuodaan ehtoollinen.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Kutsutaan sairaanripitykseksi.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Siihen kuuluu myös katumuksen sakramentti.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5" name="Sisällön paikkamerkki 4" descr="e alttaripyt2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Pappi tulee kutsua hyvissä ajoin. 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Kuolleelle tai tajuttomalle ei anneta ehtoollista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On olemassa myös rukouspalvelus, joka toimitetaan kuolinhetkellä. 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5" name="Sisällön paikkamerkki 4" descr="e img_5792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3560" y="1600200"/>
            <a:ext cx="300788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Muistopalvelukset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7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Kuoleman jälkeen toimitetaan muistopalvelus, </a:t>
            </a:r>
            <a:r>
              <a:rPr lang="fi-FI" b="1" dirty="0" err="1" smtClean="0"/>
              <a:t>panihida</a:t>
            </a:r>
            <a:r>
              <a:rPr lang="fi-FI" b="1" dirty="0" smtClean="0"/>
              <a:t>.</a:t>
            </a:r>
          </a:p>
          <a:p>
            <a:pPr>
              <a:buNone/>
            </a:pPr>
            <a:endParaRPr lang="fi-FI" b="1" dirty="0"/>
          </a:p>
          <a:p>
            <a:r>
              <a:rPr lang="fi-FI" dirty="0" smtClean="0"/>
              <a:t>Hautaus tulisi olla </a:t>
            </a:r>
            <a:r>
              <a:rPr lang="fi-FI" dirty="0" smtClean="0"/>
              <a:t>3.</a:t>
            </a:r>
            <a:r>
              <a:rPr lang="fi-FI" dirty="0" smtClean="0"/>
              <a:t> </a:t>
            </a:r>
            <a:r>
              <a:rPr lang="fi-FI" dirty="0" smtClean="0"/>
              <a:t>päivänä.</a:t>
            </a:r>
          </a:p>
          <a:p>
            <a:pPr>
              <a:buNone/>
            </a:pPr>
            <a:endParaRPr lang="fi-FI" dirty="0" smtClean="0"/>
          </a:p>
          <a:p>
            <a:r>
              <a:rPr lang="fi-FI" b="1" dirty="0" smtClean="0">
                <a:solidFill>
                  <a:schemeClr val="accent1"/>
                </a:solidFill>
              </a:rPr>
              <a:t>Käytännössä näin on harvoin.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i-FI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i-FI" sz="2100" dirty="0" smtClean="0">
                <a:solidFill>
                  <a:schemeClr val="accent1"/>
                </a:solidFill>
              </a:rPr>
              <a:t>Valamon luostarissa on valmistauduttu kuolemaan ja siihen, että hautajaiset voidaan pitää kolmantena päivänä: hautausmaalla on valmiiksi kaivettu hauta.</a:t>
            </a:r>
            <a:endParaRPr lang="fi-FI" sz="21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ORTOBOXI\Kuvapankki nettiin\OK\OKAUusi Valamo\_Y0D0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 lnSpcReduction="10000"/>
          </a:bodyPr>
          <a:lstStyle/>
          <a:p>
            <a:r>
              <a:rPr lang="fi-FI" dirty="0" err="1" smtClean="0">
                <a:solidFill>
                  <a:schemeClr val="accent1"/>
                </a:solidFill>
              </a:rPr>
              <a:t>Panihida</a:t>
            </a:r>
            <a:r>
              <a:rPr lang="fi-FI" dirty="0" smtClean="0">
                <a:solidFill>
                  <a:schemeClr val="accent1"/>
                </a:solidFill>
              </a:rPr>
              <a:t> toimitetaan myös: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40 päivän ja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½ vuoden kuluttua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Kuoleman vuosipäivinä.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Kuolinpäivä on vainajan syntymäpäivä Jumalan valtakuntaan. </a:t>
            </a:r>
          </a:p>
          <a:p>
            <a:r>
              <a:rPr lang="fi-FI" dirty="0" err="1" smtClean="0">
                <a:solidFill>
                  <a:schemeClr val="accent1"/>
                </a:solidFill>
              </a:rPr>
              <a:t>Panihidassa</a:t>
            </a:r>
            <a:r>
              <a:rPr lang="fi-FI" dirty="0" smtClean="0">
                <a:solidFill>
                  <a:schemeClr val="accent1"/>
                </a:solidFill>
              </a:rPr>
              <a:t> rukoillaan syntien anteeksi antamista vainajalle. </a:t>
            </a:r>
          </a:p>
          <a:p>
            <a:endParaRPr lang="fi-FI" dirty="0" smtClean="0">
              <a:solidFill>
                <a:schemeClr val="accent1"/>
              </a:solidFill>
            </a:endParaRPr>
          </a:p>
          <a:p>
            <a:endParaRPr lang="fi-FI" dirty="0"/>
          </a:p>
        </p:txBody>
      </p:sp>
      <p:pic>
        <p:nvPicPr>
          <p:cNvPr id="2051" name="Picture 3" descr="D:\ORTOBOXI\Kuvapankki nettiin\OKVaatteet\IMG_01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038600" cy="269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Esirukous vainajien puolesta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On </a:t>
            </a:r>
            <a:r>
              <a:rPr lang="fi-FI" dirty="0" smtClean="0"/>
              <a:t>osoitus rakkaudesta </a:t>
            </a:r>
            <a:r>
              <a:rPr lang="fi-FI" dirty="0" smtClean="0"/>
              <a:t>edesmenneitä kohtaan.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5" name="Picture 3" descr="D:\KUVIA\WANHAT\Ryökkyset\Irinja Ryökkyn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890" y="1600200"/>
            <a:ext cx="3037220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Hautaustoimitus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Kun arkku tuodaan kirkkoon, pappi kulkee arkun edessä ja suitsuttaa.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Samalla lauletaan ”Pyhä Jumala, Pyhä Väkevä, Pyhä Kuolematon armahda meitä.”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>
            <a:normAutofit/>
          </a:bodyPr>
          <a:lstStyle/>
          <a:p>
            <a:r>
              <a:rPr lang="fi-FI" dirty="0" smtClean="0"/>
              <a:t>Arkku asetetaan kasvot </a:t>
            </a:r>
            <a:r>
              <a:rPr lang="fi-FI" dirty="0"/>
              <a:t>a</a:t>
            </a:r>
            <a:r>
              <a:rPr lang="fi-FI" dirty="0" smtClean="0"/>
              <a:t>lttariin päin. </a:t>
            </a:r>
          </a:p>
          <a:p>
            <a:r>
              <a:rPr lang="fi-FI" dirty="0" smtClean="0"/>
              <a:t>Jos mahdollista, kansi avataan. </a:t>
            </a:r>
          </a:p>
          <a:p>
            <a:r>
              <a:rPr lang="fi-FI" dirty="0" smtClean="0"/>
              <a:t>Vainaja on puettu juhlavaatteisiin. </a:t>
            </a:r>
          </a:p>
          <a:p>
            <a:r>
              <a:rPr lang="fi-FI" dirty="0" smtClean="0"/>
              <a:t>Rinnalle on asetettu ikoni. </a:t>
            </a:r>
          </a:p>
          <a:p>
            <a:r>
              <a:rPr lang="fi-FI" dirty="0" smtClean="0"/>
              <a:t>Saattoväellä on tuohukset käsissään. </a:t>
            </a:r>
          </a:p>
          <a:p>
            <a:pPr>
              <a:buNone/>
            </a:pPr>
            <a:endParaRPr lang="fi-FI" dirty="0" smtClean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280</Words>
  <Application>Microsoft Office PowerPoint</Application>
  <PresentationFormat>Näytössä katseltava diaesitys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Office-teema</vt:lpstr>
      <vt:lpstr>Hautaus ja vainajien muisteleminen</vt:lpstr>
      <vt:lpstr>Kuolemaan valmistautuminen</vt:lpstr>
      <vt:lpstr>Kuoleman lähestyessä</vt:lpstr>
      <vt:lpstr> </vt:lpstr>
      <vt:lpstr>Muistopalvelukset</vt:lpstr>
      <vt:lpstr> </vt:lpstr>
      <vt:lpstr>Esirukous vainajien puolesta</vt:lpstr>
      <vt:lpstr>Hautaustoimitus</vt:lpstr>
      <vt:lpstr> </vt:lpstr>
      <vt:lpstr> </vt:lpstr>
      <vt:lpstr>Hyvästijättö</vt:lpstr>
      <vt:lpstr>Hautaus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Hautaus ja vainajien muisteleminen</dc:title>
  <dc:creator>Sami</dc:creator>
  <cp:lastModifiedBy>Sami</cp:lastModifiedBy>
  <cp:revision>10</cp:revision>
  <dcterms:created xsi:type="dcterms:W3CDTF">2013-03-17T18:10:50Z</dcterms:created>
  <dcterms:modified xsi:type="dcterms:W3CDTF">2019-04-29T04:03:21Z</dcterms:modified>
</cp:coreProperties>
</file>