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9" r:id="rId7"/>
    <p:sldId id="266" r:id="rId8"/>
    <p:sldId id="261" r:id="rId9"/>
    <p:sldId id="263" r:id="rId10"/>
    <p:sldId id="262" r:id="rId11"/>
    <p:sldId id="264" r:id="rId12"/>
    <p:sldId id="268" r:id="rId13"/>
    <p:sldId id="260" r:id="rId14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78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CDF7-A063-4A8C-8534-5451B6DCE328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5AB3C-6FDA-4906-99E6-B4EF09D33A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CDF7-A063-4A8C-8534-5451B6DCE328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5AB3C-6FDA-4906-99E6-B4EF09D33A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CDF7-A063-4A8C-8534-5451B6DCE328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5AB3C-6FDA-4906-99E6-B4EF09D33A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CDF7-A063-4A8C-8534-5451B6DCE328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5AB3C-6FDA-4906-99E6-B4EF09D33A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CDF7-A063-4A8C-8534-5451B6DCE328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5AB3C-6FDA-4906-99E6-B4EF09D33A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CDF7-A063-4A8C-8534-5451B6DCE328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5AB3C-6FDA-4906-99E6-B4EF09D33A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CDF7-A063-4A8C-8534-5451B6DCE328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5AB3C-6FDA-4906-99E6-B4EF09D33A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CDF7-A063-4A8C-8534-5451B6DCE328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5AB3C-6FDA-4906-99E6-B4EF09D33A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CDF7-A063-4A8C-8534-5451B6DCE328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5AB3C-6FDA-4906-99E6-B4EF09D33A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CDF7-A063-4A8C-8534-5451B6DCE328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5AB3C-6FDA-4906-99E6-B4EF09D33A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CDF7-A063-4A8C-8534-5451B6DCE328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5AB3C-6FDA-4906-99E6-B4EF09D33A4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ECDF7-A063-4A8C-8534-5451B6DCE328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5AB3C-6FDA-4906-99E6-B4EF09D33A4E}" type="slidenum">
              <a:rPr lang="fi-FI" smtClean="0"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Marttyyrien ikonit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/>
              <a:t>Ensimmäinen marttyyri oli diakoni </a:t>
            </a:r>
            <a:r>
              <a:rPr lang="fi-FI" sz="3200" dirty="0" err="1"/>
              <a:t>Stefanos</a:t>
            </a:r>
            <a:endParaRPr lang="fi-FI" sz="32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i-FI" dirty="0"/>
              <a:t> </a:t>
            </a:r>
          </a:p>
        </p:txBody>
      </p:sp>
      <p:pic>
        <p:nvPicPr>
          <p:cNvPr id="27650" name="Picture 2" descr="http://www.itmonline.org/bodytheology/images/marty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412776"/>
            <a:ext cx="4752528" cy="5200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dirty="0"/>
              <a:t>Marttyyreilla on ikoneissa yleensä tunnusmerkkinä kädessä oleva risti. 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fi-FI" dirty="0"/>
              <a:t>´</a:t>
            </a:r>
          </a:p>
        </p:txBody>
      </p:sp>
      <p:pic>
        <p:nvPicPr>
          <p:cNvPr id="1026" name="Picture 2" descr="http://www.easterngiftshop.com/media/ecom/prodlg/JustinMartyr%20Fly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32656"/>
            <a:ext cx="4419600" cy="6429375"/>
          </a:xfrm>
          <a:prstGeom prst="rect">
            <a:avLst/>
          </a:prstGeom>
          <a:noFill/>
        </p:spPr>
      </p:pic>
      <p:pic>
        <p:nvPicPr>
          <p:cNvPr id="1028" name="Picture 4" descr="http://sacredmurals.com/christian_icons/sainttatian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573016"/>
            <a:ext cx="2681698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Monesti ikoneissa kuvataan viitteellisesti myös se, miten he kärsivät marttyyrikuoleman</a:t>
            </a:r>
          </a:p>
          <a:p>
            <a:pPr>
              <a:buNone/>
            </a:pPr>
            <a:endParaRPr lang="fi-FI" dirty="0"/>
          </a:p>
          <a:p>
            <a:pPr>
              <a:buNone/>
            </a:pPr>
            <a:endParaRPr lang="fi-FI" dirty="0"/>
          </a:p>
          <a:p>
            <a:pPr>
              <a:buNone/>
            </a:pPr>
            <a:endParaRPr lang="fi-FI" dirty="0"/>
          </a:p>
          <a:p>
            <a:pPr>
              <a:buNone/>
            </a:pPr>
            <a:r>
              <a:rPr lang="fi-FI" sz="1600" dirty="0">
                <a:solidFill>
                  <a:schemeClr val="accent1"/>
                </a:solidFill>
              </a:rPr>
              <a:t>	</a:t>
            </a:r>
          </a:p>
          <a:p>
            <a:pPr>
              <a:buNone/>
            </a:pPr>
            <a:r>
              <a:rPr lang="fi-FI" sz="1600" dirty="0">
                <a:solidFill>
                  <a:schemeClr val="accent1"/>
                </a:solidFill>
              </a:rPr>
              <a:t>Johannes Kastaja mestattiin.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i-FI" dirty="0"/>
              <a:t> </a:t>
            </a:r>
          </a:p>
        </p:txBody>
      </p:sp>
      <p:pic>
        <p:nvPicPr>
          <p:cNvPr id="15362" name="Picture 2" descr="http://www.ortodoksi.net/images/thumb/7/77/Johannes_kastaja02.jpg/250px-Johannes_kastaja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124744"/>
            <a:ext cx="3389362" cy="4826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dirty="0"/>
              <a:t>Pyhä Katariina ja </a:t>
            </a:r>
            <a:r>
              <a:rPr lang="fi-FI" dirty="0" err="1"/>
              <a:t>teilipyörä</a:t>
            </a:r>
            <a:r>
              <a:rPr lang="fi-FI" dirty="0"/>
              <a:t> eli Katariinan pyörä. 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fi-FI" dirty="0"/>
              <a:t> </a:t>
            </a:r>
          </a:p>
        </p:txBody>
      </p:sp>
      <p:pic>
        <p:nvPicPr>
          <p:cNvPr id="5" name="Picture 4" descr="http://2.bp.blogspot.com/_UOJjUH2o_wM/Sw1jqgPAfYI/AAAAAAAACls/Jk2DGZeEni4/s1600/St.+Catherine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548680"/>
            <a:ext cx="4032448" cy="56991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 </a:t>
            </a:r>
          </a:p>
        </p:txBody>
      </p:sp>
      <p:pic>
        <p:nvPicPr>
          <p:cNvPr id="3" name="Picture 2" descr="http://vatopaidi.files.wordpress.com/2009/12/martyri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5941472" cy="4248472"/>
          </a:xfrm>
          <a:prstGeom prst="rect">
            <a:avLst/>
          </a:prstGeom>
          <a:noFill/>
        </p:spPr>
      </p:pic>
      <p:pic>
        <p:nvPicPr>
          <p:cNvPr id="26626" name="Picture 2" descr="http://www.photosled.com/data/1185/0109_Polyeyktos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188640"/>
            <a:ext cx="2606427" cy="3660437"/>
          </a:xfrm>
          <a:prstGeom prst="rect">
            <a:avLst/>
          </a:prstGeom>
          <a:noFill/>
        </p:spPr>
      </p:pic>
      <p:pic>
        <p:nvPicPr>
          <p:cNvPr id="26628" name="Picture 4" descr="https://img1.etsystatic.com/000/0/6351114/il_570xN.2979302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4293096"/>
            <a:ext cx="1728192" cy="2240586"/>
          </a:xfrm>
          <a:prstGeom prst="rect">
            <a:avLst/>
          </a:prstGeom>
          <a:noFill/>
        </p:spPr>
      </p:pic>
      <p:pic>
        <p:nvPicPr>
          <p:cNvPr id="26632" name="Picture 8" descr="http://www.ortodoksi.net/images/thumb/a/a9/Jesaja_profeetta02.jpg/180px-Jesaja_profeetta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509120"/>
            <a:ext cx="1224136" cy="2149039"/>
          </a:xfrm>
          <a:prstGeom prst="rect">
            <a:avLst/>
          </a:prstGeom>
          <a:noFill/>
        </p:spPr>
      </p:pic>
      <p:pic>
        <p:nvPicPr>
          <p:cNvPr id="26634" name="Picture 10" descr="http://www.ortodoksi.net/images/thumb/e/ee/Andreas_apostoli01.jpg/200px-Andreas_apostoli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79712" y="4439780"/>
            <a:ext cx="1584176" cy="21465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dirty="0"/>
              <a:t>Kruunu ei viittaa välttämättä siihen, että henkilö olisi kuninkaallinen vaan marttyyriuden kruunuun. 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fi-FI" dirty="0"/>
              <a:t> </a:t>
            </a:r>
          </a:p>
        </p:txBody>
      </p:sp>
      <p:pic>
        <p:nvPicPr>
          <p:cNvPr id="22530" name="Picture 2" descr="http://1.bp.blogspot.com/_bJXdbwhi7L8/TASAWVY94nI/AAAAAAAAAk4/4-ChaRZb-0s/s1600/just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548680"/>
            <a:ext cx="4333875" cy="6096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692696"/>
            <a:ext cx="3754760" cy="5433467"/>
          </a:xfrm>
        </p:spPr>
        <p:txBody>
          <a:bodyPr/>
          <a:lstStyle/>
          <a:p>
            <a:r>
              <a:rPr lang="fi-FI" dirty="0"/>
              <a:t>Uusmarttyyreja ovat ns. uudella ajalla kuolleet henkilöt (erotuksena mm. alkukirkon ajan vainoista). </a:t>
            </a:r>
          </a:p>
          <a:p>
            <a:pPr>
              <a:buNone/>
            </a:pPr>
            <a:endParaRPr lang="fi-FI" dirty="0"/>
          </a:p>
          <a:p>
            <a:r>
              <a:rPr lang="fi-FI" dirty="0"/>
              <a:t>Esim. ateistisissa diktatuureissa surmattiin paljon ihmisiä heidän kristinuskonsa vuoksi. 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fi-FI" dirty="0"/>
              <a:t> </a:t>
            </a:r>
          </a:p>
        </p:txBody>
      </p:sp>
      <p:pic>
        <p:nvPicPr>
          <p:cNvPr id="18434" name="Picture 2" descr="http://puffin.creighton.edu/jesuit/andre/images/jagerstat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16632"/>
            <a:ext cx="2200275" cy="3009901"/>
          </a:xfrm>
          <a:prstGeom prst="rect">
            <a:avLst/>
          </a:prstGeom>
          <a:noFill/>
        </p:spPr>
      </p:pic>
      <p:pic>
        <p:nvPicPr>
          <p:cNvPr id="18436" name="Picture 4" descr="http://1.bp.blogspot.com/-UyJQtUr18Pk/U_bm92oXZHI/AAAAAAAAJcE/ITZ1Q9YWxqE/s1600/Schmorell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1340768"/>
            <a:ext cx="3034308" cy="40234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Äiti Maria Pariisilainen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fi-FI" dirty="0"/>
              <a:t> 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i-FI" i="1" dirty="0"/>
              <a:t>"Herra, älä muista vain hyviä </a:t>
            </a:r>
            <a:r>
              <a:rPr lang="fi-FI" i="1" dirty="0" err="1"/>
              <a:t>ihmisä</a:t>
            </a:r>
            <a:r>
              <a:rPr lang="fi-FI" i="1" dirty="0"/>
              <a:t>, vaan myös pahoja.</a:t>
            </a:r>
            <a:br>
              <a:rPr lang="fi-FI" i="1" dirty="0"/>
            </a:br>
            <a:r>
              <a:rPr lang="fi-FI" i="1" dirty="0"/>
              <a:t>Äläkä muista vain niitä kärsimyksiä, joita he ovat aiheuttaneet meille,</a:t>
            </a:r>
            <a:br>
              <a:rPr lang="fi-FI" i="1" dirty="0"/>
            </a:br>
            <a:r>
              <a:rPr lang="fi-FI" i="1" dirty="0"/>
              <a:t>vaan myös hedelmiä, joita me olemme kantaneet niiden kärsimysten ansiosta:</a:t>
            </a:r>
            <a:br>
              <a:rPr lang="fi-FI" i="1" dirty="0"/>
            </a:br>
            <a:r>
              <a:rPr lang="fi-FI" i="1" dirty="0"/>
              <a:t>toveruutta, nöyryyttä, rohkeutta.</a:t>
            </a:r>
            <a:endParaRPr lang="fi-FI" dirty="0"/>
          </a:p>
          <a:p>
            <a:r>
              <a:rPr lang="fi-FI" i="1" dirty="0"/>
              <a:t>Muista sydämen suuruutta, joka kasvoi niistä.</a:t>
            </a:r>
            <a:br>
              <a:rPr lang="fi-FI" i="1" dirty="0"/>
            </a:br>
            <a:r>
              <a:rPr lang="fi-FI" i="1" dirty="0"/>
              <a:t>Ja kun astumme tuomioistuimesi eteen, anna kaikkien hedelmien, joita olemme kantaneet,</a:t>
            </a:r>
            <a:br>
              <a:rPr lang="fi-FI" i="1" dirty="0"/>
            </a:br>
            <a:r>
              <a:rPr lang="fi-FI" i="1" dirty="0"/>
              <a:t>koitua heidän anteeksiantamuksekseen. </a:t>
            </a:r>
            <a:r>
              <a:rPr lang="fi-FI" i="1" dirty="0" err="1"/>
              <a:t>Amen</a:t>
            </a:r>
            <a:r>
              <a:rPr lang="fi-FI" i="1" dirty="0"/>
              <a:t>."</a:t>
            </a:r>
            <a:br>
              <a:rPr lang="fi-FI" dirty="0"/>
            </a:br>
            <a:endParaRPr lang="fi-FI" dirty="0"/>
          </a:p>
          <a:p>
            <a:endParaRPr lang="fi-FI" dirty="0"/>
          </a:p>
        </p:txBody>
      </p:sp>
      <p:sp>
        <p:nvSpPr>
          <p:cNvPr id="20482" name="AutoShape 2" descr="Kuvahaun tulos haulle maria pariisilain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0484" name="AutoShape 4" descr="Kuvahaun tulos haulle maria pariisilain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pic>
        <p:nvPicPr>
          <p:cNvPr id="20486" name="Picture 6" descr="http://4.bp.blogspot.com/-w-YpSH1oClk/U_eJZ7p5haI/AAAAAAAAJcg/z5Lt82IPKWw/s1600/Mar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3240360" cy="2883921"/>
          </a:xfrm>
          <a:prstGeom prst="rect">
            <a:avLst/>
          </a:prstGeom>
          <a:noFill/>
        </p:spPr>
      </p:pic>
      <p:pic>
        <p:nvPicPr>
          <p:cNvPr id="20488" name="Picture 8" descr="http://www.ortodoksi.net/images/thumb/2/20/Maria_pariisilainen_ak_uv.jpg/250px-Maria_pariisilainen_ak_u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3717032"/>
            <a:ext cx="2381250" cy="2971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/>
              <a:t>Marttyyri, suuriruhtinatar </a:t>
            </a:r>
            <a:r>
              <a:rPr lang="fi-FI" sz="3200" b="1" dirty="0"/>
              <a:t>Elisabet </a:t>
            </a:r>
            <a:r>
              <a:rPr lang="fi-FI" sz="3200" b="1" dirty="0" err="1"/>
              <a:t>Fjodorovna</a:t>
            </a:r>
            <a:endParaRPr lang="fi-FI" sz="3200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fi-FI" dirty="0"/>
              <a:t> 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fi-FI" dirty="0"/>
              <a:t> </a:t>
            </a:r>
          </a:p>
        </p:txBody>
      </p:sp>
      <p:pic>
        <p:nvPicPr>
          <p:cNvPr id="19458" name="Picture 2" descr="Kuva:Elisabet fjodorovna wi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3209925" cy="4953001"/>
          </a:xfrm>
          <a:prstGeom prst="rect">
            <a:avLst/>
          </a:prstGeom>
          <a:noFill/>
        </p:spPr>
      </p:pic>
      <p:pic>
        <p:nvPicPr>
          <p:cNvPr id="19460" name="Picture 4" descr="http://ep.yimg.com/ca/I/yhst-47912705652979_2272_1078610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268760"/>
            <a:ext cx="4333875" cy="5257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fi-FI" dirty="0"/>
              <a:t> Tsaari Nikolai II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fi-FI" dirty="0"/>
              <a:t> </a:t>
            </a:r>
          </a:p>
        </p:txBody>
      </p:sp>
      <p:pic>
        <p:nvPicPr>
          <p:cNvPr id="21506" name="Picture 2" descr="https://s-media-cache-ak0.pinimg.com/236x/6f/48/4e/6f484ec75a121b912c6eceb57f1725a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268760"/>
            <a:ext cx="3816424" cy="507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394720" cy="4525963"/>
          </a:xfrm>
        </p:spPr>
        <p:txBody>
          <a:bodyPr/>
          <a:lstStyle/>
          <a:p>
            <a:r>
              <a:rPr lang="fi-FI" dirty="0"/>
              <a:t>Kiinan </a:t>
            </a:r>
            <a:r>
              <a:rPr lang="fi-FI" dirty="0" err="1"/>
              <a:t>boksarikapinan</a:t>
            </a:r>
            <a:r>
              <a:rPr lang="fi-FI" dirty="0"/>
              <a:t> marttyyreja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fi-FI" dirty="0"/>
              <a:t> </a:t>
            </a:r>
          </a:p>
        </p:txBody>
      </p:sp>
      <p:pic>
        <p:nvPicPr>
          <p:cNvPr id="25602" name="Picture 2" descr="https://andreasblom.files.wordpress.com/2011/11/chinesemartyrschernya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476672"/>
            <a:ext cx="4984846" cy="56712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dirty="0"/>
              <a:t>Myös </a:t>
            </a:r>
            <a:r>
              <a:rPr lang="fi-FI" dirty="0" err="1"/>
              <a:t>ISIS:n</a:t>
            </a:r>
            <a:r>
              <a:rPr lang="fi-FI" dirty="0"/>
              <a:t> teloittamat koptiortodoksimiehet ovat uusmarttyyreja. 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fi-FI" dirty="0"/>
              <a:t> </a:t>
            </a:r>
          </a:p>
        </p:txBody>
      </p:sp>
      <p:pic>
        <p:nvPicPr>
          <p:cNvPr id="16386" name="Picture 2" descr="http://www.churchpop.com/wp-content/uploads/2015/10/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052735"/>
            <a:ext cx="3816424" cy="5409145"/>
          </a:xfrm>
          <a:prstGeom prst="rect">
            <a:avLst/>
          </a:prstGeom>
          <a:noFill/>
        </p:spPr>
      </p:pic>
      <p:pic>
        <p:nvPicPr>
          <p:cNvPr id="16388" name="Picture 4" descr="http://images.christianpost.com/full/80931/isi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4941168"/>
            <a:ext cx="2592288" cy="14646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204</Words>
  <Application>Microsoft Office PowerPoint</Application>
  <PresentationFormat>Näytössä katseltava diaesitys (4:3)</PresentationFormat>
  <Paragraphs>43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Office-teema</vt:lpstr>
      <vt:lpstr>Marttyyrien ikonit</vt:lpstr>
      <vt:lpstr>Ensimmäinen marttyyri oli diakoni Stefanos</vt:lpstr>
      <vt:lpstr> </vt:lpstr>
      <vt:lpstr> </vt:lpstr>
      <vt:lpstr> </vt:lpstr>
      <vt:lpstr> </vt:lpstr>
      <vt:lpstr> </vt:lpstr>
      <vt:lpstr> </vt:lpstr>
      <vt:lpstr>Äiti Maria Pariisilainen</vt:lpstr>
      <vt:lpstr>Marttyyri, suuriruhtinatar Elisabet Fjodorovna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Marttyyrien ikonit</dc:title>
  <dc:creator>Sami</dc:creator>
  <cp:lastModifiedBy>Vuomajoki Kirsi</cp:lastModifiedBy>
  <cp:revision>4</cp:revision>
  <dcterms:created xsi:type="dcterms:W3CDTF">2016-01-15T04:45:18Z</dcterms:created>
  <dcterms:modified xsi:type="dcterms:W3CDTF">2026-09-04T02:48:08Z</dcterms:modified>
</cp:coreProperties>
</file>