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300" r:id="rId5"/>
    <p:sldId id="262" r:id="rId6"/>
    <p:sldId id="270" r:id="rId7"/>
    <p:sldId id="306" r:id="rId8"/>
    <p:sldId id="269" r:id="rId9"/>
    <p:sldId id="292" r:id="rId10"/>
    <p:sldId id="278" r:id="rId11"/>
    <p:sldId id="286" r:id="rId12"/>
    <p:sldId id="307" r:id="rId13"/>
    <p:sldId id="272" r:id="rId14"/>
    <p:sldId id="297" r:id="rId15"/>
    <p:sldId id="289" r:id="rId16"/>
    <p:sldId id="391" r:id="rId17"/>
    <p:sldId id="390" r:id="rId18"/>
    <p:sldId id="295" r:id="rId19"/>
    <p:sldId id="294" r:id="rId20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C6549A"/>
    <a:srgbClr val="005C66"/>
    <a:srgbClr val="FBBA00"/>
    <a:srgbClr val="5C2E47"/>
    <a:srgbClr val="FFB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CC321-BA50-42FE-88B0-575DE7FA2856}" v="22" dt="2025-12-10T14:17:06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5165" autoAdjust="0"/>
  </p:normalViewPr>
  <p:slideViewPr>
    <p:cSldViewPr snapToGrid="0">
      <p:cViewPr varScale="1">
        <p:scale>
          <a:sx n="101" d="100"/>
          <a:sy n="101" d="100"/>
        </p:scale>
        <p:origin x="3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F991F-5277-45EA-9323-68638D6F31AE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03696-8295-479C-A0A9-65DB8AF2C5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11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3696-8295-479C-A0A9-65DB8AF2C59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33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03696-8295-479C-A0A9-65DB8AF2C59A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76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B78A0AB7-BC27-4510-9325-B69530972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038" y="950375"/>
            <a:ext cx="10819699" cy="1305339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08D32CD3-B8E9-450F-9EB5-725D4C889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4989" y="4602286"/>
            <a:ext cx="7782021" cy="729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Kuva 3" descr="Kuva, joka sisältää kohteen henkilö, vaate, Ihmisen kasvot, hymy&#10;&#10;Tekoälyn generoima sisältö voi olla virheellistä.">
            <a:extLst>
              <a:ext uri="{FF2B5EF4-FFF2-40B4-BE49-F238E27FC236}">
                <a16:creationId xmlns:a16="http://schemas.microsoft.com/office/drawing/2014/main" id="{805015D1-5828-EB34-2AE6-581C4BB22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881" y="2321755"/>
            <a:ext cx="2048856" cy="2048856"/>
          </a:xfrm>
          <a:prstGeom prst="rect">
            <a:avLst/>
          </a:prstGeom>
        </p:spPr>
      </p:pic>
      <p:pic>
        <p:nvPicPr>
          <p:cNvPr id="6" name="Kuva 5" descr="Kuva, joka sisältää kohteen Ihmisen kasvot, ajoneuvo, piha-, henkilö&#10;&#10;Tekoälyn generoima sisältö voi olla virheellistä.">
            <a:extLst>
              <a:ext uri="{FF2B5EF4-FFF2-40B4-BE49-F238E27FC236}">
                <a16:creationId xmlns:a16="http://schemas.microsoft.com/office/drawing/2014/main" id="{10E00145-4CF9-AF52-325A-437D6AA029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225" y="2327989"/>
            <a:ext cx="2048856" cy="2048856"/>
          </a:xfrm>
          <a:prstGeom prst="rect">
            <a:avLst/>
          </a:prstGeom>
        </p:spPr>
      </p:pic>
      <p:pic>
        <p:nvPicPr>
          <p:cNvPr id="10" name="Kuva 9" descr="Kuva, joka sisältää kohteen henkilö, vaate, työvaatteet, Teknikko&#10;&#10;Tekoälyn generoima sisältö voi olla virheellistä.">
            <a:extLst>
              <a:ext uri="{FF2B5EF4-FFF2-40B4-BE49-F238E27FC236}">
                <a16:creationId xmlns:a16="http://schemas.microsoft.com/office/drawing/2014/main" id="{43DA7D5A-2E10-27D4-BF76-588CA7B17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632" y="2321755"/>
            <a:ext cx="2048857" cy="2048857"/>
          </a:xfrm>
          <a:prstGeom prst="rect">
            <a:avLst/>
          </a:prstGeom>
        </p:spPr>
      </p:pic>
      <p:pic>
        <p:nvPicPr>
          <p:cNvPr id="12" name="Kuva 11" descr="Kuva, joka sisältää kohteen sisä-, henkilö, vaate, tietokone&#10;&#10;Tekoälyn generoima sisältö voi olla virheellistä.">
            <a:extLst>
              <a:ext uri="{FF2B5EF4-FFF2-40B4-BE49-F238E27FC236}">
                <a16:creationId xmlns:a16="http://schemas.microsoft.com/office/drawing/2014/main" id="{35C90780-3335-2508-A997-442E971FAE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8" y="2321755"/>
            <a:ext cx="2048857" cy="2048857"/>
          </a:xfrm>
          <a:prstGeom prst="rect">
            <a:avLst/>
          </a:prstGeom>
        </p:spPr>
      </p:pic>
      <p:pic>
        <p:nvPicPr>
          <p:cNvPr id="16" name="Kuva 15" descr="Kuva, joka sisältää kohteen vaate, henkilö, jalkineet, mies&#10;&#10;Tekoälyn generoima sisältö voi olla virheellistä.">
            <a:extLst>
              <a:ext uri="{FF2B5EF4-FFF2-40B4-BE49-F238E27FC236}">
                <a16:creationId xmlns:a16="http://schemas.microsoft.com/office/drawing/2014/main" id="{3F406573-844A-5AEE-988F-C389CADBC2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819" y="2321755"/>
            <a:ext cx="2061325" cy="2061325"/>
          </a:xfrm>
          <a:prstGeom prst="rect">
            <a:avLst/>
          </a:prstGeom>
        </p:spPr>
      </p:pic>
      <p:sp>
        <p:nvSpPr>
          <p:cNvPr id="35" name="Suorakulmio 4">
            <a:extLst>
              <a:ext uri="{FF2B5EF4-FFF2-40B4-BE49-F238E27FC236}">
                <a16:creationId xmlns:a16="http://schemas.microsoft.com/office/drawing/2014/main" id="{BCFDEC06-00BC-4836-4741-3A0735E2FBC5}"/>
              </a:ext>
            </a:extLst>
          </p:cNvPr>
          <p:cNvSpPr/>
          <p:nvPr userDrawn="1"/>
        </p:nvSpPr>
        <p:spPr>
          <a:xfrm>
            <a:off x="-2839" y="6260533"/>
            <a:ext cx="12194839" cy="597468"/>
          </a:xfrm>
          <a:custGeom>
            <a:avLst/>
            <a:gdLst>
              <a:gd name="connsiteX0" fmla="*/ 0 w 12192000"/>
              <a:gd name="connsiteY0" fmla="*/ 0 h 650631"/>
              <a:gd name="connsiteX1" fmla="*/ 12192000 w 12192000"/>
              <a:gd name="connsiteY1" fmla="*/ 0 h 650631"/>
              <a:gd name="connsiteX2" fmla="*/ 12192000 w 12192000"/>
              <a:gd name="connsiteY2" fmla="*/ 650631 h 650631"/>
              <a:gd name="connsiteX3" fmla="*/ 0 w 12192000"/>
              <a:gd name="connsiteY3" fmla="*/ 650631 h 650631"/>
              <a:gd name="connsiteX4" fmla="*/ 0 w 12192000"/>
              <a:gd name="connsiteY4" fmla="*/ 0 h 650631"/>
              <a:gd name="connsiteX0" fmla="*/ 26377 w 12192000"/>
              <a:gd name="connsiteY0" fmla="*/ 439616 h 650631"/>
              <a:gd name="connsiteX1" fmla="*/ 12192000 w 12192000"/>
              <a:gd name="connsiteY1" fmla="*/ 0 h 650631"/>
              <a:gd name="connsiteX2" fmla="*/ 12192000 w 12192000"/>
              <a:gd name="connsiteY2" fmla="*/ 650631 h 650631"/>
              <a:gd name="connsiteX3" fmla="*/ 0 w 12192000"/>
              <a:gd name="connsiteY3" fmla="*/ 650631 h 650631"/>
              <a:gd name="connsiteX4" fmla="*/ 26377 w 12192000"/>
              <a:gd name="connsiteY4" fmla="*/ 439616 h 650631"/>
              <a:gd name="connsiteX0" fmla="*/ 0 w 12244754"/>
              <a:gd name="connsiteY0" fmla="*/ 448409 h 650631"/>
              <a:gd name="connsiteX1" fmla="*/ 12244754 w 12244754"/>
              <a:gd name="connsiteY1" fmla="*/ 0 h 650631"/>
              <a:gd name="connsiteX2" fmla="*/ 12244754 w 12244754"/>
              <a:gd name="connsiteY2" fmla="*/ 650631 h 650631"/>
              <a:gd name="connsiteX3" fmla="*/ 52754 w 12244754"/>
              <a:gd name="connsiteY3" fmla="*/ 650631 h 650631"/>
              <a:gd name="connsiteX4" fmla="*/ 0 w 12244754"/>
              <a:gd name="connsiteY4" fmla="*/ 448409 h 650631"/>
              <a:gd name="connsiteX0" fmla="*/ 0 w 12244754"/>
              <a:gd name="connsiteY0" fmla="*/ 448409 h 650631"/>
              <a:gd name="connsiteX1" fmla="*/ 12244754 w 12244754"/>
              <a:gd name="connsiteY1" fmla="*/ 0 h 650631"/>
              <a:gd name="connsiteX2" fmla="*/ 12244754 w 12244754"/>
              <a:gd name="connsiteY2" fmla="*/ 650631 h 650631"/>
              <a:gd name="connsiteX3" fmla="*/ 26377 w 12244754"/>
              <a:gd name="connsiteY3" fmla="*/ 650631 h 650631"/>
              <a:gd name="connsiteX4" fmla="*/ 0 w 12244754"/>
              <a:gd name="connsiteY4" fmla="*/ 448409 h 650631"/>
              <a:gd name="connsiteX0" fmla="*/ 3239 w 12218377"/>
              <a:gd name="connsiteY0" fmla="*/ 444707 h 650631"/>
              <a:gd name="connsiteX1" fmla="*/ 12218377 w 12218377"/>
              <a:gd name="connsiteY1" fmla="*/ 0 h 650631"/>
              <a:gd name="connsiteX2" fmla="*/ 12218377 w 12218377"/>
              <a:gd name="connsiteY2" fmla="*/ 650631 h 650631"/>
              <a:gd name="connsiteX3" fmla="*/ 0 w 12218377"/>
              <a:gd name="connsiteY3" fmla="*/ 650631 h 650631"/>
              <a:gd name="connsiteX4" fmla="*/ 3239 w 12218377"/>
              <a:gd name="connsiteY4" fmla="*/ 444707 h 650631"/>
              <a:gd name="connsiteX0" fmla="*/ 18047 w 12233185"/>
              <a:gd name="connsiteY0" fmla="*/ 444707 h 650631"/>
              <a:gd name="connsiteX1" fmla="*/ 12233185 w 12233185"/>
              <a:gd name="connsiteY1" fmla="*/ 0 h 650631"/>
              <a:gd name="connsiteX2" fmla="*/ 12233185 w 12233185"/>
              <a:gd name="connsiteY2" fmla="*/ 650631 h 650631"/>
              <a:gd name="connsiteX3" fmla="*/ 0 w 12233185"/>
              <a:gd name="connsiteY3" fmla="*/ 646929 h 650631"/>
              <a:gd name="connsiteX4" fmla="*/ 18047 w 12233185"/>
              <a:gd name="connsiteY4" fmla="*/ 444707 h 650631"/>
              <a:gd name="connsiteX0" fmla="*/ 3239 w 12233185"/>
              <a:gd name="connsiteY0" fmla="*/ 448409 h 650631"/>
              <a:gd name="connsiteX1" fmla="*/ 12233185 w 12233185"/>
              <a:gd name="connsiteY1" fmla="*/ 0 h 650631"/>
              <a:gd name="connsiteX2" fmla="*/ 12233185 w 12233185"/>
              <a:gd name="connsiteY2" fmla="*/ 650631 h 650631"/>
              <a:gd name="connsiteX3" fmla="*/ 0 w 12233185"/>
              <a:gd name="connsiteY3" fmla="*/ 646929 h 650631"/>
              <a:gd name="connsiteX4" fmla="*/ 3239 w 12233185"/>
              <a:gd name="connsiteY4" fmla="*/ 448409 h 650631"/>
              <a:gd name="connsiteX0" fmla="*/ 3239 w 12233185"/>
              <a:gd name="connsiteY0" fmla="*/ 492833 h 650631"/>
              <a:gd name="connsiteX1" fmla="*/ 12233185 w 12233185"/>
              <a:gd name="connsiteY1" fmla="*/ 0 h 650631"/>
              <a:gd name="connsiteX2" fmla="*/ 12233185 w 12233185"/>
              <a:gd name="connsiteY2" fmla="*/ 650631 h 650631"/>
              <a:gd name="connsiteX3" fmla="*/ 0 w 12233185"/>
              <a:gd name="connsiteY3" fmla="*/ 646929 h 650631"/>
              <a:gd name="connsiteX4" fmla="*/ 3239 w 12233185"/>
              <a:gd name="connsiteY4" fmla="*/ 492833 h 650631"/>
              <a:gd name="connsiteX0" fmla="*/ 24504 w 12233185"/>
              <a:gd name="connsiteY0" fmla="*/ 407773 h 650631"/>
              <a:gd name="connsiteX1" fmla="*/ 12233185 w 12233185"/>
              <a:gd name="connsiteY1" fmla="*/ 0 h 650631"/>
              <a:gd name="connsiteX2" fmla="*/ 12233185 w 12233185"/>
              <a:gd name="connsiteY2" fmla="*/ 650631 h 650631"/>
              <a:gd name="connsiteX3" fmla="*/ 0 w 12233185"/>
              <a:gd name="connsiteY3" fmla="*/ 646929 h 650631"/>
              <a:gd name="connsiteX4" fmla="*/ 24504 w 12233185"/>
              <a:gd name="connsiteY4" fmla="*/ 407773 h 650631"/>
              <a:gd name="connsiteX0" fmla="*/ 24504 w 12233185"/>
              <a:gd name="connsiteY0" fmla="*/ 354610 h 597468"/>
              <a:gd name="connsiteX1" fmla="*/ 12233185 w 12233185"/>
              <a:gd name="connsiteY1" fmla="*/ 0 h 597468"/>
              <a:gd name="connsiteX2" fmla="*/ 12233185 w 12233185"/>
              <a:gd name="connsiteY2" fmla="*/ 597468 h 597468"/>
              <a:gd name="connsiteX3" fmla="*/ 0 w 12233185"/>
              <a:gd name="connsiteY3" fmla="*/ 593766 h 597468"/>
              <a:gd name="connsiteX4" fmla="*/ 24504 w 12233185"/>
              <a:gd name="connsiteY4" fmla="*/ 354610 h 597468"/>
              <a:gd name="connsiteX0" fmla="*/ 158 w 12236024"/>
              <a:gd name="connsiteY0" fmla="*/ 357081 h 597468"/>
              <a:gd name="connsiteX1" fmla="*/ 12236024 w 12236024"/>
              <a:gd name="connsiteY1" fmla="*/ 0 h 597468"/>
              <a:gd name="connsiteX2" fmla="*/ 12236024 w 12236024"/>
              <a:gd name="connsiteY2" fmla="*/ 597468 h 597468"/>
              <a:gd name="connsiteX3" fmla="*/ 2839 w 12236024"/>
              <a:gd name="connsiteY3" fmla="*/ 593766 h 597468"/>
              <a:gd name="connsiteX4" fmla="*/ 158 w 12236024"/>
              <a:gd name="connsiteY4" fmla="*/ 357081 h 59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6024" h="597468">
                <a:moveTo>
                  <a:pt x="158" y="357081"/>
                </a:moveTo>
                <a:lnTo>
                  <a:pt x="12236024" y="0"/>
                </a:lnTo>
                <a:lnTo>
                  <a:pt x="12236024" y="597468"/>
                </a:lnTo>
                <a:lnTo>
                  <a:pt x="2839" y="593766"/>
                </a:lnTo>
                <a:cubicBezTo>
                  <a:pt x="3919" y="525125"/>
                  <a:pt x="-922" y="425722"/>
                  <a:pt x="158" y="357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BBD96C7B-5916-C86B-7DE2-7D5EA3C5F85D}"/>
              </a:ext>
            </a:extLst>
          </p:cNvPr>
          <p:cNvSpPr txBox="1"/>
          <p:nvPr userDrawn="1"/>
        </p:nvSpPr>
        <p:spPr>
          <a:xfrm>
            <a:off x="9214090" y="6451656"/>
            <a:ext cx="14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aseline="0" dirty="0">
                <a:solidFill>
                  <a:schemeClr val="bg1"/>
                </a:solidFill>
                <a:latin typeface="Franklin Gothic Heavy" panose="020B0903020102020204" pitchFamily="34" charset="0"/>
              </a:rPr>
              <a:t>RIVERIA</a:t>
            </a:r>
            <a:r>
              <a:rPr lang="fi-FI" dirty="0">
                <a:solidFill>
                  <a:schemeClr val="bg1"/>
                </a:solidFill>
                <a:latin typeface="Franklin Gothic Heavy" panose="020B0903020102020204" pitchFamily="34" charset="0"/>
              </a:rPr>
              <a:t>.FI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59FFCFC7-1075-E9B3-F86D-3D07D9E38DE5}"/>
              </a:ext>
            </a:extLst>
          </p:cNvPr>
          <p:cNvSpPr txBox="1"/>
          <p:nvPr userDrawn="1"/>
        </p:nvSpPr>
        <p:spPr>
          <a:xfrm>
            <a:off x="4961573" y="6513127"/>
            <a:ext cx="443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100" baseline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Joensuu // Kitee // Lieksa // Nurmes // Outokumpu // Valtimo // </a:t>
            </a:r>
            <a:endParaRPr lang="fi-FI" sz="1100" baseline="0" dirty="0">
              <a:solidFill>
                <a:schemeClr val="bg1"/>
              </a:solidFill>
            </a:endParaRPr>
          </a:p>
        </p:txBody>
      </p:sp>
      <p:pic>
        <p:nvPicPr>
          <p:cNvPr id="38" name="Kuva 37" descr="Kuva, joka sisältää kohteen Fontti, Grafiikka, logo, punainen&#10;&#10;Kuvaus luotu automaattisesti">
            <a:extLst>
              <a:ext uri="{FF2B5EF4-FFF2-40B4-BE49-F238E27FC236}">
                <a16:creationId xmlns:a16="http://schemas.microsoft.com/office/drawing/2014/main" id="{A4BE7F0B-2E03-A533-971D-453852622F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9771" y="6096782"/>
            <a:ext cx="1288055" cy="5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AE4174-4AAA-4080-B4A4-61629C71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6" y="514441"/>
            <a:ext cx="9168962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F3397A1-F55E-D8B7-D39E-194564455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1805" y="1860192"/>
            <a:ext cx="3608393" cy="360839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14F79C1-329C-996E-9A0E-B29AD1434E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02" y="602854"/>
            <a:ext cx="953391" cy="9757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FFF3D5-0698-30B3-5791-678E29EC9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29" y="1856509"/>
            <a:ext cx="6339126" cy="3610947"/>
          </a:xfrm>
          <a:prstGeom prst="rect">
            <a:avLst/>
          </a:prstGeo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5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708" y="1769828"/>
            <a:ext cx="4904867" cy="667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480" y="1769827"/>
            <a:ext cx="5031359" cy="667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480" y="2505075"/>
            <a:ext cx="5031359" cy="3295090"/>
          </a:xfrm>
          <a:prstGeom prst="rect">
            <a:avLst/>
          </a:prstGeo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391EE40-D271-406D-B1C0-F4909BB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9" y="514441"/>
            <a:ext cx="9296548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61100B-A9E1-9DC4-2650-247DD2638C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92708" y="2539748"/>
            <a:ext cx="4904867" cy="3260417"/>
          </a:xfrm>
          <a:prstGeom prst="rect">
            <a:avLst/>
          </a:prstGeo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70E9798-EDD2-6598-A55D-CA0F51855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02" y="602854"/>
            <a:ext cx="953391" cy="9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3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E651CF-AF02-474F-90BA-F8D281DB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7" y="514441"/>
            <a:ext cx="9168962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5ADF60F-27F7-6C34-0CC5-6E20266DF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02" y="602854"/>
            <a:ext cx="953390" cy="9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1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13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E651CF-AF02-474F-90BA-F8D281DB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6" y="514441"/>
            <a:ext cx="9150490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01B44DB-55F6-EBE2-0872-318BB9B2D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580" y="822117"/>
            <a:ext cx="5339878" cy="5706250"/>
          </a:xfrm>
          <a:prstGeom prst="rect">
            <a:avLst/>
          </a:prstGeom>
        </p:spPr>
      </p:pic>
      <p:sp>
        <p:nvSpPr>
          <p:cNvPr id="4" name="Suorakulmio 4">
            <a:extLst>
              <a:ext uri="{FF2B5EF4-FFF2-40B4-BE49-F238E27FC236}">
                <a16:creationId xmlns:a16="http://schemas.microsoft.com/office/drawing/2014/main" id="{26C8C1B0-5B00-B82C-5099-3F37B27E60DE}"/>
              </a:ext>
            </a:extLst>
          </p:cNvPr>
          <p:cNvSpPr/>
          <p:nvPr userDrawn="1"/>
        </p:nvSpPr>
        <p:spPr>
          <a:xfrm>
            <a:off x="-2839" y="6260533"/>
            <a:ext cx="12194839" cy="597468"/>
          </a:xfrm>
          <a:custGeom>
            <a:avLst/>
            <a:gdLst>
              <a:gd name="connsiteX0" fmla="*/ 0 w 12192000"/>
              <a:gd name="connsiteY0" fmla="*/ 0 h 650631"/>
              <a:gd name="connsiteX1" fmla="*/ 12192000 w 12192000"/>
              <a:gd name="connsiteY1" fmla="*/ 0 h 650631"/>
              <a:gd name="connsiteX2" fmla="*/ 12192000 w 12192000"/>
              <a:gd name="connsiteY2" fmla="*/ 650631 h 650631"/>
              <a:gd name="connsiteX3" fmla="*/ 0 w 12192000"/>
              <a:gd name="connsiteY3" fmla="*/ 650631 h 650631"/>
              <a:gd name="connsiteX4" fmla="*/ 0 w 12192000"/>
              <a:gd name="connsiteY4" fmla="*/ 0 h 650631"/>
              <a:gd name="connsiteX0" fmla="*/ 26377 w 12192000"/>
              <a:gd name="connsiteY0" fmla="*/ 439616 h 650631"/>
              <a:gd name="connsiteX1" fmla="*/ 12192000 w 12192000"/>
              <a:gd name="connsiteY1" fmla="*/ 0 h 650631"/>
              <a:gd name="connsiteX2" fmla="*/ 12192000 w 12192000"/>
              <a:gd name="connsiteY2" fmla="*/ 650631 h 650631"/>
              <a:gd name="connsiteX3" fmla="*/ 0 w 12192000"/>
              <a:gd name="connsiteY3" fmla="*/ 650631 h 650631"/>
              <a:gd name="connsiteX4" fmla="*/ 26377 w 12192000"/>
              <a:gd name="connsiteY4" fmla="*/ 439616 h 650631"/>
              <a:gd name="connsiteX0" fmla="*/ 0 w 12244754"/>
              <a:gd name="connsiteY0" fmla="*/ 448409 h 650631"/>
              <a:gd name="connsiteX1" fmla="*/ 12244754 w 12244754"/>
              <a:gd name="connsiteY1" fmla="*/ 0 h 650631"/>
              <a:gd name="connsiteX2" fmla="*/ 12244754 w 12244754"/>
              <a:gd name="connsiteY2" fmla="*/ 650631 h 650631"/>
              <a:gd name="connsiteX3" fmla="*/ 52754 w 12244754"/>
              <a:gd name="connsiteY3" fmla="*/ 650631 h 650631"/>
              <a:gd name="connsiteX4" fmla="*/ 0 w 12244754"/>
              <a:gd name="connsiteY4" fmla="*/ 448409 h 650631"/>
              <a:gd name="connsiteX0" fmla="*/ 0 w 12244754"/>
              <a:gd name="connsiteY0" fmla="*/ 448409 h 650631"/>
              <a:gd name="connsiteX1" fmla="*/ 12244754 w 12244754"/>
              <a:gd name="connsiteY1" fmla="*/ 0 h 650631"/>
              <a:gd name="connsiteX2" fmla="*/ 12244754 w 12244754"/>
              <a:gd name="connsiteY2" fmla="*/ 650631 h 650631"/>
              <a:gd name="connsiteX3" fmla="*/ 26377 w 12244754"/>
              <a:gd name="connsiteY3" fmla="*/ 650631 h 650631"/>
              <a:gd name="connsiteX4" fmla="*/ 0 w 12244754"/>
              <a:gd name="connsiteY4" fmla="*/ 448409 h 650631"/>
              <a:gd name="connsiteX0" fmla="*/ 3239 w 12218377"/>
              <a:gd name="connsiteY0" fmla="*/ 444707 h 650631"/>
              <a:gd name="connsiteX1" fmla="*/ 12218377 w 12218377"/>
              <a:gd name="connsiteY1" fmla="*/ 0 h 650631"/>
              <a:gd name="connsiteX2" fmla="*/ 12218377 w 12218377"/>
              <a:gd name="connsiteY2" fmla="*/ 650631 h 650631"/>
              <a:gd name="connsiteX3" fmla="*/ 0 w 12218377"/>
              <a:gd name="connsiteY3" fmla="*/ 650631 h 650631"/>
              <a:gd name="connsiteX4" fmla="*/ 3239 w 12218377"/>
              <a:gd name="connsiteY4" fmla="*/ 444707 h 650631"/>
              <a:gd name="connsiteX0" fmla="*/ 18047 w 12233185"/>
              <a:gd name="connsiteY0" fmla="*/ 444707 h 650631"/>
              <a:gd name="connsiteX1" fmla="*/ 12233185 w 12233185"/>
              <a:gd name="connsiteY1" fmla="*/ 0 h 650631"/>
              <a:gd name="connsiteX2" fmla="*/ 12233185 w 12233185"/>
              <a:gd name="connsiteY2" fmla="*/ 650631 h 650631"/>
              <a:gd name="connsiteX3" fmla="*/ 0 w 12233185"/>
              <a:gd name="connsiteY3" fmla="*/ 646929 h 650631"/>
              <a:gd name="connsiteX4" fmla="*/ 18047 w 12233185"/>
              <a:gd name="connsiteY4" fmla="*/ 444707 h 650631"/>
              <a:gd name="connsiteX0" fmla="*/ 3239 w 12233185"/>
              <a:gd name="connsiteY0" fmla="*/ 448409 h 650631"/>
              <a:gd name="connsiteX1" fmla="*/ 12233185 w 12233185"/>
              <a:gd name="connsiteY1" fmla="*/ 0 h 650631"/>
              <a:gd name="connsiteX2" fmla="*/ 12233185 w 12233185"/>
              <a:gd name="connsiteY2" fmla="*/ 650631 h 650631"/>
              <a:gd name="connsiteX3" fmla="*/ 0 w 12233185"/>
              <a:gd name="connsiteY3" fmla="*/ 646929 h 650631"/>
              <a:gd name="connsiteX4" fmla="*/ 3239 w 12233185"/>
              <a:gd name="connsiteY4" fmla="*/ 448409 h 650631"/>
              <a:gd name="connsiteX0" fmla="*/ 3239 w 12233185"/>
              <a:gd name="connsiteY0" fmla="*/ 492833 h 650631"/>
              <a:gd name="connsiteX1" fmla="*/ 12233185 w 12233185"/>
              <a:gd name="connsiteY1" fmla="*/ 0 h 650631"/>
              <a:gd name="connsiteX2" fmla="*/ 12233185 w 12233185"/>
              <a:gd name="connsiteY2" fmla="*/ 650631 h 650631"/>
              <a:gd name="connsiteX3" fmla="*/ 0 w 12233185"/>
              <a:gd name="connsiteY3" fmla="*/ 646929 h 650631"/>
              <a:gd name="connsiteX4" fmla="*/ 3239 w 12233185"/>
              <a:gd name="connsiteY4" fmla="*/ 492833 h 650631"/>
              <a:gd name="connsiteX0" fmla="*/ 24504 w 12233185"/>
              <a:gd name="connsiteY0" fmla="*/ 407773 h 650631"/>
              <a:gd name="connsiteX1" fmla="*/ 12233185 w 12233185"/>
              <a:gd name="connsiteY1" fmla="*/ 0 h 650631"/>
              <a:gd name="connsiteX2" fmla="*/ 12233185 w 12233185"/>
              <a:gd name="connsiteY2" fmla="*/ 650631 h 650631"/>
              <a:gd name="connsiteX3" fmla="*/ 0 w 12233185"/>
              <a:gd name="connsiteY3" fmla="*/ 646929 h 650631"/>
              <a:gd name="connsiteX4" fmla="*/ 24504 w 12233185"/>
              <a:gd name="connsiteY4" fmla="*/ 407773 h 650631"/>
              <a:gd name="connsiteX0" fmla="*/ 24504 w 12233185"/>
              <a:gd name="connsiteY0" fmla="*/ 354610 h 597468"/>
              <a:gd name="connsiteX1" fmla="*/ 12233185 w 12233185"/>
              <a:gd name="connsiteY1" fmla="*/ 0 h 597468"/>
              <a:gd name="connsiteX2" fmla="*/ 12233185 w 12233185"/>
              <a:gd name="connsiteY2" fmla="*/ 597468 h 597468"/>
              <a:gd name="connsiteX3" fmla="*/ 0 w 12233185"/>
              <a:gd name="connsiteY3" fmla="*/ 593766 h 597468"/>
              <a:gd name="connsiteX4" fmla="*/ 24504 w 12233185"/>
              <a:gd name="connsiteY4" fmla="*/ 354610 h 597468"/>
              <a:gd name="connsiteX0" fmla="*/ 158 w 12236024"/>
              <a:gd name="connsiteY0" fmla="*/ 357081 h 597468"/>
              <a:gd name="connsiteX1" fmla="*/ 12236024 w 12236024"/>
              <a:gd name="connsiteY1" fmla="*/ 0 h 597468"/>
              <a:gd name="connsiteX2" fmla="*/ 12236024 w 12236024"/>
              <a:gd name="connsiteY2" fmla="*/ 597468 h 597468"/>
              <a:gd name="connsiteX3" fmla="*/ 2839 w 12236024"/>
              <a:gd name="connsiteY3" fmla="*/ 593766 h 597468"/>
              <a:gd name="connsiteX4" fmla="*/ 158 w 12236024"/>
              <a:gd name="connsiteY4" fmla="*/ 357081 h 59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6024" h="597468">
                <a:moveTo>
                  <a:pt x="158" y="357081"/>
                </a:moveTo>
                <a:lnTo>
                  <a:pt x="12236024" y="0"/>
                </a:lnTo>
                <a:lnTo>
                  <a:pt x="12236024" y="597468"/>
                </a:lnTo>
                <a:lnTo>
                  <a:pt x="2839" y="593766"/>
                </a:lnTo>
                <a:cubicBezTo>
                  <a:pt x="3919" y="525125"/>
                  <a:pt x="-922" y="425722"/>
                  <a:pt x="158" y="357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F9EA0A3-B24A-D40B-08EF-BF24382FF17E}"/>
              </a:ext>
            </a:extLst>
          </p:cNvPr>
          <p:cNvSpPr txBox="1"/>
          <p:nvPr userDrawn="1"/>
        </p:nvSpPr>
        <p:spPr>
          <a:xfrm>
            <a:off x="9214090" y="6451656"/>
            <a:ext cx="14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aseline="0" dirty="0">
                <a:solidFill>
                  <a:schemeClr val="bg1"/>
                </a:solidFill>
                <a:latin typeface="Franklin Gothic Heavy" panose="020B0903020102020204" pitchFamily="34" charset="0"/>
              </a:rPr>
              <a:t>RIVERIA</a:t>
            </a:r>
            <a:r>
              <a:rPr lang="fi-FI" dirty="0">
                <a:solidFill>
                  <a:schemeClr val="bg1"/>
                </a:solidFill>
                <a:latin typeface="Franklin Gothic Heavy" panose="020B0903020102020204" pitchFamily="34" charset="0"/>
              </a:rPr>
              <a:t>.FI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BD3C7C0-B427-C679-A849-67822AC57D1A}"/>
              </a:ext>
            </a:extLst>
          </p:cNvPr>
          <p:cNvSpPr txBox="1"/>
          <p:nvPr userDrawn="1"/>
        </p:nvSpPr>
        <p:spPr>
          <a:xfrm>
            <a:off x="4938713" y="6528367"/>
            <a:ext cx="443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100" baseline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Joensuu // Kitee // Lieksa // Nurmes // Outokumpu // Valtimo // </a:t>
            </a:r>
            <a:endParaRPr lang="fi-FI" sz="1100" baseline="0" dirty="0">
              <a:solidFill>
                <a:schemeClr val="bg1"/>
              </a:solidFill>
            </a:endParaRPr>
          </a:p>
        </p:txBody>
      </p:sp>
      <p:pic>
        <p:nvPicPr>
          <p:cNvPr id="8" name="Kuva 7" descr="Kuva, joka sisältää kohteen Fontti, Grafiikka, logo, punainen&#10;&#10;Kuvaus luotu automaattisesti">
            <a:extLst>
              <a:ext uri="{FF2B5EF4-FFF2-40B4-BE49-F238E27FC236}">
                <a16:creationId xmlns:a16="http://schemas.microsoft.com/office/drawing/2014/main" id="{F7D36408-EB62-135B-FC3C-C2BB41ADA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9771" y="6096782"/>
            <a:ext cx="1288055" cy="56239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9A00131-2E63-D232-3AFF-71A740E6E8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02" y="602854"/>
            <a:ext cx="953390" cy="9757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4B6277-7256-007F-C06C-1923D9B49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29" y="1856509"/>
            <a:ext cx="6339126" cy="3610947"/>
          </a:xfrm>
          <a:prstGeom prst="rect">
            <a:avLst/>
          </a:prstGeo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27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E651CF-AF02-474F-90BA-F8D281DB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6" y="514441"/>
            <a:ext cx="9196671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01B44DB-55F6-EBE2-0872-318BB9B2D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572" y="1530441"/>
            <a:ext cx="4495974" cy="480444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F45DE8B-0228-BC79-F6C4-665366BDA3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02" y="602854"/>
            <a:ext cx="953390" cy="97579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77EF4D-D32D-320E-60F0-AFAEF4DFA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29" y="1856509"/>
            <a:ext cx="6339126" cy="3610947"/>
          </a:xfrm>
          <a:prstGeom prst="rect">
            <a:avLst/>
          </a:prstGeo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2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A6E6864C-7A14-82DE-8AE5-1D587CFDF4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6325" y="2469045"/>
            <a:ext cx="4820239" cy="1158059"/>
          </a:xfrm>
        </p:spPr>
        <p:txBody>
          <a:bodyPr/>
          <a:lstStyle>
            <a:lvl1pPr algn="ctr">
              <a:defRPr sz="88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fi-FI" dirty="0"/>
              <a:t>Kiitos!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D7685403-4B2F-7E72-834C-331EB41E2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35449" y="-190350"/>
            <a:ext cx="10571462" cy="70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2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B78A0AB7-BC27-4510-9325-B69530972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8560" y="1783957"/>
            <a:ext cx="8248073" cy="164504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08D32CD3-B8E9-450F-9EB5-725D4C889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993" y="3570122"/>
            <a:ext cx="7782021" cy="729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861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730" y="1856509"/>
            <a:ext cx="10260109" cy="4181743"/>
          </a:xfrm>
          <a:prstGeom prst="rect">
            <a:avLst/>
          </a:prstGeo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7B1EDD7-FEB7-469F-A330-7AA42032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38" y="514441"/>
            <a:ext cx="9204184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9A216B8-FA22-C8C7-F332-D43414DC3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02" y="602854"/>
            <a:ext cx="953391" cy="9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1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B2CF010-CE50-8E7D-A65D-2CC07068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6" y="514441"/>
            <a:ext cx="9070698" cy="115261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Kuvan paikkamerkki 8">
            <a:extLst>
              <a:ext uri="{FF2B5EF4-FFF2-40B4-BE49-F238E27FC236}">
                <a16:creationId xmlns:a16="http://schemas.microsoft.com/office/drawing/2014/main" id="{9EC63D7A-C4BF-8267-6D4C-BAA91890A9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0731" y="1856509"/>
            <a:ext cx="10137178" cy="418174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C255B64-49C8-19E4-349D-342406A126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02" y="602854"/>
            <a:ext cx="953391" cy="9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9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56509"/>
            <a:ext cx="5128639" cy="3695203"/>
          </a:xfrm>
          <a:prstGeom prst="rect">
            <a:avLst/>
          </a:prstGeom>
          <a:noFill/>
        </p:spPr>
        <p:txBody>
          <a:bodyPr lIns="180000" tIns="180000" rIns="180000" bIns="180000" anchor="t" anchorCtr="0">
            <a:normAutofit/>
          </a:bodyPr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AE4174-4AAA-4080-B4A4-61629C71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002" y="514441"/>
            <a:ext cx="9205044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36937B-7DC5-54ED-D2CE-54CD642B8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30" y="1856509"/>
            <a:ext cx="4979071" cy="3695203"/>
          </a:xfrm>
          <a:prstGeom prst="rect">
            <a:avLst/>
          </a:prstGeo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83A3BDD-C18B-C0A0-7D9C-C46C16644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00000">
            <a:off x="998812" y="620264"/>
            <a:ext cx="919372" cy="9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1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AE4174-4AAA-4080-B4A4-61629C71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6" y="514441"/>
            <a:ext cx="9113543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36937B-7DC5-54ED-D2CE-54CD642B8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965" y="1857638"/>
            <a:ext cx="6376071" cy="3610947"/>
          </a:xfrm>
          <a:prstGeom prst="rect">
            <a:avLst/>
          </a:prstGeo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F3397A1-F55E-D8B7-D39E-194564455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1805" y="1856509"/>
            <a:ext cx="3608393" cy="360839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BE23A8C-3F91-B72B-4912-FCC23EB47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02" y="602854"/>
            <a:ext cx="953391" cy="9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vapaavalinta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AE4174-4AAA-4080-B4A4-61629C71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8" y="514441"/>
            <a:ext cx="9113543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BE23A8C-3F91-B72B-4912-FCC23EB47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02" y="602854"/>
            <a:ext cx="953391" cy="975791"/>
          </a:xfrm>
          <a:prstGeom prst="rect">
            <a:avLst/>
          </a:prstGeom>
        </p:spPr>
      </p:pic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0D73FD5-04BB-A920-739C-CD319049CF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01804" y="1857637"/>
            <a:ext cx="3608394" cy="361674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C8CECC-F613-D466-A3DA-38D31A9C7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965" y="1857638"/>
            <a:ext cx="6376071" cy="3610947"/>
          </a:xfrm>
          <a:prstGeom prst="rect">
            <a:avLst/>
          </a:prstGeo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AE4174-4AAA-4080-B4A4-61629C71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7" y="514441"/>
            <a:ext cx="9168962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1ADC238-50DA-4E33-0A32-CB3D44D33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02" y="602854"/>
            <a:ext cx="953391" cy="9757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0D103C-0A38-0CAE-1B54-76FFB5F4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965" y="1857638"/>
            <a:ext cx="10160234" cy="3610947"/>
          </a:xfrm>
          <a:prstGeom prst="rect">
            <a:avLst/>
          </a:prstGeo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0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AE4174-4AAA-4080-B4A4-61629C71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6" y="514441"/>
            <a:ext cx="9168962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936937B-7DC5-54ED-D2CE-54CD642B8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29" y="1856509"/>
            <a:ext cx="6339126" cy="3610947"/>
          </a:xfrm>
          <a:prstGeom prst="rect">
            <a:avLst/>
          </a:prstGeom>
        </p:spPr>
        <p:txBody>
          <a:bodyPr/>
          <a:lstStyle>
            <a:lvl2pPr marL="685800" indent="-228600">
              <a:defRPr lang="fi-FI" sz="24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F3397A1-F55E-D8B7-D39E-194564455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1805" y="1856509"/>
            <a:ext cx="3608393" cy="360839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B490745-BAB8-C06A-F237-875F3F78D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02" y="602854"/>
            <a:ext cx="953391" cy="9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8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7423668-60CA-4AC7-F086-E2A585C19AA0}"/>
              </a:ext>
            </a:extLst>
          </p:cNvPr>
          <p:cNvSpPr/>
          <p:nvPr userDrawn="1"/>
        </p:nvSpPr>
        <p:spPr>
          <a:xfrm>
            <a:off x="-2839" y="6260533"/>
            <a:ext cx="12194839" cy="597468"/>
          </a:xfrm>
          <a:custGeom>
            <a:avLst/>
            <a:gdLst>
              <a:gd name="connsiteX0" fmla="*/ 0 w 12192000"/>
              <a:gd name="connsiteY0" fmla="*/ 0 h 650631"/>
              <a:gd name="connsiteX1" fmla="*/ 12192000 w 12192000"/>
              <a:gd name="connsiteY1" fmla="*/ 0 h 650631"/>
              <a:gd name="connsiteX2" fmla="*/ 12192000 w 12192000"/>
              <a:gd name="connsiteY2" fmla="*/ 650631 h 650631"/>
              <a:gd name="connsiteX3" fmla="*/ 0 w 12192000"/>
              <a:gd name="connsiteY3" fmla="*/ 650631 h 650631"/>
              <a:gd name="connsiteX4" fmla="*/ 0 w 12192000"/>
              <a:gd name="connsiteY4" fmla="*/ 0 h 650631"/>
              <a:gd name="connsiteX0" fmla="*/ 26377 w 12192000"/>
              <a:gd name="connsiteY0" fmla="*/ 439616 h 650631"/>
              <a:gd name="connsiteX1" fmla="*/ 12192000 w 12192000"/>
              <a:gd name="connsiteY1" fmla="*/ 0 h 650631"/>
              <a:gd name="connsiteX2" fmla="*/ 12192000 w 12192000"/>
              <a:gd name="connsiteY2" fmla="*/ 650631 h 650631"/>
              <a:gd name="connsiteX3" fmla="*/ 0 w 12192000"/>
              <a:gd name="connsiteY3" fmla="*/ 650631 h 650631"/>
              <a:gd name="connsiteX4" fmla="*/ 26377 w 12192000"/>
              <a:gd name="connsiteY4" fmla="*/ 439616 h 650631"/>
              <a:gd name="connsiteX0" fmla="*/ 0 w 12244754"/>
              <a:gd name="connsiteY0" fmla="*/ 448409 h 650631"/>
              <a:gd name="connsiteX1" fmla="*/ 12244754 w 12244754"/>
              <a:gd name="connsiteY1" fmla="*/ 0 h 650631"/>
              <a:gd name="connsiteX2" fmla="*/ 12244754 w 12244754"/>
              <a:gd name="connsiteY2" fmla="*/ 650631 h 650631"/>
              <a:gd name="connsiteX3" fmla="*/ 52754 w 12244754"/>
              <a:gd name="connsiteY3" fmla="*/ 650631 h 650631"/>
              <a:gd name="connsiteX4" fmla="*/ 0 w 12244754"/>
              <a:gd name="connsiteY4" fmla="*/ 448409 h 650631"/>
              <a:gd name="connsiteX0" fmla="*/ 0 w 12244754"/>
              <a:gd name="connsiteY0" fmla="*/ 448409 h 650631"/>
              <a:gd name="connsiteX1" fmla="*/ 12244754 w 12244754"/>
              <a:gd name="connsiteY1" fmla="*/ 0 h 650631"/>
              <a:gd name="connsiteX2" fmla="*/ 12244754 w 12244754"/>
              <a:gd name="connsiteY2" fmla="*/ 650631 h 650631"/>
              <a:gd name="connsiteX3" fmla="*/ 26377 w 12244754"/>
              <a:gd name="connsiteY3" fmla="*/ 650631 h 650631"/>
              <a:gd name="connsiteX4" fmla="*/ 0 w 12244754"/>
              <a:gd name="connsiteY4" fmla="*/ 448409 h 650631"/>
              <a:gd name="connsiteX0" fmla="*/ 3239 w 12218377"/>
              <a:gd name="connsiteY0" fmla="*/ 444707 h 650631"/>
              <a:gd name="connsiteX1" fmla="*/ 12218377 w 12218377"/>
              <a:gd name="connsiteY1" fmla="*/ 0 h 650631"/>
              <a:gd name="connsiteX2" fmla="*/ 12218377 w 12218377"/>
              <a:gd name="connsiteY2" fmla="*/ 650631 h 650631"/>
              <a:gd name="connsiteX3" fmla="*/ 0 w 12218377"/>
              <a:gd name="connsiteY3" fmla="*/ 650631 h 650631"/>
              <a:gd name="connsiteX4" fmla="*/ 3239 w 12218377"/>
              <a:gd name="connsiteY4" fmla="*/ 444707 h 650631"/>
              <a:gd name="connsiteX0" fmla="*/ 18047 w 12233185"/>
              <a:gd name="connsiteY0" fmla="*/ 444707 h 650631"/>
              <a:gd name="connsiteX1" fmla="*/ 12233185 w 12233185"/>
              <a:gd name="connsiteY1" fmla="*/ 0 h 650631"/>
              <a:gd name="connsiteX2" fmla="*/ 12233185 w 12233185"/>
              <a:gd name="connsiteY2" fmla="*/ 650631 h 650631"/>
              <a:gd name="connsiteX3" fmla="*/ 0 w 12233185"/>
              <a:gd name="connsiteY3" fmla="*/ 646929 h 650631"/>
              <a:gd name="connsiteX4" fmla="*/ 18047 w 12233185"/>
              <a:gd name="connsiteY4" fmla="*/ 444707 h 650631"/>
              <a:gd name="connsiteX0" fmla="*/ 3239 w 12233185"/>
              <a:gd name="connsiteY0" fmla="*/ 448409 h 650631"/>
              <a:gd name="connsiteX1" fmla="*/ 12233185 w 12233185"/>
              <a:gd name="connsiteY1" fmla="*/ 0 h 650631"/>
              <a:gd name="connsiteX2" fmla="*/ 12233185 w 12233185"/>
              <a:gd name="connsiteY2" fmla="*/ 650631 h 650631"/>
              <a:gd name="connsiteX3" fmla="*/ 0 w 12233185"/>
              <a:gd name="connsiteY3" fmla="*/ 646929 h 650631"/>
              <a:gd name="connsiteX4" fmla="*/ 3239 w 12233185"/>
              <a:gd name="connsiteY4" fmla="*/ 448409 h 650631"/>
              <a:gd name="connsiteX0" fmla="*/ 3239 w 12233185"/>
              <a:gd name="connsiteY0" fmla="*/ 492833 h 650631"/>
              <a:gd name="connsiteX1" fmla="*/ 12233185 w 12233185"/>
              <a:gd name="connsiteY1" fmla="*/ 0 h 650631"/>
              <a:gd name="connsiteX2" fmla="*/ 12233185 w 12233185"/>
              <a:gd name="connsiteY2" fmla="*/ 650631 h 650631"/>
              <a:gd name="connsiteX3" fmla="*/ 0 w 12233185"/>
              <a:gd name="connsiteY3" fmla="*/ 646929 h 650631"/>
              <a:gd name="connsiteX4" fmla="*/ 3239 w 12233185"/>
              <a:gd name="connsiteY4" fmla="*/ 492833 h 650631"/>
              <a:gd name="connsiteX0" fmla="*/ 24504 w 12233185"/>
              <a:gd name="connsiteY0" fmla="*/ 407773 h 650631"/>
              <a:gd name="connsiteX1" fmla="*/ 12233185 w 12233185"/>
              <a:gd name="connsiteY1" fmla="*/ 0 h 650631"/>
              <a:gd name="connsiteX2" fmla="*/ 12233185 w 12233185"/>
              <a:gd name="connsiteY2" fmla="*/ 650631 h 650631"/>
              <a:gd name="connsiteX3" fmla="*/ 0 w 12233185"/>
              <a:gd name="connsiteY3" fmla="*/ 646929 h 650631"/>
              <a:gd name="connsiteX4" fmla="*/ 24504 w 12233185"/>
              <a:gd name="connsiteY4" fmla="*/ 407773 h 650631"/>
              <a:gd name="connsiteX0" fmla="*/ 24504 w 12233185"/>
              <a:gd name="connsiteY0" fmla="*/ 354610 h 597468"/>
              <a:gd name="connsiteX1" fmla="*/ 12233185 w 12233185"/>
              <a:gd name="connsiteY1" fmla="*/ 0 h 597468"/>
              <a:gd name="connsiteX2" fmla="*/ 12233185 w 12233185"/>
              <a:gd name="connsiteY2" fmla="*/ 597468 h 597468"/>
              <a:gd name="connsiteX3" fmla="*/ 0 w 12233185"/>
              <a:gd name="connsiteY3" fmla="*/ 593766 h 597468"/>
              <a:gd name="connsiteX4" fmla="*/ 24504 w 12233185"/>
              <a:gd name="connsiteY4" fmla="*/ 354610 h 597468"/>
              <a:gd name="connsiteX0" fmla="*/ 158 w 12236024"/>
              <a:gd name="connsiteY0" fmla="*/ 357081 h 597468"/>
              <a:gd name="connsiteX1" fmla="*/ 12236024 w 12236024"/>
              <a:gd name="connsiteY1" fmla="*/ 0 h 597468"/>
              <a:gd name="connsiteX2" fmla="*/ 12236024 w 12236024"/>
              <a:gd name="connsiteY2" fmla="*/ 597468 h 597468"/>
              <a:gd name="connsiteX3" fmla="*/ 2839 w 12236024"/>
              <a:gd name="connsiteY3" fmla="*/ 593766 h 597468"/>
              <a:gd name="connsiteX4" fmla="*/ 158 w 12236024"/>
              <a:gd name="connsiteY4" fmla="*/ 357081 h 59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6024" h="597468">
                <a:moveTo>
                  <a:pt x="158" y="357081"/>
                </a:moveTo>
                <a:lnTo>
                  <a:pt x="12236024" y="0"/>
                </a:lnTo>
                <a:lnTo>
                  <a:pt x="12236024" y="597468"/>
                </a:lnTo>
                <a:lnTo>
                  <a:pt x="2839" y="593766"/>
                </a:lnTo>
                <a:cubicBezTo>
                  <a:pt x="3919" y="525125"/>
                  <a:pt x="-922" y="425722"/>
                  <a:pt x="158" y="357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3020" y="514441"/>
            <a:ext cx="10094333" cy="115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Tekstidia, otsikko 1- tai 2-rivinen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020" y="1852533"/>
            <a:ext cx="10280779" cy="3876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9214090" y="6451656"/>
            <a:ext cx="14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aseline="0" dirty="0">
                <a:solidFill>
                  <a:schemeClr val="bg1"/>
                </a:solidFill>
                <a:latin typeface="Franklin Gothic Heavy" panose="020B0903020102020204" pitchFamily="34" charset="0"/>
              </a:rPr>
              <a:t>RIVERIA</a:t>
            </a:r>
            <a:r>
              <a:rPr lang="fi-FI" dirty="0">
                <a:solidFill>
                  <a:schemeClr val="bg1"/>
                </a:solidFill>
                <a:latin typeface="Franklin Gothic Heavy" panose="020B0903020102020204" pitchFamily="34" charset="0"/>
              </a:rPr>
              <a:t>.FI</a:t>
            </a:r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4938713" y="6528367"/>
            <a:ext cx="443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100" baseline="0" dirty="0">
                <a:solidFill>
                  <a:schemeClr val="bg1"/>
                </a:solidFill>
                <a:latin typeface="Franklin Gothic Demi" panose="020B0703020102020204" pitchFamily="34" charset="0"/>
              </a:rPr>
              <a:t>Joensuu // Kitee // Lieksa // Nurmes // Outokumpu // Valtimo // </a:t>
            </a:r>
            <a:endParaRPr lang="fi-FI" sz="1100" baseline="0" dirty="0">
              <a:solidFill>
                <a:schemeClr val="bg1"/>
              </a:solidFill>
            </a:endParaRPr>
          </a:p>
        </p:txBody>
      </p:sp>
      <p:pic>
        <p:nvPicPr>
          <p:cNvPr id="7" name="Kuva 6" descr="Kuva, joka sisältää kohteen Fontti, Grafiikka, logo, punainen&#10;&#10;Kuvaus luotu automaattisesti">
            <a:extLst>
              <a:ext uri="{FF2B5EF4-FFF2-40B4-BE49-F238E27FC236}">
                <a16:creationId xmlns:a16="http://schemas.microsoft.com/office/drawing/2014/main" id="{18997A04-26A2-3FF6-61A3-3AA8FDEA503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9771" y="6096782"/>
            <a:ext cx="1288055" cy="5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30" r:id="rId2"/>
    <p:sldLayoutId id="2147483674" r:id="rId3"/>
    <p:sldLayoutId id="2147483732" r:id="rId4"/>
    <p:sldLayoutId id="2147483676" r:id="rId5"/>
    <p:sldLayoutId id="2147483725" r:id="rId6"/>
    <p:sldLayoutId id="2147483731" r:id="rId7"/>
    <p:sldLayoutId id="2147483728" r:id="rId8"/>
    <p:sldLayoutId id="2147483726" r:id="rId9"/>
    <p:sldLayoutId id="2147483727" r:id="rId10"/>
    <p:sldLayoutId id="2147483677" r:id="rId11"/>
    <p:sldLayoutId id="2147483678" r:id="rId12"/>
    <p:sldLayoutId id="2147483680" r:id="rId13"/>
    <p:sldLayoutId id="2147483729" r:id="rId14"/>
    <p:sldLayoutId id="2147483723" r:id="rId15"/>
    <p:sldLayoutId id="2147483721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i="1" kern="1200" baseline="0">
          <a:solidFill>
            <a:schemeClr val="tx1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 panose="020B0604020202020204" pitchFamily="34" charset="0"/>
        <a:buChar char="•"/>
        <a:defRPr lang="fi-FI" sz="240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riveria.fi/tapahtuma/tuva-koulutusten-info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ia.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hyperlink" Target="https://issuu.com/pkky/docs/riveria_hakijan_opas_202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opintopolku.fi/konfo/fi/sivu/hakijan-terveys-ja-toimintakyk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BA618FE-B144-A2D3-CF37-51DB362E0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149" y="575471"/>
            <a:ext cx="10819699" cy="1305339"/>
          </a:xfrm>
        </p:spPr>
        <p:txBody>
          <a:bodyPr/>
          <a:lstStyle/>
          <a:p>
            <a:r>
              <a:rPr lang="fi-FI" sz="3200" dirty="0">
                <a:latin typeface="Franklin Gothic Heavy"/>
              </a:rPr>
              <a:t>Tervetuloa kuulemaan </a:t>
            </a:r>
            <a:br>
              <a:rPr lang="fi-FI" sz="3200" dirty="0">
                <a:latin typeface="Franklin Gothic Heavy"/>
              </a:rPr>
            </a:br>
            <a:r>
              <a:rPr lang="fi-FI" sz="3200" dirty="0">
                <a:latin typeface="Franklin Gothic Heavy"/>
              </a:rPr>
              <a:t>toisen asteen ammatillisesta koulutuksesta </a:t>
            </a:r>
            <a:br>
              <a:rPr lang="fi-FI" sz="3200" dirty="0"/>
            </a:br>
            <a:r>
              <a:rPr lang="fi-FI" sz="3200" dirty="0" err="1">
                <a:latin typeface="Franklin Gothic Heavy"/>
              </a:rPr>
              <a:t>Riveriassa</a:t>
            </a:r>
            <a:r>
              <a:rPr lang="fi-FI" sz="3200" dirty="0"/>
              <a:t> 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E95C8739-2BB8-9DCF-5A50-E5480380A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4987" y="4858318"/>
            <a:ext cx="7782021" cy="729984"/>
          </a:xfrm>
        </p:spPr>
        <p:txBody>
          <a:bodyPr>
            <a:noAutofit/>
          </a:bodyPr>
          <a:lstStyle/>
          <a:p>
            <a:r>
              <a:rPr lang="fi-FI" sz="2400" dirty="0"/>
              <a:t>Syksy 2025</a:t>
            </a:r>
          </a:p>
          <a:p>
            <a:endParaRPr lang="fi-FI" sz="2400" dirty="0"/>
          </a:p>
          <a:p>
            <a:r>
              <a:rPr lang="fi-FI" sz="2400"/>
              <a:t>Silja Niittymäki, </a:t>
            </a:r>
            <a:r>
              <a:rPr lang="fi-FI" sz="2400" dirty="0"/>
              <a:t>opinto-ohjaaja</a:t>
            </a:r>
          </a:p>
        </p:txBody>
      </p:sp>
    </p:spTree>
    <p:extLst>
      <p:ext uri="{BB962C8B-B14F-4D97-AF65-F5344CB8AC3E}">
        <p14:creationId xmlns:p14="http://schemas.microsoft.com/office/powerpoint/2010/main" val="70470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5E41CD2-C86B-44E2-92B9-E1E2EEE58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168" y="2408010"/>
            <a:ext cx="3705975" cy="264980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456753E-4952-4C4D-A620-ED35CFAA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24" y="178395"/>
            <a:ext cx="9958138" cy="1158059"/>
          </a:xfrm>
        </p:spPr>
        <p:txBody>
          <a:bodyPr/>
          <a:lstStyle/>
          <a:p>
            <a:r>
              <a:rPr lang="fi-FI" sz="3200"/>
              <a:t>HOKS – henkilökohtainen osaamisen </a:t>
            </a:r>
            <a:br>
              <a:rPr lang="fi-FI" sz="3200"/>
            </a:br>
            <a:r>
              <a:rPr lang="fi-FI" sz="3200"/>
              <a:t>kehittämissuunnitelma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130D80-51C3-469F-A78A-6FFFF9BA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73" y="1649047"/>
            <a:ext cx="8600758" cy="45668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>
                <a:latin typeface="Franklin Gothic Book"/>
              </a:rPr>
              <a:t>Laaditaan opintojen alkuvaiheessa jokaiselle opiskelijalle yhdessä nimetyn omavalmentajan kanssa</a:t>
            </a:r>
          </a:p>
          <a:p>
            <a:pPr lvl="1"/>
            <a:r>
              <a:rPr lang="fi-FI" sz="2000">
                <a:latin typeface="Franklin Gothic Book"/>
              </a:rPr>
              <a:t>Kirjallisena opiskelijan Wilmassa, josta se on opiskelijan ja huoltajan luettavissa</a:t>
            </a:r>
          </a:p>
          <a:p>
            <a:pPr lvl="1"/>
            <a:r>
              <a:rPr lang="fi-FI" sz="2000">
                <a:latin typeface="Franklin Gothic Book"/>
              </a:rPr>
              <a:t>Laatimassa myös erityisopettaja ja/tai opinto-ohjaaja tarpeen mukaan</a:t>
            </a:r>
          </a:p>
          <a:p>
            <a:pPr lvl="1"/>
            <a:r>
              <a:rPr lang="fi-FI" sz="2000" b="1">
                <a:latin typeface="Franklin Gothic Book"/>
              </a:rPr>
              <a:t>HOKS auttaa:</a:t>
            </a:r>
            <a:endParaRPr lang="fi-FI" sz="2000" b="1"/>
          </a:p>
          <a:p>
            <a:pPr lvl="2"/>
            <a:r>
              <a:rPr lang="fi-FI" b="1">
                <a:latin typeface="Franklin Gothic Book"/>
              </a:rPr>
              <a:t>hahmottamaan tutkinnon rakennetta</a:t>
            </a:r>
          </a:p>
          <a:p>
            <a:pPr lvl="2"/>
            <a:r>
              <a:rPr lang="fi-FI" b="1">
                <a:latin typeface="Franklin Gothic Book"/>
              </a:rPr>
              <a:t>opintojen suunnittelussa</a:t>
            </a:r>
            <a:r>
              <a:rPr lang="fi-FI">
                <a:latin typeface="Franklin Gothic Book"/>
              </a:rPr>
              <a:t>, </a:t>
            </a:r>
            <a:r>
              <a:rPr lang="fi-FI" b="1">
                <a:latin typeface="Franklin Gothic Book"/>
              </a:rPr>
              <a:t>valintojen tekemisessä sekä </a:t>
            </a:r>
            <a:endParaRPr lang="fi-FI" b="1"/>
          </a:p>
          <a:p>
            <a:pPr lvl="2"/>
            <a:r>
              <a:rPr lang="fi-FI" b="1">
                <a:latin typeface="Franklin Gothic Book"/>
              </a:rPr>
              <a:t>opintojen etenemisen seurannassa</a:t>
            </a:r>
            <a:endParaRPr lang="fi-FI"/>
          </a:p>
          <a:p>
            <a:pPr lvl="1"/>
            <a:r>
              <a:rPr lang="fi-FI" sz="2000">
                <a:latin typeface="Franklin Gothic Book"/>
              </a:rPr>
              <a:t>Alaikäisen </a:t>
            </a:r>
            <a:r>
              <a:rPr lang="fi-FI" sz="2000" b="1">
                <a:latin typeface="Franklin Gothic Book"/>
              </a:rPr>
              <a:t>huoltajalla on mahdollisuus osallistua</a:t>
            </a:r>
            <a:r>
              <a:rPr lang="fi-FI" sz="2000">
                <a:latin typeface="Franklin Gothic Book"/>
              </a:rPr>
              <a:t> </a:t>
            </a:r>
            <a:r>
              <a:rPr lang="fi-FI" sz="2000" err="1">
                <a:latin typeface="Franklin Gothic Book"/>
              </a:rPr>
              <a:t>HOKSin</a:t>
            </a:r>
            <a:r>
              <a:rPr lang="fi-FI" sz="2000">
                <a:latin typeface="Franklin Gothic Book"/>
              </a:rPr>
              <a:t> laadintaan ja päivittämiseen.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A25402-3B6F-481F-B977-9221B872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224" y="605328"/>
            <a:ext cx="4098553" cy="821932"/>
          </a:xfrm>
        </p:spPr>
        <p:txBody>
          <a:bodyPr/>
          <a:lstStyle/>
          <a:p>
            <a:r>
              <a:rPr lang="fi-FI" dirty="0"/>
              <a:t>Erityinen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1155EF-982B-4400-8BE6-9B0BE7FE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94" y="1559060"/>
            <a:ext cx="10918092" cy="48579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2200" dirty="0">
                <a:latin typeface="Franklin Gothic Book"/>
              </a:rPr>
              <a:t>Mikäli nuori tarvitsee erityistä tukea opintoihinsa, niin tukitoimet suunnitellaan osaksi </a:t>
            </a:r>
            <a:r>
              <a:rPr lang="fi-FI" sz="2200" dirty="0" err="1">
                <a:latin typeface="Franklin Gothic Book"/>
              </a:rPr>
              <a:t>HOKSia</a:t>
            </a:r>
            <a:r>
              <a:rPr lang="fi-FI" sz="2200" dirty="0">
                <a:latin typeface="Franklin Gothic Book"/>
              </a:rPr>
              <a:t> yhdessä erityisopettajan kanssa. </a:t>
            </a:r>
            <a:endParaRPr lang="fi-FI" sz="2200" dirty="0"/>
          </a:p>
          <a:p>
            <a:r>
              <a:rPr lang="fi-FI" sz="2200" dirty="0">
                <a:latin typeface="Franklin Gothic Book"/>
              </a:rPr>
              <a:t>Niveltiedot tärkeitä siirtymävaiheessa peruskoulusta toiselle asteelle</a:t>
            </a:r>
          </a:p>
          <a:p>
            <a:pPr lvl="1"/>
            <a:r>
              <a:rPr lang="fi-FI" sz="2200" b="1" dirty="0">
                <a:latin typeface="Franklin Gothic Book"/>
              </a:rPr>
              <a:t>Tuen tarpeen tunnistaminen </a:t>
            </a:r>
            <a:endParaRPr lang="fi-FI" sz="2200" b="1" dirty="0"/>
          </a:p>
          <a:p>
            <a:pPr marL="457200" lvl="1" indent="0">
              <a:buNone/>
            </a:pPr>
            <a:r>
              <a:rPr lang="fi-FI" sz="2200" dirty="0">
                <a:latin typeface="Franklin Gothic Book"/>
              </a:rPr>
              <a:t>(niveltiedot, </a:t>
            </a:r>
            <a:r>
              <a:rPr lang="fi-FI" sz="2200" dirty="0" err="1">
                <a:latin typeface="Franklin Gothic Book"/>
              </a:rPr>
              <a:t>lukitestaus</a:t>
            </a:r>
            <a:r>
              <a:rPr lang="fi-FI" sz="2200" dirty="0">
                <a:latin typeface="Franklin Gothic Book"/>
              </a:rPr>
              <a:t>, havainnot opintojen aikana)</a:t>
            </a:r>
          </a:p>
          <a:p>
            <a:pPr lvl="1"/>
            <a:r>
              <a:rPr lang="fi-FI" sz="2200" b="1" dirty="0">
                <a:latin typeface="Franklin Gothic Book"/>
              </a:rPr>
              <a:t>Tuen suunnittelu</a:t>
            </a:r>
          </a:p>
          <a:p>
            <a:pPr marL="457200" lvl="1" indent="0">
              <a:buNone/>
            </a:pPr>
            <a:r>
              <a:rPr lang="fi-FI" sz="2200" dirty="0">
                <a:latin typeface="Franklin Gothic Book"/>
              </a:rPr>
              <a:t>Opiskelija ja huoltaja sekä alan erityisopettaja, omavalmentaja, opettajat, </a:t>
            </a:r>
            <a:endParaRPr lang="fi-FI" sz="2200" dirty="0"/>
          </a:p>
          <a:p>
            <a:pPr marL="457200" lvl="1" indent="0">
              <a:buNone/>
            </a:pPr>
            <a:r>
              <a:rPr lang="fi-FI" sz="2200" dirty="0">
                <a:latin typeface="Franklin Gothic Book"/>
              </a:rPr>
              <a:t>Tuen suunnitelma laaditaan yksilöllisesti Wilman </a:t>
            </a:r>
            <a:r>
              <a:rPr lang="fi-FI" sz="2200" dirty="0" err="1">
                <a:latin typeface="Franklin Gothic Book"/>
              </a:rPr>
              <a:t>HOKS:iin</a:t>
            </a:r>
            <a:r>
              <a:rPr lang="fi-FI" sz="2200" dirty="0">
                <a:latin typeface="Franklin Gothic Book"/>
              </a:rPr>
              <a:t> tutkinnon osittain</a:t>
            </a:r>
          </a:p>
          <a:p>
            <a:r>
              <a:rPr lang="fi-FI" sz="2200" dirty="0">
                <a:latin typeface="Franklin Gothic Book"/>
              </a:rPr>
              <a:t>Huomioitavia seikkoja:</a:t>
            </a:r>
          </a:p>
          <a:p>
            <a:pPr lvl="2"/>
            <a:r>
              <a:rPr lang="fi-FI" sz="2200" dirty="0">
                <a:latin typeface="Franklin Gothic Book"/>
              </a:rPr>
              <a:t>Ei erillisiä pienryhmiä, tuki tarjotaan integroituna opetusryhmään</a:t>
            </a:r>
          </a:p>
          <a:p>
            <a:pPr lvl="2"/>
            <a:r>
              <a:rPr lang="fi-FI" sz="2200" dirty="0">
                <a:latin typeface="Franklin Gothic Book"/>
              </a:rPr>
              <a:t>Opiskeluryhmän kokoonpano vaihtuu jaksojen ja oman </a:t>
            </a:r>
            <a:r>
              <a:rPr lang="fi-FI" sz="2200" dirty="0" err="1">
                <a:latin typeface="Franklin Gothic Book"/>
              </a:rPr>
              <a:t>hoks</a:t>
            </a:r>
            <a:r>
              <a:rPr lang="fi-FI" sz="2200" dirty="0">
                <a:latin typeface="Franklin Gothic Book"/>
              </a:rPr>
              <a:t>-suunnitelman mukaan</a:t>
            </a:r>
          </a:p>
          <a:p>
            <a:pPr lvl="2"/>
            <a:r>
              <a:rPr lang="fi-FI" sz="2200" dirty="0">
                <a:latin typeface="Franklin Gothic Book"/>
              </a:rPr>
              <a:t>Verkko-opinnot kuuluvat osaksi tutkintoa myös erityisen tuen opiskelijoilla</a:t>
            </a:r>
          </a:p>
          <a:p>
            <a:pPr lvl="2"/>
            <a:r>
              <a:rPr lang="fi-FI" sz="2200" dirty="0">
                <a:latin typeface="Franklin Gothic Book"/>
              </a:rPr>
              <a:t>Opintoja voi olla myös toisella kampuksella, (Y-aineet Joensuussa)</a:t>
            </a:r>
          </a:p>
          <a:p>
            <a:pPr lvl="2"/>
            <a:r>
              <a:rPr lang="fi-FI" sz="2200" dirty="0">
                <a:latin typeface="Franklin Gothic Book"/>
              </a:rPr>
              <a:t>Tukimuotona tarvittaessa mukautus</a:t>
            </a:r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201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A8D26D9-D08E-4671-A20E-C5F054407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56509"/>
            <a:ext cx="5128639" cy="3695203"/>
          </a:xfrm>
        </p:spPr>
        <p:txBody>
          <a:bodyPr anchor="t">
            <a:normAutofit fontScale="85000" lnSpcReduction="20000"/>
          </a:bodyPr>
          <a:lstStyle/>
          <a:p>
            <a:r>
              <a:rPr lang="fi-FI" sz="1800" dirty="0"/>
              <a:t>TUVA-koulutusta järjestävät alueellamme Riverian lisäksi Joensuun kaupunki ja Luovi</a:t>
            </a:r>
          </a:p>
          <a:p>
            <a:r>
              <a:rPr lang="fi-FI" sz="1800" dirty="0"/>
              <a:t>Koulutuksen aikana opiskelija voi:</a:t>
            </a:r>
          </a:p>
          <a:p>
            <a:pPr lvl="1"/>
            <a:r>
              <a:rPr lang="fi-FI" sz="1800" dirty="0"/>
              <a:t>tarkentaa suunnitelmiaan jatko-opinnoista</a:t>
            </a:r>
          </a:p>
          <a:p>
            <a:pPr lvl="1"/>
            <a:r>
              <a:rPr lang="fi-FI" sz="1800" dirty="0"/>
              <a:t>parantaa opiskeluvalmiuksiaan</a:t>
            </a:r>
          </a:p>
          <a:p>
            <a:pPr lvl="1"/>
            <a:r>
              <a:rPr lang="fi-FI" sz="1800" dirty="0"/>
              <a:t>korottaa peruskoulun arvosanoja</a:t>
            </a:r>
          </a:p>
          <a:p>
            <a:pPr lvl="1"/>
            <a:r>
              <a:rPr lang="fi-FI" sz="1800" dirty="0"/>
              <a:t>suorittaa osia lukio- tai ammatillisesta koulutuksesta</a:t>
            </a:r>
          </a:p>
          <a:p>
            <a:pPr lvl="1"/>
            <a:r>
              <a:rPr lang="fi-FI" sz="1800" dirty="0"/>
              <a:t>tarvittaessa myös parantaa suomenkielentaitoa (maahanmuuttajat)</a:t>
            </a:r>
          </a:p>
          <a:p>
            <a:pPr lvl="1"/>
            <a:endParaRPr lang="fi-FI" sz="1800" dirty="0"/>
          </a:p>
          <a:p>
            <a:pPr lvl="1"/>
            <a:r>
              <a:rPr lang="fi-FI" sz="1800" dirty="0"/>
              <a:t>AJANKOHTAISTA: </a:t>
            </a:r>
            <a:r>
              <a:rPr lang="fi-FI" sz="1800" b="1" dirty="0"/>
              <a:t>ke 14.1. klo 17–18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i-FI" sz="1600" dirty="0">
                <a:hlinkClick r:id="rId2"/>
              </a:rPr>
              <a:t>Tuva-koulutusten info</a:t>
            </a:r>
            <a:r>
              <a:rPr lang="fi-FI" sz="1600" dirty="0"/>
              <a:t> erityisesti 9. luokkalaisten huoltajille </a:t>
            </a:r>
            <a:r>
              <a:rPr lang="fi-FI" sz="1600" dirty="0" err="1"/>
              <a:t>Teams</a:t>
            </a:r>
            <a:r>
              <a:rPr lang="fi-FI" sz="1600" dirty="0"/>
              <a:t>-yhteydellä</a:t>
            </a:r>
          </a:p>
          <a:p>
            <a:pPr marL="457200" lvl="1" indent="0">
              <a:buNone/>
            </a:pPr>
            <a:r>
              <a:rPr lang="fi-FI" sz="1800" b="1" dirty="0"/>
              <a:t> </a:t>
            </a:r>
            <a:endParaRPr lang="fi-FI" sz="900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C2AF47A4-B090-4AAF-A008-3B02783C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002" y="514441"/>
            <a:ext cx="9205044" cy="1152618"/>
          </a:xfrm>
        </p:spPr>
        <p:txBody>
          <a:bodyPr anchor="ctr">
            <a:normAutofit/>
          </a:bodyPr>
          <a:lstStyle/>
          <a:p>
            <a:r>
              <a:rPr lang="fi-FI" sz="2800" dirty="0"/>
              <a:t>TUVA –tutkintokoulutukseen valmentava koulutus</a:t>
            </a:r>
          </a:p>
        </p:txBody>
      </p:sp>
      <p:pic>
        <p:nvPicPr>
          <p:cNvPr id="5" name="Sisällön paikkamerkki 4" descr="Ihmiset tiimityön kuvitusta">
            <a:extLst>
              <a:ext uri="{FF2B5EF4-FFF2-40B4-BE49-F238E27FC236}">
                <a16:creationId xmlns:a16="http://schemas.microsoft.com/office/drawing/2014/main" id="{A4DE1B2A-05E6-D356-29BB-215B3E2D8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r="7750" b="3"/>
          <a:stretch>
            <a:fillRect/>
          </a:stretch>
        </p:blipFill>
        <p:spPr>
          <a:xfrm>
            <a:off x="1040730" y="1856509"/>
            <a:ext cx="4979071" cy="3695203"/>
          </a:xfrm>
          <a:noFill/>
        </p:spPr>
      </p:pic>
    </p:spTree>
    <p:extLst>
      <p:ext uri="{BB962C8B-B14F-4D97-AF65-F5344CB8AC3E}">
        <p14:creationId xmlns:p14="http://schemas.microsoft.com/office/powerpoint/2010/main" val="262517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E715-B6B5-3719-B936-AB30B634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6" y="514441"/>
            <a:ext cx="9168962" cy="1152618"/>
          </a:xfrm>
        </p:spPr>
        <p:txBody>
          <a:bodyPr anchor="ctr">
            <a:normAutofit/>
          </a:bodyPr>
          <a:lstStyle/>
          <a:p>
            <a:r>
              <a:rPr lang="en-US" dirty="0" err="1"/>
              <a:t>Opistovuosi</a:t>
            </a:r>
            <a:r>
              <a:rPr lang="en-US" dirty="0"/>
              <a:t> </a:t>
            </a:r>
            <a:r>
              <a:rPr lang="en-US" dirty="0" err="1"/>
              <a:t>oppivelvollisille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82858-FD63-7CE7-76E3-665C3CCE5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29" y="1856509"/>
            <a:ext cx="6339126" cy="361094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800" dirty="0"/>
              <a:t>Riverian </a:t>
            </a:r>
            <a:r>
              <a:rPr lang="en-US" sz="1800" dirty="0" err="1"/>
              <a:t>kansanopiston</a:t>
            </a:r>
            <a:r>
              <a:rPr lang="en-US" sz="1800" dirty="0"/>
              <a:t> </a:t>
            </a:r>
            <a:r>
              <a:rPr lang="en-US" sz="1800" dirty="0" err="1"/>
              <a:t>koulutus</a:t>
            </a:r>
            <a:r>
              <a:rPr lang="en-US" sz="1800" dirty="0"/>
              <a:t> Riverian </a:t>
            </a:r>
            <a:r>
              <a:rPr lang="en-US" sz="1800" dirty="0" err="1"/>
              <a:t>Niittylahden</a:t>
            </a:r>
            <a:r>
              <a:rPr lang="en-US" sz="1800" dirty="0"/>
              <a:t> </a:t>
            </a:r>
            <a:r>
              <a:rPr lang="en-US" sz="1800" dirty="0" err="1"/>
              <a:t>kampuksella</a:t>
            </a:r>
            <a:endParaRPr lang="en-US" sz="1800" dirty="0"/>
          </a:p>
          <a:p>
            <a:r>
              <a:rPr lang="en-US" sz="1800" dirty="0" err="1"/>
              <a:t>Toiminnallisuuteen</a:t>
            </a:r>
            <a:r>
              <a:rPr lang="en-US" sz="1800" dirty="0"/>
              <a:t> ja </a:t>
            </a:r>
            <a:r>
              <a:rPr lang="en-US" sz="1800" dirty="0" err="1"/>
              <a:t>luoviin</a:t>
            </a:r>
            <a:r>
              <a:rPr lang="en-US" sz="1800" dirty="0"/>
              <a:t> </a:t>
            </a:r>
            <a:r>
              <a:rPr lang="en-US" sz="1800" dirty="0" err="1"/>
              <a:t>menetelmiin</a:t>
            </a:r>
            <a:r>
              <a:rPr lang="en-US" sz="1800" dirty="0"/>
              <a:t> </a:t>
            </a:r>
            <a:r>
              <a:rPr lang="en-US" sz="1800" dirty="0" err="1"/>
              <a:t>pohjautuvaa</a:t>
            </a:r>
            <a:r>
              <a:rPr lang="en-US" sz="1800" dirty="0"/>
              <a:t> </a:t>
            </a:r>
            <a:r>
              <a:rPr lang="en-US" sz="1800" dirty="0" err="1"/>
              <a:t>yhteisöllistä</a:t>
            </a:r>
            <a:r>
              <a:rPr lang="en-US" sz="1800" dirty="0"/>
              <a:t> </a:t>
            </a:r>
            <a:r>
              <a:rPr lang="en-US" sz="1800" dirty="0" err="1"/>
              <a:t>koulutusta</a:t>
            </a:r>
            <a:r>
              <a:rPr lang="en-US" sz="1800" dirty="0"/>
              <a:t> </a:t>
            </a:r>
            <a:r>
              <a:rPr lang="en-US" sz="1800" dirty="0" err="1"/>
              <a:t>oppivelvollisille</a:t>
            </a:r>
            <a:endParaRPr lang="en-US" sz="1800" dirty="0"/>
          </a:p>
          <a:p>
            <a:r>
              <a:rPr lang="en-US" sz="1800" dirty="0" err="1"/>
              <a:t>Opiskelu</a:t>
            </a:r>
            <a:r>
              <a:rPr lang="en-US" sz="1800" dirty="0"/>
              <a:t> </a:t>
            </a:r>
            <a:r>
              <a:rPr lang="en-US" sz="1800" dirty="0" err="1"/>
              <a:t>tapahtuu</a:t>
            </a:r>
            <a:r>
              <a:rPr lang="en-US" sz="1800" dirty="0"/>
              <a:t> </a:t>
            </a:r>
            <a:r>
              <a:rPr lang="en-US" sz="1800" dirty="0" err="1"/>
              <a:t>oppilaitoksessa</a:t>
            </a:r>
            <a:r>
              <a:rPr lang="en-US" sz="1800" dirty="0"/>
              <a:t>, </a:t>
            </a:r>
            <a:r>
              <a:rPr lang="en-US" sz="1800" dirty="0" err="1"/>
              <a:t>työelämässä</a:t>
            </a:r>
            <a:r>
              <a:rPr lang="en-US" sz="1800" dirty="0"/>
              <a:t> ja </a:t>
            </a:r>
            <a:r>
              <a:rPr lang="en-US" sz="1800" dirty="0" err="1"/>
              <a:t>erilaisissa</a:t>
            </a:r>
            <a:r>
              <a:rPr lang="en-US" sz="1800" dirty="0"/>
              <a:t> </a:t>
            </a:r>
            <a:r>
              <a:rPr lang="en-US" sz="1800" dirty="0" err="1"/>
              <a:t>projekteissa</a:t>
            </a:r>
            <a:endParaRPr lang="en-US" sz="1800" dirty="0"/>
          </a:p>
          <a:p>
            <a:r>
              <a:rPr lang="en-US" sz="1800" dirty="0" err="1"/>
              <a:t>Opinnot</a:t>
            </a:r>
            <a:r>
              <a:rPr lang="en-US" sz="1800" dirty="0"/>
              <a:t> </a:t>
            </a:r>
            <a:r>
              <a:rPr lang="en-US" sz="1800" dirty="0" err="1"/>
              <a:t>sisältävät</a:t>
            </a:r>
            <a:r>
              <a:rPr lang="en-US" sz="1800" dirty="0"/>
              <a:t>:</a:t>
            </a:r>
          </a:p>
          <a:p>
            <a:pPr lvl="1">
              <a:buFont typeface="Courier New" panose="020B0503020102020204" pitchFamily="34" charset="0"/>
              <a:buChar char="o"/>
            </a:pPr>
            <a:r>
              <a:rPr lang="en-US" sz="1800" dirty="0"/>
              <a:t>Arjen </a:t>
            </a:r>
            <a:r>
              <a:rPr lang="en-US" sz="1800" dirty="0" err="1"/>
              <a:t>hallintaa</a:t>
            </a:r>
            <a:r>
              <a:rPr lang="en-US" sz="1800" dirty="0"/>
              <a:t> ja </a:t>
            </a:r>
            <a:r>
              <a:rPr lang="en-US" sz="1800" dirty="0" err="1"/>
              <a:t>elämäntaitoja</a:t>
            </a:r>
            <a:endParaRPr lang="en-US" sz="1800" dirty="0"/>
          </a:p>
          <a:p>
            <a:pPr lvl="1">
              <a:buFont typeface="Courier New" panose="020B0503020102020204" pitchFamily="34" charset="0"/>
              <a:buChar char="o"/>
            </a:pPr>
            <a:r>
              <a:rPr lang="en-US" sz="1800" dirty="0" err="1"/>
              <a:t>Opiskelutaitoja</a:t>
            </a:r>
            <a:r>
              <a:rPr lang="en-US" sz="1800" dirty="0"/>
              <a:t> ja </a:t>
            </a:r>
            <a:r>
              <a:rPr lang="en-US" sz="1800" dirty="0" err="1"/>
              <a:t>tulevaisuuden</a:t>
            </a:r>
            <a:r>
              <a:rPr lang="en-US" sz="1800" dirty="0"/>
              <a:t> </a:t>
            </a:r>
            <a:r>
              <a:rPr lang="en-US" sz="1800" dirty="0" err="1"/>
              <a:t>suunnittelua</a:t>
            </a:r>
            <a:endParaRPr lang="en-US" sz="1800" dirty="0"/>
          </a:p>
          <a:p>
            <a:pPr lvl="1">
              <a:buFont typeface="Courier New" panose="020B0503020102020204" pitchFamily="34" charset="0"/>
              <a:buChar char="o"/>
            </a:pPr>
            <a:r>
              <a:rPr lang="en-US" sz="1800" dirty="0" err="1"/>
              <a:t>Vuorovaikutusta</a:t>
            </a:r>
            <a:r>
              <a:rPr lang="en-US" sz="1800" dirty="0"/>
              <a:t> ja </a:t>
            </a:r>
            <a:r>
              <a:rPr lang="en-US" sz="1800" dirty="0" err="1"/>
              <a:t>viestintää</a:t>
            </a:r>
            <a:endParaRPr lang="en-US" sz="1800" dirty="0"/>
          </a:p>
          <a:p>
            <a:pPr lvl="1">
              <a:buFont typeface="Courier New" panose="020B0503020102020204" pitchFamily="34" charset="0"/>
              <a:buChar char="o"/>
            </a:pPr>
            <a:r>
              <a:rPr lang="en-US" sz="1800" dirty="0" err="1"/>
              <a:t>Matemaattisia</a:t>
            </a:r>
            <a:r>
              <a:rPr lang="en-US" sz="1800" dirty="0"/>
              <a:t> </a:t>
            </a:r>
            <a:r>
              <a:rPr lang="en-US" sz="1800" dirty="0" err="1"/>
              <a:t>perustaitoja</a:t>
            </a:r>
            <a:endParaRPr lang="en-US" sz="1800" dirty="0"/>
          </a:p>
          <a:p>
            <a:pPr lvl="1">
              <a:buFont typeface="Courier New" panose="020B0503020102020204" pitchFamily="34" charset="0"/>
              <a:buChar char="o"/>
            </a:pPr>
            <a:r>
              <a:rPr lang="en-US" sz="1800" dirty="0" err="1"/>
              <a:t>Aktiivista</a:t>
            </a:r>
            <a:r>
              <a:rPr lang="en-US" sz="1800" dirty="0"/>
              <a:t> </a:t>
            </a:r>
            <a:r>
              <a:rPr lang="en-US" sz="1800" dirty="0" err="1"/>
              <a:t>kansalaisuutta</a:t>
            </a:r>
            <a:endParaRPr lang="en-US" sz="1800" dirty="0"/>
          </a:p>
          <a:p>
            <a:pPr lvl="1">
              <a:buFont typeface="Courier New" panose="020B0503020102020204" pitchFamily="34" charset="0"/>
              <a:buChar char="o"/>
            </a:pPr>
            <a:r>
              <a:rPr lang="en-US" sz="1800" dirty="0" err="1"/>
              <a:t>Urasuunnittelua</a:t>
            </a:r>
            <a:endParaRPr lang="en-US" sz="1800" dirty="0"/>
          </a:p>
          <a:p>
            <a:pPr lvl="1">
              <a:buFont typeface="Courier New" panose="020B0503020102020204" pitchFamily="34" charset="0"/>
              <a:buChar char="o"/>
            </a:pPr>
            <a:endParaRPr lang="en-US" sz="1800" dirty="0"/>
          </a:p>
          <a:p>
            <a:pPr lvl="1">
              <a:buFont typeface="Courier New" panose="020B0503020102020204" pitchFamily="34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307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B7E35E-14A0-ACE5-02C4-5CC88AA5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306" y="566962"/>
            <a:ext cx="10313070" cy="944214"/>
          </a:xfrm>
        </p:spPr>
        <p:txBody>
          <a:bodyPr/>
          <a:lstStyle/>
          <a:p>
            <a:r>
              <a:rPr lang="fi-FI" dirty="0" err="1">
                <a:latin typeface="Franklin Gothic Heavy"/>
              </a:rPr>
              <a:t>Riveriaan</a:t>
            </a:r>
            <a:r>
              <a:rPr lang="fi-FI" dirty="0">
                <a:latin typeface="Franklin Gothic Heavy"/>
              </a:rPr>
              <a:t> vai Luoviin?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2E9AEC-FEB8-1682-2664-2687E2E23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147" y="1739900"/>
            <a:ext cx="4788853" cy="432253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fi-FI" sz="4000" b="1" dirty="0">
                <a:latin typeface="Franklin Gothic Book"/>
              </a:rPr>
              <a:t>Riverian opinnoissa:</a:t>
            </a:r>
            <a:endParaRPr lang="fi-FI" sz="4000" b="1" dirty="0"/>
          </a:p>
          <a:p>
            <a:pPr>
              <a:lnSpc>
                <a:spcPct val="120000"/>
              </a:lnSpc>
              <a:buFont typeface="Arial" panose="020B0503020102020204" pitchFamily="34" charset="0"/>
              <a:buChar char="•"/>
            </a:pPr>
            <a:r>
              <a:rPr lang="fi-FI" dirty="0">
                <a:latin typeface="Franklin Gothic Book"/>
              </a:rPr>
              <a:t>Opiskelija tarvitsee muun muassa itseohjautuvuutta: siirtymiset kampusten välillä ja työssäoppimispaikkaan, itsenäisen opiskelun taitoja: lukujärjestyksen ja viestinnän itsenäinen  seuraaminen sekä ajanhallintataitoja</a:t>
            </a:r>
            <a:endParaRPr lang="fi-FI" dirty="0"/>
          </a:p>
          <a:p>
            <a:pPr>
              <a:lnSpc>
                <a:spcPct val="120000"/>
              </a:lnSpc>
              <a:buFont typeface="Arial" panose="020B0503020102020204" pitchFamily="34" charset="0"/>
              <a:buChar char="•"/>
            </a:pPr>
            <a:r>
              <a:rPr lang="fi-FI" dirty="0">
                <a:latin typeface="Franklin Gothic Book"/>
              </a:rPr>
              <a:t>Yhteiset tutkinnonosat keskitetty yhdelle kampukselle ja ne järjestetään luokkamuotoisesti </a:t>
            </a:r>
          </a:p>
          <a:p>
            <a:pPr>
              <a:lnSpc>
                <a:spcPct val="120000"/>
              </a:lnSpc>
              <a:buFont typeface="Arial" panose="020B0503020102020204" pitchFamily="34" charset="0"/>
              <a:buChar char="•"/>
            </a:pPr>
            <a:r>
              <a:rPr lang="fi-FI" dirty="0">
                <a:latin typeface="Franklin Gothic Book"/>
              </a:rPr>
              <a:t>Ryhmäkoot voivat olla suuria</a:t>
            </a:r>
          </a:p>
          <a:p>
            <a:pPr>
              <a:lnSpc>
                <a:spcPct val="120000"/>
              </a:lnSpc>
              <a:buFont typeface="Arial" panose="020B0503020102020204" pitchFamily="34" charset="0"/>
              <a:buChar char="•"/>
            </a:pPr>
            <a:r>
              <a:rPr lang="fi-FI" dirty="0">
                <a:latin typeface="Franklin Gothic Book"/>
              </a:rPr>
              <a:t>Opiskeluryhmät voivat vaihdella</a:t>
            </a:r>
          </a:p>
          <a:p>
            <a:pPr>
              <a:lnSpc>
                <a:spcPct val="120000"/>
              </a:lnSpc>
              <a:buFont typeface="Arial" panose="020B0503020102020204" pitchFamily="34" charset="0"/>
              <a:buChar char="•"/>
            </a:pPr>
            <a:r>
              <a:rPr lang="fi-FI" dirty="0">
                <a:latin typeface="Franklin Gothic Book"/>
              </a:rPr>
              <a:t>Opintoihin sisältyy verkko-opintoja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FB21721-FB2A-5FB6-8868-F0662F3F4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736" y="1739900"/>
            <a:ext cx="5314664" cy="462057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fi-FI" sz="2600" b="1" dirty="0">
                <a:latin typeface="Franklin Gothic Book"/>
              </a:rPr>
              <a:t>Luovin opinnoissa:</a:t>
            </a:r>
            <a:endParaRPr lang="fi-FI" sz="2600" b="1" dirty="0"/>
          </a:p>
          <a:p>
            <a:pPr>
              <a:lnSpc>
                <a:spcPct val="120000"/>
              </a:lnSpc>
              <a:buFont typeface="Arial" panose="020B0503020102020204" pitchFamily="34" charset="0"/>
              <a:buChar char="•"/>
            </a:pPr>
            <a:r>
              <a:rPr lang="fi-FI" sz="2100" dirty="0">
                <a:latin typeface="Franklin Gothic Book"/>
              </a:rPr>
              <a:t>Opiskelijoille on oma ryhmäkohtainen luokkatila</a:t>
            </a:r>
            <a:endParaRPr lang="fi-FI" sz="2100" dirty="0"/>
          </a:p>
          <a:p>
            <a:pPr>
              <a:lnSpc>
                <a:spcPct val="120000"/>
              </a:lnSpc>
              <a:buFont typeface="Arial" panose="020B0503020102020204" pitchFamily="34" charset="0"/>
              <a:buChar char="•"/>
            </a:pPr>
            <a:r>
              <a:rPr lang="fi-FI" sz="2100" dirty="0">
                <a:latin typeface="Franklin Gothic Book"/>
              </a:rPr>
              <a:t>Pienet ryhmät, 12 opiskelijaa</a:t>
            </a:r>
          </a:p>
          <a:p>
            <a:pPr>
              <a:lnSpc>
                <a:spcPct val="120000"/>
              </a:lnSpc>
              <a:buFont typeface="Arial" panose="020B0503020102020204" pitchFamily="34" charset="0"/>
              <a:buChar char="•"/>
            </a:pPr>
            <a:r>
              <a:rPr lang="fi-FI" sz="2100" dirty="0">
                <a:latin typeface="Franklin Gothic Book"/>
              </a:rPr>
              <a:t>Ohjattu asuminen asuntolassa</a:t>
            </a:r>
          </a:p>
          <a:p>
            <a:pPr>
              <a:lnSpc>
                <a:spcPct val="120000"/>
              </a:lnSpc>
              <a:buFont typeface="Arial" panose="020B0503020102020204" pitchFamily="34" charset="0"/>
              <a:buChar char="•"/>
            </a:pPr>
            <a:r>
              <a:rPr lang="fi-FI" sz="2100" dirty="0">
                <a:latin typeface="Franklin Gothic Book"/>
              </a:rPr>
              <a:t>Ei pakollisia verkko-opintoja</a:t>
            </a:r>
          </a:p>
          <a:p>
            <a:pPr>
              <a:lnSpc>
                <a:spcPct val="120000"/>
              </a:lnSpc>
              <a:buFont typeface="Arial" panose="020B0503020102020204" pitchFamily="34" charset="0"/>
              <a:buChar char="•"/>
            </a:pPr>
            <a:r>
              <a:rPr lang="fi-FI" sz="2100" dirty="0">
                <a:latin typeface="Franklin Gothic Book"/>
              </a:rPr>
              <a:t>Y-aineet suurelta osin integroituna ammatillisiin aineisiin</a:t>
            </a:r>
          </a:p>
          <a:p>
            <a:pPr>
              <a:lnSpc>
                <a:spcPct val="120000"/>
              </a:lnSpc>
              <a:buFont typeface="Arial" panose="020B0503020102020204" pitchFamily="34" charset="0"/>
              <a:buChar char="•"/>
            </a:pPr>
            <a:r>
              <a:rPr lang="fi-FI" sz="2100" dirty="0">
                <a:latin typeface="Franklin Gothic Book"/>
              </a:rPr>
              <a:t>Yhteistyötapaamiset olemassa olevan palveluverkoston kanssa</a:t>
            </a:r>
          </a:p>
          <a:p>
            <a:pPr>
              <a:lnSpc>
                <a:spcPct val="120000"/>
              </a:lnSpc>
              <a:buFont typeface="Arial" panose="020B0503020102020204" pitchFamily="34" charset="0"/>
              <a:buChar char="•"/>
            </a:pPr>
            <a:r>
              <a:rPr lang="fi-FI" sz="2100" dirty="0">
                <a:latin typeface="Franklin Gothic Book"/>
              </a:rPr>
              <a:t>Ohjaaja tarvittaessa vastassa bussi-/juna-asemilla opintojen alussa ja ohjaa kotiinlähdössä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80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D91CF2-C798-418F-ABC4-D0852CFD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261" y="882650"/>
            <a:ext cx="9946539" cy="332663"/>
          </a:xfrm>
        </p:spPr>
        <p:txBody>
          <a:bodyPr/>
          <a:lstStyle/>
          <a:p>
            <a:r>
              <a:rPr lang="fi-FI" dirty="0"/>
              <a:t>Alakohtaisia videoita ja lisätietoa </a:t>
            </a:r>
            <a:r>
              <a:rPr lang="fi-FI" dirty="0" err="1"/>
              <a:t>Riveriasta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B3C682-7571-4886-820F-409C16AC9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9711" y="1576118"/>
            <a:ext cx="7257450" cy="5577341"/>
          </a:xfrm>
        </p:spPr>
        <p:txBody>
          <a:bodyPr/>
          <a:lstStyle/>
          <a:p>
            <a:pPr marL="457200" lvl="1" indent="0">
              <a:buNone/>
            </a:pPr>
            <a:r>
              <a:rPr lang="fi-FI" sz="2000" dirty="0">
                <a:latin typeface="Franklin Gothic Book"/>
                <a:hlinkClick r:id="rId3"/>
              </a:rPr>
              <a:t>www.riveria.fi</a:t>
            </a:r>
            <a:endParaRPr lang="fi-FI" sz="2000" dirty="0">
              <a:latin typeface="Franklin Gothic Book"/>
            </a:endParaRPr>
          </a:p>
          <a:p>
            <a:pPr marL="457200" lvl="1" indent="0">
              <a:buNone/>
            </a:pPr>
            <a:endParaRPr lang="fi-FI" sz="2000" b="1" dirty="0">
              <a:latin typeface="Franklin Gothic Book"/>
            </a:endParaRPr>
          </a:p>
          <a:p>
            <a:pPr marL="457200" lvl="1" indent="0">
              <a:buNone/>
            </a:pPr>
            <a:r>
              <a:rPr lang="fi-FI" sz="2000" b="1" dirty="0">
                <a:latin typeface="Franklin Gothic Book"/>
              </a:rPr>
              <a:t>Riverian hakijan opas 2026 </a:t>
            </a:r>
            <a:endParaRPr lang="fi-FI" sz="2000" b="1" dirty="0"/>
          </a:p>
          <a:p>
            <a:pPr marL="457200" lvl="1" indent="0">
              <a:buNone/>
            </a:pPr>
            <a:r>
              <a:rPr lang="fi-FI" sz="2000" dirty="0">
                <a:latin typeface="Franklin Gothic Book"/>
                <a:hlinkClick r:id="rId4"/>
              </a:rPr>
              <a:t>Riveria Hakijan opas 2026 by Riveria - Issuu</a:t>
            </a:r>
            <a:endParaRPr lang="fi-FI" dirty="0"/>
          </a:p>
          <a:p>
            <a:pPr marL="457200" lvl="1" indent="0">
              <a:buNone/>
            </a:pPr>
            <a:endParaRPr lang="fi-FI" sz="2000" dirty="0">
              <a:latin typeface="Franklin Gothic Book"/>
            </a:endParaRPr>
          </a:p>
          <a:p>
            <a:pPr marL="457200" lvl="1" indent="0">
              <a:buNone/>
            </a:pPr>
            <a:r>
              <a:rPr lang="fi-FI" sz="2000" dirty="0">
                <a:latin typeface="Franklin Gothic Book"/>
              </a:rPr>
              <a:t>Sosiaalisen median kanavat:</a:t>
            </a:r>
          </a:p>
          <a:p>
            <a:pPr lvl="1"/>
            <a:r>
              <a:rPr lang="fi-FI" sz="2000" dirty="0">
                <a:latin typeface="Franklin Gothic Book"/>
              </a:rPr>
              <a:t>Facebook</a:t>
            </a:r>
          </a:p>
          <a:p>
            <a:pPr lvl="1"/>
            <a:r>
              <a:rPr lang="fi-FI" sz="2000" dirty="0">
                <a:latin typeface="Franklin Gothic Book"/>
              </a:rPr>
              <a:t>Instagram</a:t>
            </a:r>
          </a:p>
          <a:p>
            <a:pPr lvl="1"/>
            <a:r>
              <a:rPr lang="fi-FI" sz="2000" dirty="0">
                <a:latin typeface="Franklin Gothic Book"/>
              </a:rPr>
              <a:t>Twitter</a:t>
            </a:r>
          </a:p>
          <a:p>
            <a:pPr lvl="1"/>
            <a:r>
              <a:rPr lang="fi-FI" sz="2000" dirty="0">
                <a:latin typeface="Franklin Gothic Book"/>
              </a:rPr>
              <a:t>Snapchat</a:t>
            </a:r>
          </a:p>
          <a:p>
            <a:pPr marL="457200" lvl="1" indent="0">
              <a:buNone/>
            </a:pPr>
            <a:r>
              <a:rPr lang="fi-FI" sz="2000" dirty="0">
                <a:latin typeface="Franklin Gothic Book"/>
              </a:rPr>
              <a:t>Viralliset </a:t>
            </a:r>
            <a:r>
              <a:rPr lang="fi-FI" sz="2000" dirty="0" err="1">
                <a:latin typeface="Franklin Gothic Book"/>
              </a:rPr>
              <a:t>hastagit</a:t>
            </a:r>
            <a:r>
              <a:rPr lang="fi-FI" sz="2000" dirty="0">
                <a:latin typeface="Franklin Gothic Book"/>
              </a:rPr>
              <a:t>: #riverialainen #ratkaisevattekijät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sz="2000" dirty="0">
                <a:latin typeface="Franklin Gothic Book"/>
              </a:rPr>
              <a:t>Koulutusalatutustumiset järjestyvät oman koulun opinto-ohjaajan kautta. 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4E5A7-07E0-86E3-0763-5C4A697E3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006" y="1835151"/>
            <a:ext cx="3267313" cy="39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6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EA27DA9-CC95-4494-9010-14A30A62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246637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41B328C-2A3F-4B84-9893-5B90F618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07" y="1506975"/>
            <a:ext cx="3070873" cy="45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FD787D-8679-4ECE-8B76-3C7A1785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506" y="454194"/>
            <a:ext cx="10313070" cy="1346619"/>
          </a:xfrm>
        </p:spPr>
        <p:txBody>
          <a:bodyPr/>
          <a:lstStyle/>
          <a:p>
            <a:r>
              <a:rPr lang="fi-FI" dirty="0"/>
              <a:t>Monialaista ammatillista koulutusta usealla eri paikkakunnalla 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8639117-CBE9-47FB-9182-05F6D0BC2B85}"/>
              </a:ext>
            </a:extLst>
          </p:cNvPr>
          <p:cNvSpPr/>
          <p:nvPr/>
        </p:nvSpPr>
        <p:spPr>
          <a:xfrm>
            <a:off x="2207720" y="2290632"/>
            <a:ext cx="650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rgbClr val="FF0000"/>
                </a:solidFill>
              </a:rPr>
              <a:t>Yli 130 tutkintoa</a:t>
            </a:r>
          </a:p>
          <a:p>
            <a:pPr lvl="1"/>
            <a:r>
              <a:rPr lang="fi-FI" sz="2400" dirty="0"/>
              <a:t>Perustutkinnot</a:t>
            </a:r>
          </a:p>
          <a:p>
            <a:pPr lvl="1"/>
            <a:r>
              <a:rPr lang="fi-FI" sz="2400" dirty="0"/>
              <a:t>Ammattitutkinnot</a:t>
            </a:r>
          </a:p>
          <a:p>
            <a:pPr lvl="1"/>
            <a:r>
              <a:rPr lang="fi-FI" sz="2400" dirty="0"/>
              <a:t>Erikoisammattitutkinnot</a:t>
            </a:r>
          </a:p>
          <a:p>
            <a:pPr lvl="1"/>
            <a:endParaRPr lang="fi-FI" sz="2400" dirty="0"/>
          </a:p>
          <a:p>
            <a:r>
              <a:rPr lang="fi-FI" sz="2400" b="1" dirty="0">
                <a:solidFill>
                  <a:srgbClr val="FF0000"/>
                </a:solidFill>
              </a:rPr>
              <a:t>8710 tutkinto-opiskelijaa </a:t>
            </a:r>
          </a:p>
          <a:p>
            <a:r>
              <a:rPr lang="fi-FI" sz="2400" b="1" dirty="0">
                <a:solidFill>
                  <a:srgbClr val="FF0000"/>
                </a:solidFill>
              </a:rPr>
              <a:t>useilla eri ammattialoilla </a:t>
            </a:r>
          </a:p>
        </p:txBody>
      </p:sp>
    </p:spTree>
    <p:extLst>
      <p:ext uri="{BB962C8B-B14F-4D97-AF65-F5344CB8AC3E}">
        <p14:creationId xmlns:p14="http://schemas.microsoft.com/office/powerpoint/2010/main" val="145835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EABECAA-4F9B-4F11-B219-7A71A58C2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6" y="514441"/>
            <a:ext cx="9113543" cy="1152618"/>
          </a:xfrm>
        </p:spPr>
        <p:txBody>
          <a:bodyPr anchor="ctr">
            <a:normAutofit/>
          </a:bodyPr>
          <a:lstStyle/>
          <a:p>
            <a:r>
              <a:rPr lang="fi-FI" sz="3200" dirty="0"/>
              <a:t>Ammatillisessa koulutuksessa opiskelu on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CE7DD1A-656B-466E-88BA-C4760AD93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965" y="1857638"/>
            <a:ext cx="6376071" cy="36109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1500"/>
              <a:t>monipuolista ja käytännönläheistä</a:t>
            </a:r>
          </a:p>
          <a:p>
            <a:pPr lvl="1"/>
            <a:r>
              <a:rPr lang="fi-FI" sz="1500" b="1"/>
              <a:t>teoria</a:t>
            </a:r>
            <a:r>
              <a:rPr lang="fi-FI" sz="1500"/>
              <a:t>opetusta oppitunneilla</a:t>
            </a:r>
          </a:p>
          <a:p>
            <a:pPr lvl="1"/>
            <a:r>
              <a:rPr lang="fi-FI" sz="1500" b="1"/>
              <a:t>käytännön</a:t>
            </a:r>
            <a:r>
              <a:rPr lang="fi-FI" sz="1500"/>
              <a:t> harjoituksia oppilaitoksessa ja työsaleissa</a:t>
            </a:r>
          </a:p>
          <a:p>
            <a:pPr lvl="1"/>
            <a:r>
              <a:rPr lang="fi-FI" sz="1500"/>
              <a:t>opitun soveltamista aidoissa </a:t>
            </a:r>
            <a:r>
              <a:rPr lang="fi-FI" sz="1500" b="1"/>
              <a:t>työelämän</a:t>
            </a:r>
            <a:r>
              <a:rPr lang="fi-FI" sz="1500"/>
              <a:t> tehtävissä työpaikoilla</a:t>
            </a:r>
          </a:p>
          <a:p>
            <a:r>
              <a:rPr lang="fi-FI" sz="1500"/>
              <a:t>Opinnoissa vaihtelevat lähiopetus, työelämässä tapahtuva oppiminen sekä verkko-opinnot</a:t>
            </a:r>
          </a:p>
          <a:p>
            <a:pPr lvl="1"/>
            <a:r>
              <a:rPr lang="fi-FI" sz="1500"/>
              <a:t>Lähiopetusta Peltolan kampuksella voi olla myös ilta-aikaan klo 20:00 saakka</a:t>
            </a:r>
          </a:p>
          <a:p>
            <a:pPr lvl="1"/>
            <a:r>
              <a:rPr lang="fi-FI" sz="1500"/>
              <a:t>Kesäkaudella mahdollista opiskella henkilökohtaisen suunnitelman (HOKS) mukaan</a:t>
            </a:r>
          </a:p>
          <a:p>
            <a:pPr lvl="1"/>
            <a:r>
              <a:rPr lang="fi-FI" sz="1500"/>
              <a:t>Itsenäisen tiedonhaun ja soveltamisen taitoja tarvitaan</a:t>
            </a:r>
          </a:p>
          <a:p>
            <a:pPr lvl="1"/>
            <a:r>
              <a:rPr lang="fi-FI" sz="1500"/>
              <a:t>Opintoihin kuuluu etäopintoja verkossa</a:t>
            </a:r>
          </a:p>
        </p:txBody>
      </p:sp>
    </p:spTree>
    <p:extLst>
      <p:ext uri="{BB962C8B-B14F-4D97-AF65-F5344CB8AC3E}">
        <p14:creationId xmlns:p14="http://schemas.microsoft.com/office/powerpoint/2010/main" val="53326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8">
            <a:extLst>
              <a:ext uri="{FF2B5EF4-FFF2-40B4-BE49-F238E27FC236}">
                <a16:creationId xmlns:a16="http://schemas.microsoft.com/office/drawing/2014/main" id="{10C95D72-76E2-FE27-C843-BBD2653808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93" y="589222"/>
            <a:ext cx="10226613" cy="55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4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0B47771-7D6F-4FDC-B537-93C9B355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Unelmat todeksi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E69D44E-7924-4FA2-9DAB-8707840DC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i-FI" sz="2200" b="1" dirty="0">
                <a:latin typeface="Franklin Gothic Book"/>
              </a:rPr>
              <a:t>Taitajapolku</a:t>
            </a:r>
          </a:p>
          <a:p>
            <a:pPr lvl="1"/>
            <a:r>
              <a:rPr lang="fi-FI" sz="2200" dirty="0">
                <a:latin typeface="Franklin Gothic Book"/>
              </a:rPr>
              <a:t>Opintojen aikana tavoitteena Taitaja SM-kilpailut</a:t>
            </a:r>
          </a:p>
          <a:p>
            <a:r>
              <a:rPr lang="fi-FI" sz="2200" b="1" dirty="0">
                <a:latin typeface="Franklin Gothic Book"/>
              </a:rPr>
              <a:t>Yrittäjyyspolku</a:t>
            </a:r>
          </a:p>
          <a:p>
            <a:pPr lvl="1"/>
            <a:r>
              <a:rPr lang="fi-FI" sz="2200" dirty="0">
                <a:latin typeface="Franklin Gothic Book"/>
              </a:rPr>
              <a:t>Yrittäjyyteen tähtääville </a:t>
            </a:r>
          </a:p>
          <a:p>
            <a:pPr lvl="1"/>
            <a:r>
              <a:rPr lang="fi-FI" sz="2200" dirty="0">
                <a:latin typeface="Franklin Gothic Book"/>
              </a:rPr>
              <a:t>Nuori Yrittäjä-toiminta</a:t>
            </a:r>
          </a:p>
          <a:p>
            <a:r>
              <a:rPr lang="fi-FI" sz="2200" b="1" dirty="0">
                <a:latin typeface="Franklin Gothic Book"/>
              </a:rPr>
              <a:t>Kansainvälisyyspolku</a:t>
            </a:r>
          </a:p>
          <a:p>
            <a:pPr lvl="1"/>
            <a:r>
              <a:rPr lang="fi-FI" sz="2200" dirty="0">
                <a:latin typeface="Franklin Gothic Book"/>
              </a:rPr>
              <a:t>Kieliopinnot ja mahdollisuus kansainväliseen työssäoppimiseen</a:t>
            </a:r>
          </a:p>
          <a:p>
            <a:r>
              <a:rPr lang="fi-FI" sz="2200" b="1" dirty="0">
                <a:latin typeface="Franklin Gothic Book"/>
              </a:rPr>
              <a:t>Joensuun Urheiluakatemia</a:t>
            </a:r>
          </a:p>
          <a:p>
            <a:pPr lvl="1">
              <a:buFont typeface="Arial" panose="020B0503020102020204" pitchFamily="34" charset="0"/>
              <a:buChar char="•"/>
            </a:pPr>
            <a:r>
              <a:rPr lang="fi-FI" sz="2200" dirty="0">
                <a:latin typeface="Franklin Gothic Book"/>
              </a:rPr>
              <a:t>Urheiluoppilaitoksen opiskelijoille tarjotaan mahdollisuus suorittaa osa ammatillisista ja yhteisistä opinnoista urheiluvalmennusta hyödyntäen</a:t>
            </a:r>
          </a:p>
          <a:p>
            <a:r>
              <a:rPr lang="fi-FI" sz="2200" b="1" dirty="0">
                <a:latin typeface="Franklin Gothic Book"/>
              </a:rPr>
              <a:t>Väyläopintopolku</a:t>
            </a:r>
          </a:p>
          <a:p>
            <a:pPr lvl="1"/>
            <a:r>
              <a:rPr lang="fi-FI" sz="2200" dirty="0">
                <a:latin typeface="Franklin Gothic Book"/>
              </a:rPr>
              <a:t>Ammattikorkeakoulu- ja yliopisto-opintoja ammatillisen tutkinnon aikana</a:t>
            </a:r>
            <a:endParaRPr lang="fi-FI" sz="2200" dirty="0"/>
          </a:p>
          <a:p>
            <a:r>
              <a:rPr lang="fi-FI" sz="2200" b="1" dirty="0">
                <a:latin typeface="Franklin Gothic Book"/>
              </a:rPr>
              <a:t>Kaksoistutkintopolku</a:t>
            </a:r>
          </a:p>
          <a:p>
            <a:pPr lvl="1"/>
            <a:r>
              <a:rPr lang="en-US" sz="2200" dirty="0" err="1"/>
              <a:t>Ammatillisen</a:t>
            </a:r>
            <a:r>
              <a:rPr lang="en-US" sz="2200" dirty="0"/>
              <a:t> </a:t>
            </a:r>
            <a:r>
              <a:rPr lang="en-US" sz="2200" dirty="0" err="1"/>
              <a:t>tutkinnon</a:t>
            </a:r>
            <a:r>
              <a:rPr lang="en-US" sz="2200" dirty="0"/>
              <a:t> </a:t>
            </a:r>
            <a:r>
              <a:rPr lang="en-US" sz="2200" dirty="0" err="1"/>
              <a:t>ohessa</a:t>
            </a:r>
            <a:r>
              <a:rPr lang="en-US" sz="2200" dirty="0"/>
              <a:t> </a:t>
            </a:r>
            <a:r>
              <a:rPr lang="en-US" sz="2200" dirty="0" err="1"/>
              <a:t>opiskellaan</a:t>
            </a:r>
            <a:r>
              <a:rPr lang="en-US" sz="2200" dirty="0"/>
              <a:t> </a:t>
            </a:r>
            <a:r>
              <a:rPr lang="en-US" sz="2200" dirty="0" err="1"/>
              <a:t>yo-tutkintoon</a:t>
            </a:r>
            <a:r>
              <a:rPr lang="en-US" sz="2200" dirty="0"/>
              <a:t> </a:t>
            </a:r>
            <a:r>
              <a:rPr lang="en-US" sz="2200" dirty="0" err="1"/>
              <a:t>tähtääviä</a:t>
            </a:r>
            <a:r>
              <a:rPr lang="en-US" sz="2200" dirty="0"/>
              <a:t> </a:t>
            </a:r>
            <a:r>
              <a:rPr lang="en-US" sz="2200" dirty="0" err="1"/>
              <a:t>lukio-opintoja</a:t>
            </a:r>
            <a:endParaRPr lang="en-US" sz="2200" dirty="0"/>
          </a:p>
          <a:p>
            <a:pPr marL="457200" lvl="1" indent="0">
              <a:buNone/>
            </a:pPr>
            <a:endParaRPr lang="fi-FI" sz="1100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  <p:pic>
        <p:nvPicPr>
          <p:cNvPr id="13" name="Kuva 12" descr="Seinälle kallistuvat sydämenmuotoiset tikkarit">
            <a:extLst>
              <a:ext uri="{FF2B5EF4-FFF2-40B4-BE49-F238E27FC236}">
                <a16:creationId xmlns:a16="http://schemas.microsoft.com/office/drawing/2014/main" id="{8899CFDE-15E3-0966-F1CC-5B9001EFB1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88" y="1550636"/>
            <a:ext cx="2613169" cy="39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4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hojen ja uusien kirjojen pino">
            <a:extLst>
              <a:ext uri="{FF2B5EF4-FFF2-40B4-BE49-F238E27FC236}">
                <a16:creationId xmlns:a16="http://schemas.microsoft.com/office/drawing/2014/main" id="{5F8AE49B-A53E-4D9E-AA2A-441F311D07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72200" y="1992427"/>
            <a:ext cx="5128639" cy="3423366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81CC0B8-3D2A-4A14-92A6-567859E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002" y="514441"/>
            <a:ext cx="9205044" cy="1152618"/>
          </a:xfrm>
        </p:spPr>
        <p:txBody>
          <a:bodyPr anchor="ctr">
            <a:normAutofit/>
          </a:bodyPr>
          <a:lstStyle/>
          <a:p>
            <a:pPr fontAlgn="base"/>
            <a:r>
              <a:rPr lang="fi-FI" sz="3100" i="0" dirty="0"/>
              <a:t>Kaksoistutkinto: </a:t>
            </a:r>
            <a:r>
              <a:rPr lang="en-US" sz="3100" i="0" dirty="0"/>
              <a:t>​</a:t>
            </a:r>
            <a:br>
              <a:rPr lang="en-US" sz="3100" i="0" dirty="0"/>
            </a:br>
            <a:r>
              <a:rPr lang="fi-FI" sz="2000" i="0" dirty="0"/>
              <a:t>ammatillinen perustutkinto ja ylioppilastutkinto</a:t>
            </a:r>
            <a:endParaRPr lang="fi-FI" sz="3100" dirty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151D8AC1-3FC2-480B-A9E1-F7A770F17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730" y="1856509"/>
            <a:ext cx="4979071" cy="36952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300" dirty="0" err="1"/>
              <a:t>Ammatillisen</a:t>
            </a:r>
            <a:r>
              <a:rPr lang="en-US" sz="1300" dirty="0"/>
              <a:t> </a:t>
            </a:r>
            <a:r>
              <a:rPr lang="en-US" sz="1300" dirty="0" err="1"/>
              <a:t>tutkinnon</a:t>
            </a:r>
            <a:r>
              <a:rPr lang="en-US" sz="1300" dirty="0"/>
              <a:t> </a:t>
            </a:r>
            <a:r>
              <a:rPr lang="en-US" sz="1300" dirty="0" err="1"/>
              <a:t>ohessa</a:t>
            </a:r>
            <a:r>
              <a:rPr lang="en-US" sz="1300" dirty="0"/>
              <a:t> </a:t>
            </a:r>
            <a:r>
              <a:rPr lang="en-US" sz="1300" dirty="0" err="1"/>
              <a:t>opiskellaan</a:t>
            </a:r>
            <a:r>
              <a:rPr lang="en-US" sz="1300" dirty="0"/>
              <a:t> </a:t>
            </a:r>
            <a:r>
              <a:rPr lang="en-US" sz="1300" dirty="0" err="1"/>
              <a:t>ylioppilastutkintoon</a:t>
            </a:r>
            <a:r>
              <a:rPr lang="en-US" sz="1300" dirty="0"/>
              <a:t> </a:t>
            </a:r>
            <a:r>
              <a:rPr lang="en-US" sz="1300" dirty="0" err="1"/>
              <a:t>tähtääviä</a:t>
            </a:r>
            <a:r>
              <a:rPr lang="en-US" sz="1300" dirty="0"/>
              <a:t> </a:t>
            </a:r>
            <a:r>
              <a:rPr lang="en-US" sz="1300" dirty="0" err="1"/>
              <a:t>lukio-opintoja</a:t>
            </a:r>
            <a:endParaRPr lang="en-US" sz="1300" dirty="0"/>
          </a:p>
          <a:p>
            <a:r>
              <a:rPr lang="en-US" sz="1300" dirty="0" err="1"/>
              <a:t>Lukiokurssit</a:t>
            </a:r>
            <a:r>
              <a:rPr lang="en-US" sz="1300" dirty="0"/>
              <a:t> </a:t>
            </a:r>
            <a:r>
              <a:rPr lang="en-US" sz="1300" dirty="0" err="1"/>
              <a:t>korvaavat</a:t>
            </a:r>
            <a:r>
              <a:rPr lang="en-US" sz="1300" dirty="0"/>
              <a:t> </a:t>
            </a:r>
            <a:r>
              <a:rPr lang="en-US" sz="1300" dirty="0" err="1"/>
              <a:t>osan</a:t>
            </a:r>
            <a:r>
              <a:rPr lang="en-US" sz="1300" dirty="0"/>
              <a:t> </a:t>
            </a:r>
            <a:r>
              <a:rPr lang="en-US" sz="1300" dirty="0" err="1"/>
              <a:t>perustutkintoon</a:t>
            </a:r>
            <a:r>
              <a:rPr lang="en-US" sz="1300" dirty="0"/>
              <a:t> </a:t>
            </a:r>
            <a:r>
              <a:rPr lang="en-US" sz="1300" dirty="0" err="1"/>
              <a:t>kuuluvista</a:t>
            </a:r>
            <a:r>
              <a:rPr lang="en-US" sz="1300" dirty="0"/>
              <a:t> </a:t>
            </a:r>
            <a:r>
              <a:rPr lang="en-US" sz="1300" dirty="0" err="1"/>
              <a:t>yhteisten</a:t>
            </a:r>
            <a:r>
              <a:rPr lang="en-US" sz="1300" dirty="0"/>
              <a:t> </a:t>
            </a:r>
            <a:r>
              <a:rPr lang="en-US" sz="1300" dirty="0" err="1"/>
              <a:t>aineiden</a:t>
            </a:r>
            <a:r>
              <a:rPr lang="en-US" sz="1300" dirty="0"/>
              <a:t> </a:t>
            </a:r>
            <a:r>
              <a:rPr lang="en-US" sz="1300" dirty="0" err="1"/>
              <a:t>opinnoista</a:t>
            </a:r>
            <a:endParaRPr lang="en-US" sz="1300" dirty="0"/>
          </a:p>
          <a:p>
            <a:r>
              <a:rPr lang="fi-FI" sz="1300" dirty="0"/>
              <a:t>Kaksoistutkinnossa opiskellaan lukiotavoitteiden mukaisesti </a:t>
            </a:r>
            <a:r>
              <a:rPr lang="fi-FI" sz="1300" b="1" dirty="0"/>
              <a:t>äidinkielen, ruotsin, englannin, matematiikan ja/tai reaaliaineen kursseja.</a:t>
            </a:r>
            <a:r>
              <a:rPr lang="fi-FI" sz="1300" dirty="0"/>
              <a:t> </a:t>
            </a:r>
          </a:p>
          <a:p>
            <a:r>
              <a:rPr lang="en-US" sz="1300" dirty="0" err="1"/>
              <a:t>Opiskeluaika</a:t>
            </a:r>
            <a:r>
              <a:rPr lang="en-US" sz="1300" dirty="0"/>
              <a:t> on </a:t>
            </a:r>
            <a:r>
              <a:rPr lang="en-US" sz="1300" dirty="0" err="1"/>
              <a:t>opiskelijan</a:t>
            </a:r>
            <a:r>
              <a:rPr lang="en-US" sz="1300" dirty="0"/>
              <a:t> </a:t>
            </a:r>
            <a:r>
              <a:rPr lang="en-US" sz="1300" dirty="0" err="1"/>
              <a:t>tilanteesta</a:t>
            </a:r>
            <a:r>
              <a:rPr lang="en-US" sz="1300" dirty="0"/>
              <a:t> </a:t>
            </a:r>
            <a:r>
              <a:rPr lang="en-US" sz="1300" dirty="0" err="1"/>
              <a:t>riippuen</a:t>
            </a:r>
            <a:r>
              <a:rPr lang="en-US" sz="1300" dirty="0"/>
              <a:t> 3 - 4 </a:t>
            </a:r>
            <a:r>
              <a:rPr lang="en-US" sz="1300" dirty="0" err="1"/>
              <a:t>vuotta</a:t>
            </a:r>
            <a:endParaRPr lang="en-US" sz="1300" dirty="0"/>
          </a:p>
          <a:p>
            <a:r>
              <a:rPr lang="en-US" sz="1300" dirty="0"/>
              <a:t>Lukio-</a:t>
            </a:r>
            <a:r>
              <a:rPr lang="en-US" sz="1300" dirty="0" err="1"/>
              <a:t>opetus</a:t>
            </a:r>
            <a:r>
              <a:rPr lang="en-US" sz="1300" dirty="0"/>
              <a:t> </a:t>
            </a:r>
            <a:r>
              <a:rPr lang="en-US" sz="1300" dirty="0" err="1"/>
              <a:t>järjestetään</a:t>
            </a:r>
            <a:r>
              <a:rPr lang="en-US" sz="1300" dirty="0"/>
              <a:t> </a:t>
            </a:r>
            <a:r>
              <a:rPr lang="en-US" sz="1300" dirty="0" err="1"/>
              <a:t>yhteistyössä</a:t>
            </a:r>
            <a:r>
              <a:rPr lang="en-US" sz="1300" dirty="0"/>
              <a:t> </a:t>
            </a:r>
            <a:r>
              <a:rPr lang="en-US" sz="1300" dirty="0" err="1"/>
              <a:t>Joensuun</a:t>
            </a:r>
            <a:r>
              <a:rPr lang="en-US" sz="1300" dirty="0"/>
              <a:t> </a:t>
            </a:r>
            <a:r>
              <a:rPr lang="en-US" sz="1300" dirty="0" err="1"/>
              <a:t>Aikuislukion</a:t>
            </a:r>
            <a:r>
              <a:rPr lang="en-US" sz="1300" dirty="0"/>
              <a:t> </a:t>
            </a:r>
            <a:r>
              <a:rPr lang="en-US" sz="1300" dirty="0" err="1"/>
              <a:t>sekä</a:t>
            </a:r>
            <a:r>
              <a:rPr lang="en-US" sz="1300" dirty="0"/>
              <a:t> </a:t>
            </a:r>
            <a:r>
              <a:rPr lang="en-US" sz="1300" dirty="0" err="1"/>
              <a:t>maakuntien</a:t>
            </a:r>
            <a:r>
              <a:rPr lang="en-US" sz="1300" dirty="0"/>
              <a:t> </a:t>
            </a:r>
            <a:r>
              <a:rPr lang="en-US" sz="1300" dirty="0" err="1"/>
              <a:t>lukioiden</a:t>
            </a:r>
            <a:r>
              <a:rPr lang="en-US" sz="1300" dirty="0"/>
              <a:t> </a:t>
            </a:r>
            <a:r>
              <a:rPr lang="en-US" sz="1300" dirty="0" err="1"/>
              <a:t>kanssa</a:t>
            </a:r>
            <a:endParaRPr lang="en-US" sz="1300" dirty="0"/>
          </a:p>
          <a:p>
            <a:r>
              <a:rPr lang="en-US" sz="1300" dirty="0" err="1"/>
              <a:t>Joensuussa</a:t>
            </a:r>
            <a:r>
              <a:rPr lang="en-US" sz="1300" dirty="0"/>
              <a:t> </a:t>
            </a:r>
            <a:r>
              <a:rPr lang="en-US" sz="1300" dirty="0" err="1"/>
              <a:t>lukio-opetusjaksot</a:t>
            </a:r>
            <a:r>
              <a:rPr lang="en-US" sz="1300" dirty="0"/>
              <a:t> </a:t>
            </a:r>
            <a:r>
              <a:rPr lang="en-US" sz="1300" dirty="0" err="1"/>
              <a:t>ovat</a:t>
            </a:r>
            <a:r>
              <a:rPr lang="en-US" sz="1300" dirty="0"/>
              <a:t> </a:t>
            </a:r>
            <a:r>
              <a:rPr lang="en-US" sz="1300" dirty="0" err="1"/>
              <a:t>Niskalan</a:t>
            </a:r>
            <a:r>
              <a:rPr lang="en-US" sz="1300" dirty="0"/>
              <a:t> </a:t>
            </a:r>
            <a:r>
              <a:rPr lang="en-US" sz="1300" dirty="0" err="1"/>
              <a:t>kampuksella</a:t>
            </a:r>
            <a:endParaRPr lang="en-US" sz="1300" dirty="0"/>
          </a:p>
          <a:p>
            <a:r>
              <a:rPr lang="en-US" sz="1300" dirty="0"/>
              <a:t>Kaksoistutkinto-</a:t>
            </a:r>
            <a:r>
              <a:rPr lang="en-US" sz="1300" dirty="0" err="1"/>
              <a:t>opiskelu</a:t>
            </a:r>
            <a:r>
              <a:rPr lang="en-US" sz="1300" dirty="0"/>
              <a:t> </a:t>
            </a:r>
            <a:r>
              <a:rPr lang="en-US" sz="1300" dirty="0" err="1"/>
              <a:t>antaa</a:t>
            </a:r>
            <a:r>
              <a:rPr lang="en-US" sz="1300" dirty="0"/>
              <a:t> </a:t>
            </a:r>
            <a:r>
              <a:rPr lang="en-US" sz="1300" dirty="0" err="1"/>
              <a:t>hyvän</a:t>
            </a:r>
            <a:r>
              <a:rPr lang="en-US" sz="1300" dirty="0"/>
              <a:t> </a:t>
            </a:r>
            <a:r>
              <a:rPr lang="en-US" sz="1300" dirty="0" err="1"/>
              <a:t>pohjan</a:t>
            </a:r>
            <a:r>
              <a:rPr lang="en-US" sz="1300" dirty="0"/>
              <a:t> </a:t>
            </a:r>
            <a:r>
              <a:rPr lang="en-US" sz="1300" dirty="0" err="1"/>
              <a:t>jatko-opinnoille</a:t>
            </a:r>
            <a:r>
              <a:rPr lang="en-US" sz="1300" dirty="0"/>
              <a:t> </a:t>
            </a:r>
            <a:r>
              <a:rPr lang="en-US" sz="1300" dirty="0" err="1"/>
              <a:t>sekä</a:t>
            </a:r>
            <a:r>
              <a:rPr lang="en-US" sz="1300" dirty="0"/>
              <a:t> </a:t>
            </a:r>
            <a:r>
              <a:rPr lang="en-US" sz="1300" dirty="0" err="1"/>
              <a:t>laajan</a:t>
            </a:r>
            <a:r>
              <a:rPr lang="en-US" sz="1300" dirty="0"/>
              <a:t> </a:t>
            </a:r>
            <a:r>
              <a:rPr lang="en-US" sz="1300" dirty="0" err="1"/>
              <a:t>osaamisen</a:t>
            </a:r>
            <a:r>
              <a:rPr lang="en-US" sz="1300" dirty="0"/>
              <a:t> </a:t>
            </a:r>
            <a:r>
              <a:rPr lang="en-US" sz="1300" dirty="0" err="1"/>
              <a:t>yleissivistävissä</a:t>
            </a:r>
            <a:r>
              <a:rPr lang="en-US" sz="1300" dirty="0"/>
              <a:t> </a:t>
            </a:r>
            <a:r>
              <a:rPr lang="en-US" sz="1300" dirty="0" err="1"/>
              <a:t>aineissa</a:t>
            </a:r>
            <a:endParaRPr lang="en-US" sz="1300" dirty="0"/>
          </a:p>
          <a:p>
            <a:pPr lvl="1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6882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97AE24-D80D-49A9-A9ED-B3DE3E0E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56509"/>
            <a:ext cx="5128639" cy="3695203"/>
          </a:xfrm>
        </p:spPr>
        <p:txBody>
          <a:bodyPr anchor="t">
            <a:normAutofit/>
          </a:bodyPr>
          <a:lstStyle/>
          <a:p>
            <a:r>
              <a:rPr lang="fi-FI" sz="2200" b="1" dirty="0"/>
              <a:t>Omavalmentaja </a:t>
            </a:r>
          </a:p>
          <a:p>
            <a:r>
              <a:rPr lang="fi-FI" sz="2200" b="1" dirty="0"/>
              <a:t>Opinto-ohjaaja</a:t>
            </a:r>
          </a:p>
          <a:p>
            <a:r>
              <a:rPr lang="fi-FI" sz="2200" b="1" dirty="0"/>
              <a:t>Opettajat </a:t>
            </a:r>
          </a:p>
          <a:p>
            <a:r>
              <a:rPr lang="fi-FI" sz="2200" b="1" dirty="0"/>
              <a:t>Erityisopettaja</a:t>
            </a:r>
          </a:p>
          <a:p>
            <a:r>
              <a:rPr lang="fi-FI" sz="2200" b="1" dirty="0"/>
              <a:t>Ammatillinen ohjaaja</a:t>
            </a:r>
          </a:p>
          <a:p>
            <a:r>
              <a:rPr lang="fi-FI" sz="2200" b="1" dirty="0"/>
              <a:t>Kuraattori</a:t>
            </a:r>
          </a:p>
          <a:p>
            <a:r>
              <a:rPr lang="fi-FI" sz="2200" b="1" dirty="0"/>
              <a:t>Koulupsykologi</a:t>
            </a:r>
          </a:p>
          <a:p>
            <a:r>
              <a:rPr lang="fi-FI" sz="2200" b="1" dirty="0"/>
              <a:t>Opiskeluterveydenhuolto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E05FDD-3CBF-4EA4-8151-254E62C4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002" y="514441"/>
            <a:ext cx="9205044" cy="1152618"/>
          </a:xfrm>
        </p:spPr>
        <p:txBody>
          <a:bodyPr anchor="ctr">
            <a:normAutofit/>
          </a:bodyPr>
          <a:lstStyle/>
          <a:p>
            <a:r>
              <a:rPr lang="fi-FI" sz="3200" dirty="0"/>
              <a:t>Ohjaus ja  opiskeluhuolto opiskelijan tukena</a:t>
            </a:r>
          </a:p>
        </p:txBody>
      </p:sp>
      <p:pic>
        <p:nvPicPr>
          <p:cNvPr id="2050" name="Picture 2" descr="Ballpen-kasetti nauhan sisäpuolella">
            <a:extLst>
              <a:ext uri="{FF2B5EF4-FFF2-40B4-BE49-F238E27FC236}">
                <a16:creationId xmlns:a16="http://schemas.microsoft.com/office/drawing/2014/main" id="{DCCA4B01-6874-4FB2-A7D9-E8C15D3D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" r="3" b="3"/>
          <a:stretch>
            <a:fillRect/>
          </a:stretch>
        </p:blipFill>
        <p:spPr bwMode="auto">
          <a:xfrm>
            <a:off x="1040730" y="1856509"/>
            <a:ext cx="4979071" cy="369520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9478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6D4FD42-B18E-407B-AE57-2270995E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948" y="453707"/>
            <a:ext cx="7666145" cy="1158059"/>
          </a:xfrm>
        </p:spPr>
        <p:txBody>
          <a:bodyPr/>
          <a:lstStyle/>
          <a:p>
            <a:r>
              <a:rPr lang="fi-FI" dirty="0"/>
              <a:t>Pääsy- ja soveltuvuuskokeet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B48559-2D02-4657-B617-A7FD64FB9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13" y="1727200"/>
            <a:ext cx="6773837" cy="467709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i-FI" sz="2400" b="1" u="sng" dirty="0">
                <a:latin typeface="Franklin Gothic Book"/>
              </a:rPr>
              <a:t>Alalle soveltuvuutta ja motivaatiota mittaava </a:t>
            </a:r>
            <a:r>
              <a:rPr lang="fi-FI" sz="2400" dirty="0">
                <a:latin typeface="Franklin Gothic Book"/>
              </a:rPr>
              <a:t>pääsy- ja soveltuvuuskoe seuraavilla aloilla:</a:t>
            </a:r>
            <a:endParaRPr lang="fi-FI" dirty="0">
              <a:latin typeface="Franklin Gothic Book"/>
            </a:endParaRPr>
          </a:p>
          <a:p>
            <a:pPr lvl="1">
              <a:lnSpc>
                <a:spcPct val="120000"/>
              </a:lnSpc>
            </a:pPr>
            <a:r>
              <a:rPr lang="fi-FI" sz="2600" b="1" dirty="0">
                <a:latin typeface="Franklin Gothic Book"/>
              </a:rPr>
              <a:t>Kasvatus- ja ohjausala</a:t>
            </a:r>
          </a:p>
          <a:p>
            <a:pPr lvl="1">
              <a:lnSpc>
                <a:spcPct val="120000"/>
              </a:lnSpc>
            </a:pPr>
            <a:r>
              <a:rPr lang="fi-FI" sz="2600" b="1" dirty="0">
                <a:latin typeface="Franklin Gothic Book"/>
              </a:rPr>
              <a:t>Logistiikka-ala</a:t>
            </a:r>
          </a:p>
          <a:p>
            <a:pPr lvl="1">
              <a:lnSpc>
                <a:spcPct val="120000"/>
              </a:lnSpc>
            </a:pPr>
            <a:r>
              <a:rPr lang="fi-FI" sz="2600" b="1" dirty="0">
                <a:latin typeface="Franklin Gothic Book"/>
              </a:rPr>
              <a:t>Media-alan ja kuvallisen ilmaisun perustutkinto</a:t>
            </a:r>
          </a:p>
          <a:p>
            <a:pPr lvl="1">
              <a:lnSpc>
                <a:spcPct val="120000"/>
              </a:lnSpc>
            </a:pPr>
            <a:r>
              <a:rPr lang="fi-FI" sz="2600" b="1" dirty="0">
                <a:latin typeface="Franklin Gothic Book"/>
              </a:rPr>
              <a:t>Metsäala</a:t>
            </a:r>
          </a:p>
          <a:p>
            <a:pPr lvl="1">
              <a:lnSpc>
                <a:spcPct val="120000"/>
              </a:lnSpc>
            </a:pPr>
            <a:r>
              <a:rPr lang="fi-FI" sz="2600" b="1" dirty="0">
                <a:latin typeface="Franklin Gothic Book"/>
              </a:rPr>
              <a:t>Sosiaali- ja terveysala</a:t>
            </a:r>
          </a:p>
          <a:p>
            <a:pPr lvl="1">
              <a:lnSpc>
                <a:spcPct val="120000"/>
              </a:lnSpc>
            </a:pPr>
            <a:r>
              <a:rPr lang="fi-FI" sz="2600" b="1" dirty="0">
                <a:latin typeface="Franklin Gothic Book"/>
              </a:rPr>
              <a:t>Turvallisuusala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fi-FI" dirty="0"/>
          </a:p>
          <a:p>
            <a:pPr marL="587375" indent="-457200">
              <a:lnSpc>
                <a:spcPct val="120000"/>
              </a:lnSpc>
            </a:pPr>
            <a:r>
              <a:rPr lang="fi-FI" dirty="0"/>
              <a:t>Hakija ei voi tulla valituksi koulutukseen, mikäli hän ei osallistu pääsy- tai soveltuvuuskokeeseen.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fi-FI" dirty="0"/>
          </a:p>
          <a:p>
            <a:pPr>
              <a:lnSpc>
                <a:spcPct val="120000"/>
              </a:lnSpc>
            </a:pPr>
            <a:r>
              <a:rPr lang="fi-FI" dirty="0">
                <a:latin typeface="Franklin Gothic Book"/>
              </a:rPr>
              <a:t>Lue lisää riveria.fi </a:t>
            </a:r>
            <a:r>
              <a:rPr lang="fi-FI" dirty="0">
                <a:latin typeface="Franklin Gothic Book"/>
                <a:sym typeface="Wingdings" panose="05000000000000000000" pitchFamily="2" charset="2"/>
              </a:rPr>
              <a:t> pääsy- ja soveltuvuuskokeet</a:t>
            </a:r>
            <a:endParaRPr lang="fi-FI" dirty="0">
              <a:latin typeface="Franklin Gothic Book"/>
            </a:endParaRPr>
          </a:p>
        </p:txBody>
      </p:sp>
      <p:pic>
        <p:nvPicPr>
          <p:cNvPr id="3" name="Kuva 2" descr="Kuva, joka sisältää kohteen henkilö, rakennus, ulko, seisominen&#10;&#10;Kuvaus luotu automaattisesti">
            <a:extLst>
              <a:ext uri="{FF2B5EF4-FFF2-40B4-BE49-F238E27FC236}">
                <a16:creationId xmlns:a16="http://schemas.microsoft.com/office/drawing/2014/main" id="{FE7A1D1D-7D81-473A-96A0-2F003DFD16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43" y="1727200"/>
            <a:ext cx="3517900" cy="23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9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03824D-FECA-4AEC-9FC3-F04CAAD0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013" y="398542"/>
            <a:ext cx="9958138" cy="1158059"/>
          </a:xfrm>
        </p:spPr>
        <p:txBody>
          <a:bodyPr/>
          <a:lstStyle/>
          <a:p>
            <a:r>
              <a:rPr lang="fi-FI" dirty="0"/>
              <a:t>Terveydentila ja toimintakyky (SORA)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2F5F18-C25D-4E19-B4A9-4F245EAE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387" y="1758950"/>
            <a:ext cx="5981213" cy="4487222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r>
              <a:rPr lang="fi-FI" sz="3300" dirty="0">
                <a:solidFill>
                  <a:srgbClr val="333333"/>
                </a:solidFill>
                <a:latin typeface="Franklin Gothic Book"/>
              </a:rPr>
              <a:t>koulutukseen hakeutuessa on huomioitava mahdolliset </a:t>
            </a:r>
            <a:r>
              <a:rPr lang="fi-FI" sz="3300" b="1" dirty="0">
                <a:solidFill>
                  <a:srgbClr val="333333"/>
                </a:solidFill>
                <a:latin typeface="Franklin Gothic Book"/>
              </a:rPr>
              <a:t>alakohtaiset terveydentilaan tai toimintakykyyn liittyvät vaatimukset</a:t>
            </a:r>
          </a:p>
          <a:p>
            <a:pPr algn="l"/>
            <a:r>
              <a:rPr lang="fi-FI" sz="3300" b="0" i="0" dirty="0">
                <a:solidFill>
                  <a:srgbClr val="333333"/>
                </a:solidFill>
                <a:effectLst/>
              </a:rPr>
              <a:t>alalle hakeutuvan opiskelijan tulee olla terveydentilaltaan ja toimintakyvyltään kykenevä alan opintoihin sekä työpaikalla oppimiseen </a:t>
            </a:r>
          </a:p>
          <a:p>
            <a:pPr algn="l"/>
            <a:r>
              <a:rPr lang="fi-FI" sz="3300" b="1" i="0" dirty="0">
                <a:solidFill>
                  <a:srgbClr val="333333"/>
                </a:solidFill>
                <a:effectLst/>
              </a:rPr>
              <a:t>varmistetaan, että asiakkaiden, potilaiden, muiden opiskelijoiden tai työntekijöiden turvallisuus ei vaarannu </a:t>
            </a:r>
          </a:p>
          <a:p>
            <a:pPr algn="l"/>
            <a:r>
              <a:rPr lang="fi-FI" sz="3300" b="0" i="0" dirty="0">
                <a:solidFill>
                  <a:srgbClr val="333333"/>
                </a:solidFill>
                <a:effectLst/>
              </a:rPr>
              <a:t>mahdollisista ammatinvalintaan vaikuttavista terveydentilan ja toimintakyvyn pulmista tulee keskustella nuoren kanssa kotona sekä oman opinto-ohjaajan kanssa. </a:t>
            </a:r>
          </a:p>
          <a:p>
            <a:pPr algn="l"/>
            <a:r>
              <a:rPr lang="fi-FI" sz="3300" dirty="0">
                <a:latin typeface="Franklin Gothic Book"/>
              </a:rPr>
              <a:t>Tutkintokohtaiset terveydentilavaatimukset ammatillisessa koulutuksessa löytyvät:</a:t>
            </a:r>
          </a:p>
          <a:p>
            <a:pPr lvl="1"/>
            <a:r>
              <a:rPr lang="fi-FI" sz="2900" dirty="0">
                <a:latin typeface="Franklin Gothic Book"/>
              </a:rPr>
              <a:t> </a:t>
            </a:r>
            <a:r>
              <a:rPr lang="fi-FI" sz="3300" dirty="0">
                <a:hlinkClick r:id="rId2"/>
              </a:rPr>
              <a:t>Hakijan terveys ja toimintakyky – Opintopolku</a:t>
            </a:r>
            <a:endParaRPr lang="fi-FI" sz="2000" dirty="0"/>
          </a:p>
          <a:p>
            <a:pPr algn="l"/>
            <a:r>
              <a:rPr lang="fi-FI" sz="3300" dirty="0">
                <a:latin typeface="Franklin Gothic Book"/>
              </a:rPr>
              <a:t>Riverian opiskeluhuollon henkilöstö vastaa myös alakohtaisiin kysymyksiin. </a:t>
            </a:r>
            <a:endParaRPr lang="fi-FI" sz="3300" dirty="0">
              <a:solidFill>
                <a:srgbClr val="000000"/>
              </a:solidFill>
              <a:latin typeface="Franklin Gothic Book"/>
            </a:endParaRPr>
          </a:p>
          <a:p>
            <a:pPr marL="0" indent="0">
              <a:buNone/>
            </a:pPr>
            <a:endParaRPr lang="fi-FI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fi-FI" altLang="fi-FI" sz="4000" b="1" dirty="0"/>
              <a:t>Riverian aloista vaatimuksia seuraavissa:</a:t>
            </a:r>
          </a:p>
          <a:p>
            <a:r>
              <a:rPr lang="fi-FI" altLang="fi-FI" sz="4000" b="1" dirty="0"/>
              <a:t>Kaivosalan perustutkinto</a:t>
            </a:r>
          </a:p>
          <a:p>
            <a:r>
              <a:rPr lang="fi-FI" altLang="fi-FI" sz="4000" b="1" dirty="0"/>
              <a:t>Logistiikka-alan perustutkinto</a:t>
            </a:r>
          </a:p>
          <a:p>
            <a:r>
              <a:rPr lang="fi-FI" altLang="fi-FI" sz="4000" b="1" dirty="0"/>
              <a:t>Rakennusala; </a:t>
            </a:r>
            <a:r>
              <a:rPr lang="fi-FI" altLang="fi-FI" sz="4000" dirty="0"/>
              <a:t>maanrakennuskoneenkuljetuksen osaamisala</a:t>
            </a:r>
          </a:p>
          <a:p>
            <a:r>
              <a:rPr lang="fi-FI" altLang="fi-FI" sz="4000" b="1" dirty="0">
                <a:latin typeface="Franklin Gothic Book"/>
              </a:rPr>
              <a:t>Metsäala; </a:t>
            </a:r>
            <a:r>
              <a:rPr lang="fi-FI" altLang="fi-FI" sz="4000" dirty="0">
                <a:latin typeface="Franklin Gothic Book"/>
              </a:rPr>
              <a:t>metsäkoneenkuljetuksen ja puutavara-autokuljetuksen osaamisala</a:t>
            </a:r>
          </a:p>
          <a:p>
            <a:r>
              <a:rPr lang="fi-FI" altLang="fi-FI" sz="4000" b="1" dirty="0"/>
              <a:t>Kasvatus- ja ohjausalan perustutkinto</a:t>
            </a:r>
          </a:p>
          <a:p>
            <a:r>
              <a:rPr lang="fi-FI" altLang="fi-FI" sz="4000" b="1" dirty="0"/>
              <a:t>Sosiaali- ja terveysalan perustutkinto</a:t>
            </a:r>
          </a:p>
          <a:p>
            <a:r>
              <a:rPr lang="fi-FI" altLang="fi-FI" sz="4000" b="1" dirty="0"/>
              <a:t>Turvallisuusalan perustutkinto</a:t>
            </a:r>
          </a:p>
          <a:p>
            <a:endParaRPr lang="fi-FI" dirty="0"/>
          </a:p>
        </p:txBody>
      </p:sp>
      <p:pic>
        <p:nvPicPr>
          <p:cNvPr id="5" name="Kuva 4" descr="Kädet käsi sydän">
            <a:extLst>
              <a:ext uri="{FF2B5EF4-FFF2-40B4-BE49-F238E27FC236}">
                <a16:creationId xmlns:a16="http://schemas.microsoft.com/office/drawing/2014/main" id="{AC59875B-76F8-8CDE-6A13-DD08B013E2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51" y="3290151"/>
            <a:ext cx="40862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54326"/>
      </p:ext>
    </p:extLst>
  </p:cSld>
  <p:clrMapOvr>
    <a:masterClrMapping/>
  </p:clrMapOvr>
</p:sld>
</file>

<file path=ppt/theme/theme1.xml><?xml version="1.0" encoding="utf-8"?>
<a:theme xmlns:a="http://schemas.openxmlformats.org/drawingml/2006/main" name="Riveria 2025">
  <a:themeElements>
    <a:clrScheme name="Mukautettu 3">
      <a:dk1>
        <a:sysClr val="windowText" lastClr="000000"/>
      </a:dk1>
      <a:lt1>
        <a:sysClr val="window" lastClr="FFFFFF"/>
      </a:lt1>
      <a:dk2>
        <a:srgbClr val="75C9DA"/>
      </a:dk2>
      <a:lt2>
        <a:srgbClr val="FADDDD"/>
      </a:lt2>
      <a:accent1>
        <a:srgbClr val="C6549A"/>
      </a:accent1>
      <a:accent2>
        <a:srgbClr val="75C9DA"/>
      </a:accent2>
      <a:accent3>
        <a:srgbClr val="C6549A"/>
      </a:accent3>
      <a:accent4>
        <a:srgbClr val="005C66"/>
      </a:accent4>
      <a:accent5>
        <a:srgbClr val="EA5656"/>
      </a:accent5>
      <a:accent6>
        <a:srgbClr val="F5C15D"/>
      </a:accent6>
      <a:hlink>
        <a:srgbClr val="EA5656"/>
      </a:hlink>
      <a:folHlink>
        <a:srgbClr val="C6549A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SI Riveria PowerPoint 2025.potx" id="{5E61B723-0E2A-4DB6-8930-C05FD23CD553}" vid="{060F05C2-B8A9-482F-A712-E571FEF0DBF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B1AFA5572E644833A763E4E24F496" ma:contentTypeVersion="18" ma:contentTypeDescription="Create a new document." ma:contentTypeScope="" ma:versionID="60d9199bb476a5094fb30b3d78082066">
  <xsd:schema xmlns:xsd="http://www.w3.org/2001/XMLSchema" xmlns:xs="http://www.w3.org/2001/XMLSchema" xmlns:p="http://schemas.microsoft.com/office/2006/metadata/properties" xmlns:ns2="38d391e4-688f-42ef-9f70-eaf47ffe810b" xmlns:ns3="a23628bd-adbb-4abc-a233-ee4a3ea7e6d1" targetNamespace="http://schemas.microsoft.com/office/2006/metadata/properties" ma:root="true" ma:fieldsID="243dcdd0ae8329fb9c1c888043b237c4" ns2:_="" ns3:_="">
    <xsd:import namespace="38d391e4-688f-42ef-9f70-eaf47ffe810b"/>
    <xsd:import namespace="a23628bd-adbb-4abc-a233-ee4a3ea7e6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391e4-688f-42ef-9f70-eaf47ffe8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9808c7-93d9-450c-92de-afc22b3c51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628bd-adbb-4abc-a233-ee4a3ea7e6d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f0b8de-8672-4ac9-9bed-88470b77f421}" ma:internalName="TaxCatchAll" ma:showField="CatchAllData" ma:web="a23628bd-adbb-4abc-a233-ee4a3ea7e6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d391e4-688f-42ef-9f70-eaf47ffe810b">
      <Terms xmlns="http://schemas.microsoft.com/office/infopath/2007/PartnerControls"/>
    </lcf76f155ced4ddcb4097134ff3c332f>
    <TaxCatchAll xmlns="a23628bd-adbb-4abc-a233-ee4a3ea7e6d1" xsi:nil="true"/>
  </documentManagement>
</p:properties>
</file>

<file path=customXml/itemProps1.xml><?xml version="1.0" encoding="utf-8"?>
<ds:datastoreItem xmlns:ds="http://schemas.openxmlformats.org/officeDocument/2006/customXml" ds:itemID="{3763D512-8085-4AA8-8508-68C62BE5A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d391e4-688f-42ef-9f70-eaf47ffe810b"/>
    <ds:schemaRef ds:uri="a23628bd-adbb-4abc-a233-ee4a3ea7e6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1156B6-9CEF-47F1-9FDC-B567C042E9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1BAD13-CB74-496E-98DD-726D594BE664}">
  <ds:schemaRefs>
    <ds:schemaRef ds:uri="38d391e4-688f-42ef-9f70-eaf47ffe810b"/>
    <ds:schemaRef ds:uri="515e9428-2e94-402a-9d0f-04e42b9576df"/>
    <ds:schemaRef ds:uri="5ba5b6b0-19bc-4342-bb47-57d3f6ae462e"/>
    <ds:schemaRef ds:uri="7f09012a-9e17-4d4c-87d6-3bd00dce8be7"/>
    <ds:schemaRef ds:uri="918cf034-b6aa-433a-a40b-dc9eed3ecbdc"/>
    <ds:schemaRef ds:uri="a23628bd-adbb-4abc-a233-ee4a3ea7e6d1"/>
    <ds:schemaRef ds:uri="becbb79d-e7b0-48d8-85c6-fd9427dc2315"/>
    <ds:schemaRef ds:uri="d6974367-3d35-4905-9ef8-9d71e6ea8e0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Riveria PowerPoint 2025</Template>
  <TotalTime>299</TotalTime>
  <Words>785</Words>
  <Application>Microsoft Office PowerPoint</Application>
  <PresentationFormat>Laajakuva</PresentationFormat>
  <Paragraphs>164</Paragraphs>
  <Slides>16</Slides>
  <Notes>2</Notes>
  <HiddenSlides>2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Franklin Gothic Book</vt:lpstr>
      <vt:lpstr>Franklin Gothic Demi</vt:lpstr>
      <vt:lpstr>Franklin Gothic Heavy</vt:lpstr>
      <vt:lpstr>Riveria 2025</vt:lpstr>
      <vt:lpstr>Tervetuloa kuulemaan  toisen asteen ammatillisesta koulutuksesta  Riveriassa </vt:lpstr>
      <vt:lpstr>Monialaista ammatillista koulutusta usealla eri paikkakunnalla </vt:lpstr>
      <vt:lpstr>Ammatillisessa koulutuksessa opiskelu on</vt:lpstr>
      <vt:lpstr>PowerPoint-esitys</vt:lpstr>
      <vt:lpstr>Unelmat todeksi</vt:lpstr>
      <vt:lpstr>Kaksoistutkinto: ​ ammatillinen perustutkinto ja ylioppilastutkinto</vt:lpstr>
      <vt:lpstr>Ohjaus ja  opiskeluhuolto opiskelijan tukena</vt:lpstr>
      <vt:lpstr>Pääsy- ja soveltuvuuskokeet</vt:lpstr>
      <vt:lpstr>Terveydentila ja toimintakyky (SORA)</vt:lpstr>
      <vt:lpstr>HOKS – henkilökohtainen osaamisen  kehittämissuunnitelma</vt:lpstr>
      <vt:lpstr>Erityinen tuki</vt:lpstr>
      <vt:lpstr>TUVA –tutkintokoulutukseen valmentava koulutus</vt:lpstr>
      <vt:lpstr>Opistovuosi oppivelvollisille</vt:lpstr>
      <vt:lpstr>Riveriaan vai Luoviin?</vt:lpstr>
      <vt:lpstr>Alakohtaisia videoita ja lisätietoa Riveriasta</vt:lpstr>
      <vt:lpstr>Kiitos</vt:lpstr>
    </vt:vector>
  </TitlesOfParts>
  <Company>Riveria ammatillinen koulutus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Nyholm Lisa</dc:creator>
  <cp:lastModifiedBy>Pääkkönen Arto</cp:lastModifiedBy>
  <cp:revision>8</cp:revision>
  <cp:lastPrinted>2023-10-04T09:13:37Z</cp:lastPrinted>
  <dcterms:created xsi:type="dcterms:W3CDTF">2025-11-12T09:53:26Z</dcterms:created>
  <dcterms:modified xsi:type="dcterms:W3CDTF">2025-12-10T15:34:01Z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0x0101003A6B1AFA5572E644833A763E4E24F496</vt:lpwstr>
  </property>
  <property fmtid="{D5CDD505-2E9C-101B-9397-08002B2CF9AE}" pid="3" name="MediaServiceImageTags">
    <vt:lpwstr/>
  </property>
</Properties>
</file>