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89" r:id="rId5"/>
  </p:sldMasterIdLst>
  <p:handoutMasterIdLst>
    <p:handoutMasterId r:id="rId37"/>
  </p:handoutMasterIdLst>
  <p:sldIdLst>
    <p:sldId id="256" r:id="rId6"/>
    <p:sldId id="257" r:id="rId7"/>
    <p:sldId id="262" r:id="rId8"/>
    <p:sldId id="263" r:id="rId9"/>
    <p:sldId id="261" r:id="rId10"/>
    <p:sldId id="264" r:id="rId11"/>
    <p:sldId id="267" r:id="rId12"/>
    <p:sldId id="265" r:id="rId13"/>
    <p:sldId id="273" r:id="rId14"/>
    <p:sldId id="274" r:id="rId15"/>
    <p:sldId id="271" r:id="rId16"/>
    <p:sldId id="280" r:id="rId17"/>
    <p:sldId id="281" r:id="rId18"/>
    <p:sldId id="282" r:id="rId19"/>
    <p:sldId id="284" r:id="rId20"/>
    <p:sldId id="289" r:id="rId21"/>
    <p:sldId id="310" r:id="rId22"/>
    <p:sldId id="311" r:id="rId23"/>
    <p:sldId id="312" r:id="rId24"/>
    <p:sldId id="313" r:id="rId25"/>
    <p:sldId id="317" r:id="rId26"/>
    <p:sldId id="318" r:id="rId27"/>
    <p:sldId id="321" r:id="rId28"/>
    <p:sldId id="314" r:id="rId29"/>
    <p:sldId id="315" r:id="rId30"/>
    <p:sldId id="320" r:id="rId31"/>
    <p:sldId id="276" r:id="rId32"/>
    <p:sldId id="279" r:id="rId33"/>
    <p:sldId id="266" r:id="rId34"/>
    <p:sldId id="272" r:id="rId35"/>
    <p:sldId id="260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IBM Plex Sans" panose="020B0503050203000203" pitchFamily="34" charset="0"/>
      <p:regular r:id="rId48"/>
      <p:bold r:id="rId49"/>
      <p:italic r:id="rId50"/>
      <p:boldItalic r:id="rId51"/>
    </p:embeddedFont>
    <p:embeddedFont>
      <p:font typeface="IBM Plex Sans SemiBold" panose="020B0703050203000203" pitchFamily="34" charset="0"/>
      <p:regular r:id="rId52"/>
      <p:bold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Open Sans ExtraBold" panose="020B0906030804020204" pitchFamily="34" charset="0"/>
      <p:bold r:id="rId59"/>
      <p:boldItalic r:id="rId60"/>
    </p:embeddedFont>
    <p:embeddedFont>
      <p:font typeface="Sporting Grotesque" pitchFamily="50" charset="0"/>
      <p:regular r:id="rId61"/>
      <p:bold r:id="rId6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DE6970C8-0552-48D1-A64B-7BCEC43E6B11}">
          <p14:sldIdLst>
            <p14:sldId id="256"/>
            <p14:sldId id="257"/>
            <p14:sldId id="262"/>
            <p14:sldId id="263"/>
            <p14:sldId id="261"/>
            <p14:sldId id="264"/>
            <p14:sldId id="267"/>
            <p14:sldId id="265"/>
            <p14:sldId id="273"/>
            <p14:sldId id="274"/>
            <p14:sldId id="271"/>
            <p14:sldId id="280"/>
            <p14:sldId id="281"/>
            <p14:sldId id="282"/>
            <p14:sldId id="284"/>
            <p14:sldId id="289"/>
            <p14:sldId id="310"/>
            <p14:sldId id="311"/>
            <p14:sldId id="312"/>
            <p14:sldId id="313"/>
            <p14:sldId id="317"/>
            <p14:sldId id="318"/>
            <p14:sldId id="321"/>
            <p14:sldId id="314"/>
            <p14:sldId id="315"/>
            <p14:sldId id="320"/>
            <p14:sldId id="276"/>
            <p14:sldId id="279"/>
            <p14:sldId id="266"/>
            <p14:sldId id="272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5"/>
  </p:normalViewPr>
  <p:slideViewPr>
    <p:cSldViewPr snapToGrid="0" snapToObjects="1">
      <p:cViewPr varScale="1">
        <p:scale>
          <a:sx n="103" d="100"/>
          <a:sy n="103" d="100"/>
        </p:scale>
        <p:origin x="14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2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CFD603A-1CE2-4E4B-95EA-84E7B53A3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967AE9-1AE3-EA4B-97CF-6D810B927F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8A588-155F-054D-BE7A-22A8F1C40249}" type="datetimeFigureOut">
              <a:rPr lang="fi-FI" smtClean="0"/>
              <a:t>3.12.2024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E4C19EA-D9E6-6643-BE4D-7C2E1A943E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46E5E0-491E-8A44-A94B-0E8C0098AD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40FCD-38E9-F64D-9596-E8AAB1B124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356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ää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94" y="515007"/>
            <a:ext cx="11426846" cy="3825273"/>
          </a:xfrm>
        </p:spPr>
        <p:txBody>
          <a:bodyPr anchor="b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81BC2E-DE7F-B846-A696-3D150CF2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394" y="4559465"/>
            <a:ext cx="11426846" cy="926935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o kuva // kuva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739238" y="5543059"/>
            <a:ext cx="2827452" cy="9802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</a:lstStyle>
          <a:p>
            <a:r>
              <a:rPr lang="fi-FI" dirty="0">
                <a:effectLst/>
                <a:latin typeface="Corbel" panose="020B0503020204020204" pitchFamily="34" charset="0"/>
              </a:rPr>
              <a:t>Valokuvapaikka ja lyhyelle kuvatekstille tilaa. Näyttävästi kuvia esiin.</a:t>
            </a:r>
          </a:p>
        </p:txBody>
      </p:sp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AADD93A0-1FD8-2B4D-8A14-C5ABFB77EB5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32266" y="0"/>
            <a:ext cx="12242503" cy="6877782"/>
          </a:xfrm>
          <a:custGeom>
            <a:avLst/>
            <a:gdLst>
              <a:gd name="connsiteX0" fmla="*/ 0 w 12227800"/>
              <a:gd name="connsiteY0" fmla="*/ 0 h 5145626"/>
              <a:gd name="connsiteX1" fmla="*/ 11370179 w 12227800"/>
              <a:gd name="connsiteY1" fmla="*/ 0 h 5145626"/>
              <a:gd name="connsiteX2" fmla="*/ 12227800 w 12227800"/>
              <a:gd name="connsiteY2" fmla="*/ 857621 h 5145626"/>
              <a:gd name="connsiteX3" fmla="*/ 12227800 w 12227800"/>
              <a:gd name="connsiteY3" fmla="*/ 5145626 h 5145626"/>
              <a:gd name="connsiteX4" fmla="*/ 12227800 w 12227800"/>
              <a:gd name="connsiteY4" fmla="*/ 5145626 h 5145626"/>
              <a:gd name="connsiteX5" fmla="*/ 857621 w 12227800"/>
              <a:gd name="connsiteY5" fmla="*/ 5145626 h 5145626"/>
              <a:gd name="connsiteX6" fmla="*/ 0 w 12227800"/>
              <a:gd name="connsiteY6" fmla="*/ 4288005 h 5145626"/>
              <a:gd name="connsiteX7" fmla="*/ 0 w 12227800"/>
              <a:gd name="connsiteY7" fmla="*/ 0 h 5145626"/>
              <a:gd name="connsiteX0" fmla="*/ 0 w 12247408"/>
              <a:gd name="connsiteY0" fmla="*/ 0 h 5145626"/>
              <a:gd name="connsiteX1" fmla="*/ 12247408 w 12247408"/>
              <a:gd name="connsiteY1" fmla="*/ 7434 h 5145626"/>
              <a:gd name="connsiteX2" fmla="*/ 12227800 w 12247408"/>
              <a:gd name="connsiteY2" fmla="*/ 857621 h 5145626"/>
              <a:gd name="connsiteX3" fmla="*/ 12227800 w 12247408"/>
              <a:gd name="connsiteY3" fmla="*/ 5145626 h 5145626"/>
              <a:gd name="connsiteX4" fmla="*/ 12227800 w 12247408"/>
              <a:gd name="connsiteY4" fmla="*/ 5145626 h 5145626"/>
              <a:gd name="connsiteX5" fmla="*/ 857621 w 12247408"/>
              <a:gd name="connsiteY5" fmla="*/ 5145626 h 5145626"/>
              <a:gd name="connsiteX6" fmla="*/ 0 w 12247408"/>
              <a:gd name="connsiteY6" fmla="*/ 4288005 h 5145626"/>
              <a:gd name="connsiteX7" fmla="*/ 0 w 12247408"/>
              <a:gd name="connsiteY7" fmla="*/ 0 h 5145626"/>
              <a:gd name="connsiteX0" fmla="*/ 0 w 12247408"/>
              <a:gd name="connsiteY0" fmla="*/ 0 h 5153060"/>
              <a:gd name="connsiteX1" fmla="*/ 12247408 w 12247408"/>
              <a:gd name="connsiteY1" fmla="*/ 7434 h 5153060"/>
              <a:gd name="connsiteX2" fmla="*/ 12227800 w 12247408"/>
              <a:gd name="connsiteY2" fmla="*/ 857621 h 5153060"/>
              <a:gd name="connsiteX3" fmla="*/ 12227800 w 12247408"/>
              <a:gd name="connsiteY3" fmla="*/ 5145626 h 5153060"/>
              <a:gd name="connsiteX4" fmla="*/ 8257966 w 12247408"/>
              <a:gd name="connsiteY4" fmla="*/ 5153060 h 5153060"/>
              <a:gd name="connsiteX5" fmla="*/ 857621 w 12247408"/>
              <a:gd name="connsiteY5" fmla="*/ 5145626 h 5153060"/>
              <a:gd name="connsiteX6" fmla="*/ 0 w 12247408"/>
              <a:gd name="connsiteY6" fmla="*/ 4288005 h 5153060"/>
              <a:gd name="connsiteX7" fmla="*/ 0 w 12247408"/>
              <a:gd name="connsiteY7" fmla="*/ 0 h 5153060"/>
              <a:gd name="connsiteX0" fmla="*/ 0 w 12247408"/>
              <a:gd name="connsiteY0" fmla="*/ 0 h 5153060"/>
              <a:gd name="connsiteX1" fmla="*/ 12247408 w 12247408"/>
              <a:gd name="connsiteY1" fmla="*/ 7434 h 5153060"/>
              <a:gd name="connsiteX2" fmla="*/ 12227800 w 12247408"/>
              <a:gd name="connsiteY2" fmla="*/ 857621 h 5153060"/>
              <a:gd name="connsiteX3" fmla="*/ 8934474 w 12247408"/>
              <a:gd name="connsiteY3" fmla="*/ 5115889 h 5153060"/>
              <a:gd name="connsiteX4" fmla="*/ 8257966 w 12247408"/>
              <a:gd name="connsiteY4" fmla="*/ 5153060 h 5153060"/>
              <a:gd name="connsiteX5" fmla="*/ 857621 w 12247408"/>
              <a:gd name="connsiteY5" fmla="*/ 5145626 h 5153060"/>
              <a:gd name="connsiteX6" fmla="*/ 0 w 12247408"/>
              <a:gd name="connsiteY6" fmla="*/ 4288005 h 5153060"/>
              <a:gd name="connsiteX7" fmla="*/ 0 w 12247408"/>
              <a:gd name="connsiteY7" fmla="*/ 0 h 5153060"/>
              <a:gd name="connsiteX0" fmla="*/ 0 w 12247408"/>
              <a:gd name="connsiteY0" fmla="*/ 0 h 5154558"/>
              <a:gd name="connsiteX1" fmla="*/ 12247408 w 12247408"/>
              <a:gd name="connsiteY1" fmla="*/ 7434 h 5154558"/>
              <a:gd name="connsiteX2" fmla="*/ 12235235 w 12247408"/>
              <a:gd name="connsiteY2" fmla="*/ 5154558 h 5154558"/>
              <a:gd name="connsiteX3" fmla="*/ 8934474 w 12247408"/>
              <a:gd name="connsiteY3" fmla="*/ 5115889 h 5154558"/>
              <a:gd name="connsiteX4" fmla="*/ 8257966 w 12247408"/>
              <a:gd name="connsiteY4" fmla="*/ 5153060 h 5154558"/>
              <a:gd name="connsiteX5" fmla="*/ 857621 w 12247408"/>
              <a:gd name="connsiteY5" fmla="*/ 5145626 h 5154558"/>
              <a:gd name="connsiteX6" fmla="*/ 0 w 12247408"/>
              <a:gd name="connsiteY6" fmla="*/ 4288005 h 5154558"/>
              <a:gd name="connsiteX7" fmla="*/ 0 w 12247408"/>
              <a:gd name="connsiteY7" fmla="*/ 0 h 5154558"/>
              <a:gd name="connsiteX0" fmla="*/ 0 w 12239974"/>
              <a:gd name="connsiteY0" fmla="*/ 0 h 5154558"/>
              <a:gd name="connsiteX1" fmla="*/ 12239974 w 12239974"/>
              <a:gd name="connsiteY1" fmla="*/ 7434 h 5154558"/>
              <a:gd name="connsiteX2" fmla="*/ 12235235 w 12239974"/>
              <a:gd name="connsiteY2" fmla="*/ 5154558 h 5154558"/>
              <a:gd name="connsiteX3" fmla="*/ 8934474 w 12239974"/>
              <a:gd name="connsiteY3" fmla="*/ 5115889 h 5154558"/>
              <a:gd name="connsiteX4" fmla="*/ 8257966 w 12239974"/>
              <a:gd name="connsiteY4" fmla="*/ 5153060 h 5154558"/>
              <a:gd name="connsiteX5" fmla="*/ 857621 w 12239974"/>
              <a:gd name="connsiteY5" fmla="*/ 5145626 h 5154558"/>
              <a:gd name="connsiteX6" fmla="*/ 0 w 12239974"/>
              <a:gd name="connsiteY6" fmla="*/ 4288005 h 5154558"/>
              <a:gd name="connsiteX7" fmla="*/ 0 w 12239974"/>
              <a:gd name="connsiteY7" fmla="*/ 0 h 5154558"/>
              <a:gd name="connsiteX0" fmla="*/ 29737 w 12239974"/>
              <a:gd name="connsiteY0" fmla="*/ 0 h 5154558"/>
              <a:gd name="connsiteX1" fmla="*/ 12239974 w 12239974"/>
              <a:gd name="connsiteY1" fmla="*/ 7434 h 5154558"/>
              <a:gd name="connsiteX2" fmla="*/ 12235235 w 12239974"/>
              <a:gd name="connsiteY2" fmla="*/ 5154558 h 5154558"/>
              <a:gd name="connsiteX3" fmla="*/ 8934474 w 12239974"/>
              <a:gd name="connsiteY3" fmla="*/ 5115889 h 5154558"/>
              <a:gd name="connsiteX4" fmla="*/ 8257966 w 12239974"/>
              <a:gd name="connsiteY4" fmla="*/ 5153060 h 5154558"/>
              <a:gd name="connsiteX5" fmla="*/ 857621 w 12239974"/>
              <a:gd name="connsiteY5" fmla="*/ 5145626 h 5154558"/>
              <a:gd name="connsiteX6" fmla="*/ 0 w 12239974"/>
              <a:gd name="connsiteY6" fmla="*/ 4288005 h 5154558"/>
              <a:gd name="connsiteX7" fmla="*/ 29737 w 12239974"/>
              <a:gd name="connsiteY7" fmla="*/ 0 h 5154558"/>
              <a:gd name="connsiteX0" fmla="*/ 0 w 12210237"/>
              <a:gd name="connsiteY0" fmla="*/ 0 h 6867654"/>
              <a:gd name="connsiteX1" fmla="*/ 12210237 w 12210237"/>
              <a:gd name="connsiteY1" fmla="*/ 7434 h 6867654"/>
              <a:gd name="connsiteX2" fmla="*/ 12205498 w 12210237"/>
              <a:gd name="connsiteY2" fmla="*/ 5154558 h 6867654"/>
              <a:gd name="connsiteX3" fmla="*/ 8904737 w 12210237"/>
              <a:gd name="connsiteY3" fmla="*/ 5115889 h 6867654"/>
              <a:gd name="connsiteX4" fmla="*/ 8228229 w 12210237"/>
              <a:gd name="connsiteY4" fmla="*/ 5153060 h 6867654"/>
              <a:gd name="connsiteX5" fmla="*/ 827884 w 12210237"/>
              <a:gd name="connsiteY5" fmla="*/ 5145626 h 6867654"/>
              <a:gd name="connsiteX6" fmla="*/ 14868 w 12210237"/>
              <a:gd name="connsiteY6" fmla="*/ 6867654 h 6867654"/>
              <a:gd name="connsiteX7" fmla="*/ 0 w 12210237"/>
              <a:gd name="connsiteY7" fmla="*/ 0 h 6867654"/>
              <a:gd name="connsiteX0" fmla="*/ 0 w 12210237"/>
              <a:gd name="connsiteY0" fmla="*/ 0 h 6877782"/>
              <a:gd name="connsiteX1" fmla="*/ 12210237 w 12210237"/>
              <a:gd name="connsiteY1" fmla="*/ 7434 h 6877782"/>
              <a:gd name="connsiteX2" fmla="*/ 12205498 w 12210237"/>
              <a:gd name="connsiteY2" fmla="*/ 5154558 h 6877782"/>
              <a:gd name="connsiteX3" fmla="*/ 8904737 w 12210237"/>
              <a:gd name="connsiteY3" fmla="*/ 5115889 h 6877782"/>
              <a:gd name="connsiteX4" fmla="*/ 8228229 w 12210237"/>
              <a:gd name="connsiteY4" fmla="*/ 5153060 h 6877782"/>
              <a:gd name="connsiteX5" fmla="*/ 7912626 w 12210237"/>
              <a:gd name="connsiteY5" fmla="*/ 6877782 h 6877782"/>
              <a:gd name="connsiteX6" fmla="*/ 14868 w 12210237"/>
              <a:gd name="connsiteY6" fmla="*/ 6867654 h 6877782"/>
              <a:gd name="connsiteX7" fmla="*/ 0 w 12210237"/>
              <a:gd name="connsiteY7" fmla="*/ 0 h 6877782"/>
              <a:gd name="connsiteX0" fmla="*/ 0 w 12210237"/>
              <a:gd name="connsiteY0" fmla="*/ 0 h 6877782"/>
              <a:gd name="connsiteX1" fmla="*/ 12210237 w 12210237"/>
              <a:gd name="connsiteY1" fmla="*/ 7434 h 6877782"/>
              <a:gd name="connsiteX2" fmla="*/ 12205498 w 12210237"/>
              <a:gd name="connsiteY2" fmla="*/ 5154558 h 6877782"/>
              <a:gd name="connsiteX3" fmla="*/ 12183195 w 12210237"/>
              <a:gd name="connsiteY3" fmla="*/ 5153060 h 6877782"/>
              <a:gd name="connsiteX4" fmla="*/ 8228229 w 12210237"/>
              <a:gd name="connsiteY4" fmla="*/ 5153060 h 6877782"/>
              <a:gd name="connsiteX5" fmla="*/ 7912626 w 12210237"/>
              <a:gd name="connsiteY5" fmla="*/ 6877782 h 6877782"/>
              <a:gd name="connsiteX6" fmla="*/ 14868 w 12210237"/>
              <a:gd name="connsiteY6" fmla="*/ 6867654 h 6877782"/>
              <a:gd name="connsiteX7" fmla="*/ 0 w 12210237"/>
              <a:gd name="connsiteY7" fmla="*/ 0 h 6877782"/>
              <a:gd name="connsiteX0" fmla="*/ 0 w 12238517"/>
              <a:gd name="connsiteY0" fmla="*/ 0 h 6877782"/>
              <a:gd name="connsiteX1" fmla="*/ 12238517 w 12238517"/>
              <a:gd name="connsiteY1" fmla="*/ 7434 h 6877782"/>
              <a:gd name="connsiteX2" fmla="*/ 12233778 w 12238517"/>
              <a:gd name="connsiteY2" fmla="*/ 5154558 h 6877782"/>
              <a:gd name="connsiteX3" fmla="*/ 12211475 w 12238517"/>
              <a:gd name="connsiteY3" fmla="*/ 5153060 h 6877782"/>
              <a:gd name="connsiteX4" fmla="*/ 8256509 w 12238517"/>
              <a:gd name="connsiteY4" fmla="*/ 5153060 h 6877782"/>
              <a:gd name="connsiteX5" fmla="*/ 7940906 w 12238517"/>
              <a:gd name="connsiteY5" fmla="*/ 6877782 h 6877782"/>
              <a:gd name="connsiteX6" fmla="*/ 43148 w 12238517"/>
              <a:gd name="connsiteY6" fmla="*/ 6867654 h 6877782"/>
              <a:gd name="connsiteX7" fmla="*/ 0 w 12238517"/>
              <a:gd name="connsiteY7" fmla="*/ 0 h 6877782"/>
              <a:gd name="connsiteX0" fmla="*/ 3986 w 12242503"/>
              <a:gd name="connsiteY0" fmla="*/ 0 h 6877782"/>
              <a:gd name="connsiteX1" fmla="*/ 12242503 w 12242503"/>
              <a:gd name="connsiteY1" fmla="*/ 7434 h 6877782"/>
              <a:gd name="connsiteX2" fmla="*/ 12237764 w 12242503"/>
              <a:gd name="connsiteY2" fmla="*/ 5154558 h 6877782"/>
              <a:gd name="connsiteX3" fmla="*/ 12215461 w 12242503"/>
              <a:gd name="connsiteY3" fmla="*/ 5153060 h 6877782"/>
              <a:gd name="connsiteX4" fmla="*/ 8260495 w 12242503"/>
              <a:gd name="connsiteY4" fmla="*/ 5153060 h 6877782"/>
              <a:gd name="connsiteX5" fmla="*/ 7944892 w 12242503"/>
              <a:gd name="connsiteY5" fmla="*/ 6877782 h 6877782"/>
              <a:gd name="connsiteX6" fmla="*/ 0 w 12242503"/>
              <a:gd name="connsiteY6" fmla="*/ 6867654 h 6877782"/>
              <a:gd name="connsiteX7" fmla="*/ 3986 w 12242503"/>
              <a:gd name="connsiteY7" fmla="*/ 0 h 687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2503" h="6877782">
                <a:moveTo>
                  <a:pt x="3986" y="0"/>
                </a:moveTo>
                <a:lnTo>
                  <a:pt x="12242503" y="7434"/>
                </a:lnTo>
                <a:cubicBezTo>
                  <a:pt x="12238445" y="1723142"/>
                  <a:pt x="12241822" y="3438850"/>
                  <a:pt x="12237764" y="5154558"/>
                </a:cubicBezTo>
                <a:lnTo>
                  <a:pt x="12215461" y="5153060"/>
                </a:lnTo>
                <a:lnTo>
                  <a:pt x="8260495" y="5153060"/>
                </a:lnTo>
                <a:lnTo>
                  <a:pt x="7944892" y="6877782"/>
                </a:lnTo>
                <a:lnTo>
                  <a:pt x="0" y="6867654"/>
                </a:lnTo>
                <a:cubicBezTo>
                  <a:pt x="1329" y="4578436"/>
                  <a:pt x="2657" y="2289218"/>
                  <a:pt x="3986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486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270" y="522514"/>
            <a:ext cx="10748220" cy="1352585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0000"/>
              </a:lnSpc>
              <a:buNone/>
              <a:tabLst/>
              <a:defRPr sz="4200" b="1" cap="all" baseline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>
                <a:solidFill>
                  <a:schemeClr val="bg2"/>
                </a:solidFill>
              </a:defRPr>
            </a:lvl3pPr>
            <a:lvl4pPr marL="1371600" indent="0">
              <a:buNone/>
              <a:defRPr>
                <a:solidFill>
                  <a:schemeClr val="bg2"/>
                </a:solidFill>
              </a:defRPr>
            </a:lvl4pPr>
            <a:lvl5pPr marL="18288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 dirty="0"/>
              <a:t>OTSIKKO MUSTALLA VÄRILLÄ </a:t>
            </a:r>
            <a:br>
              <a:rPr lang="fi-FI" dirty="0"/>
            </a:br>
            <a:r>
              <a:rPr lang="fi-FI" dirty="0"/>
              <a:t>KOROSTA TARVITTAESSA PINKILLÄ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2"/>
          </p:nvPr>
        </p:nvSpPr>
        <p:spPr>
          <a:xfrm>
            <a:off x="641270" y="2095018"/>
            <a:ext cx="10960922" cy="4382784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800">
                <a:latin typeface="Corbel" charset="0"/>
                <a:ea typeface="Corbel" charset="0"/>
                <a:cs typeface="Corbel" charset="0"/>
              </a:defRPr>
            </a:lvl1pPr>
            <a:lvl2pPr>
              <a:buClr>
                <a:schemeClr val="bg2"/>
              </a:buClr>
              <a:defRPr sz="2800">
                <a:latin typeface="Corbel" charset="0"/>
                <a:ea typeface="Corbel" charset="0"/>
                <a:cs typeface="Corbel" charset="0"/>
              </a:defRPr>
            </a:lvl2pPr>
            <a:lvl3pPr>
              <a:buClr>
                <a:schemeClr val="bg2"/>
              </a:buClr>
              <a:defRPr sz="2800">
                <a:latin typeface="Corbel" charset="0"/>
                <a:ea typeface="Corbel" charset="0"/>
                <a:cs typeface="Corbel" charset="0"/>
              </a:defRPr>
            </a:lvl3pPr>
            <a:lvl4pPr>
              <a:buClr>
                <a:schemeClr val="bg2"/>
              </a:buClr>
              <a:defRPr sz="2800">
                <a:latin typeface="Corbel" charset="0"/>
                <a:ea typeface="Corbel" charset="0"/>
                <a:cs typeface="Corbel" charset="0"/>
              </a:defRPr>
            </a:lvl4pPr>
            <a:lvl5pPr>
              <a:buClr>
                <a:schemeClr val="bg2"/>
              </a:buClr>
              <a:defRPr sz="2800">
                <a:latin typeface="Corbel" charset="0"/>
                <a:ea typeface="Corbel" charset="0"/>
                <a:cs typeface="Corbel" charset="0"/>
              </a:defRPr>
            </a:lvl5pPr>
            <a:lvl6pPr>
              <a:defRPr>
                <a:latin typeface="Corbel" charset="0"/>
                <a:ea typeface="Corbel" charset="0"/>
                <a:cs typeface="Corbel" charset="0"/>
              </a:defRPr>
            </a:lvl6pPr>
            <a:lvl7pPr>
              <a:defRPr>
                <a:latin typeface="Corbel" charset="0"/>
                <a:ea typeface="Corbel" charset="0"/>
                <a:cs typeface="Corbel" charset="0"/>
              </a:defRPr>
            </a:lvl7pPr>
            <a:lvl8pPr>
              <a:defRPr>
                <a:latin typeface="Corbel" charset="0"/>
                <a:ea typeface="Corbel" charset="0"/>
                <a:cs typeface="Corbel" charset="0"/>
              </a:defRPr>
            </a:lvl8pPr>
            <a:lvl9pPr>
              <a:defRPr>
                <a:latin typeface="Corbel" charset="0"/>
                <a:ea typeface="Corbel" charset="0"/>
                <a:cs typeface="Corbel" charset="0"/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5807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566EE46-D0EB-4DBB-A2A2-CAAF9E77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DE01-0268-4908-A232-23913F9FF579}" type="datetimeFigureOut">
              <a:rPr lang="fi-FI" smtClean="0"/>
              <a:t>3.12.2024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36AF2D6-2D3D-4276-9BA0-E0265F4B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23B454-2626-4757-A1D2-5EAC4C88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86F6-C0D1-4968-9BEA-3E2E2F250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6058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C5B8AC-FDB9-4FA1-A072-0BD05EED1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4DAB21-B770-4522-96B9-4772B43C8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899D752-FD75-4A49-AED2-999063854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B2905F4-50FA-40EF-ADC8-E214EAE4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DE01-0268-4908-A232-23913F9FF579}" type="datetimeFigureOut">
              <a:rPr lang="fi-FI" smtClean="0"/>
              <a:t>3.12.2024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3CE97A0-12B5-4B74-A3E2-0B9BBBAD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D6A60D3-385B-4A5C-84B5-E4DBB34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686F6-C0D1-4968-9BEA-3E2E2F250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788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601F53-D7D6-2347-9ADE-150E7ED9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D6F288-543D-8046-B152-A39881BFA303}" type="datetimeFigureOut">
              <a:rPr lang="fi-FI" smtClean="0"/>
              <a:pPr/>
              <a:t>3.12.2024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EE9C1B-3E3B-8D46-B447-AC478A43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B6792B-4404-7E48-9796-E631D61B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1E255-E1A8-CF43-B58E-1C31FEDCB46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FF7B678-5780-2C42-9D9D-3B828F96B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1919" y="2881208"/>
            <a:ext cx="8608161" cy="10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ää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94" y="515007"/>
            <a:ext cx="11426846" cy="3825273"/>
          </a:xfrm>
        </p:spPr>
        <p:txBody>
          <a:bodyPr anchor="b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81BC2E-DE7F-B846-A696-3D150CF2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394" y="4559465"/>
            <a:ext cx="11426846" cy="926935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11290737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B1E9DB1-CF75-1D41-B1A3-FAA34853B8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38838" y="2309595"/>
            <a:ext cx="5811837" cy="3629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napauttamalla kuva, </a:t>
            </a:r>
            <a:r>
              <a:rPr lang="fi-FI" dirty="0" err="1"/>
              <a:t>graafi</a:t>
            </a:r>
            <a:r>
              <a:rPr lang="fi-FI" dirty="0"/>
              <a:t>, taulukko…</a:t>
            </a:r>
          </a:p>
        </p:txBody>
      </p:sp>
    </p:spTree>
    <p:extLst>
      <p:ext uri="{BB962C8B-B14F-4D97-AF65-F5344CB8AC3E}">
        <p14:creationId xmlns:p14="http://schemas.microsoft.com/office/powerpoint/2010/main" val="8244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3321269"/>
            <a:ext cx="5541579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91ED7B-12CD-0248-B0F2-41AA8ED14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2291252"/>
            <a:ext cx="5542881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593F298E-7F23-F84B-A837-3E235BA6B5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9270" y="3321269"/>
            <a:ext cx="5391808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Tekstin paikkamerkki 5">
            <a:extLst>
              <a:ext uri="{FF2B5EF4-FFF2-40B4-BE49-F238E27FC236}">
                <a16:creationId xmlns:a16="http://schemas.microsoft.com/office/drawing/2014/main" id="{FD78106C-160F-F349-8FB1-9532A5EE8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8494" y="2291252"/>
            <a:ext cx="5393075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</p:spTree>
    <p:extLst>
      <p:ext uri="{BB962C8B-B14F-4D97-AF65-F5344CB8AC3E}">
        <p14:creationId xmlns:p14="http://schemas.microsoft.com/office/powerpoint/2010/main" val="42498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so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07" y="2049517"/>
            <a:ext cx="11290738" cy="383627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napsauttamalla </a:t>
            </a:r>
            <a:r>
              <a:rPr lang="fi-FI" dirty="0" err="1"/>
              <a:t>graafi</a:t>
            </a:r>
            <a:r>
              <a:rPr lang="fi-FI" dirty="0"/>
              <a:t> tai taulukko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11290737" cy="362924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kalli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508000" dist="177800" dir="5400000" algn="t" rotWithShape="0">
                    <a:prstClr val="black">
                      <a:alpha val="69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kat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1270000" dist="38100" dir="5400000" algn="t" rotWithShape="0">
                    <a:prstClr val="black">
                      <a:alpha val="83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jok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  <a:effectLst>
            <a:outerShdw blurRad="419100" dist="50800" dir="5400000" sx="75000" sy="75000" algn="ctr" rotWithShape="0">
              <a:srgbClr val="000000">
                <a:alpha val="51000"/>
              </a:srgbClr>
            </a:outerShdw>
          </a:effectLst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1270000" dist="38100" dir="5400000" algn="t" rotWithShape="0">
                    <a:prstClr val="black">
                      <a:alpha val="73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/ tapahtu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67698"/>
            <a:ext cx="10515600" cy="3766152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>
                  <a:outerShdw blurRad="1270000" dist="38100" dir="5400000" algn="t" rotWithShape="0">
                    <a:prstClr val="black">
                      <a:alpha val="78000"/>
                    </a:prstClr>
                  </a:outerShdw>
                </a:effectLst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pinkk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oranss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CCB60-EB77-BE46-9E4D-20F33E15C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69" y="679449"/>
            <a:ext cx="3079531" cy="1325563"/>
          </a:xfrm>
        </p:spPr>
        <p:txBody>
          <a:bodyPr/>
          <a:lstStyle/>
          <a:p>
            <a:r>
              <a:rPr lang="fi-FI" dirty="0"/>
              <a:t>Lyhyt 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59932-BF9C-DB40-8E3E-9700861A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9" y="2005012"/>
            <a:ext cx="3079531" cy="3880781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7650" y="0"/>
            <a:ext cx="81343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1338" y="0"/>
            <a:ext cx="3720662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AE5F794D-EA00-A441-AAAC-B3AF871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744395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65AD9CD-8721-CA4C-B591-CEE5B418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7443953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2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tekstill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B1E86749-4DC9-2548-AE6E-E037396386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1017" y="-5086"/>
            <a:ext cx="12213849" cy="6876483"/>
          </a:xfrm>
          <a:custGeom>
            <a:avLst/>
            <a:gdLst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4592759 h 6858000"/>
              <a:gd name="connsiteX7" fmla="*/ 0 w 12192000"/>
              <a:gd name="connsiteY7" fmla="*/ 0 h 6858000"/>
              <a:gd name="connsiteX0" fmla="*/ 0 w 12196134"/>
              <a:gd name="connsiteY0" fmla="*/ 0 h 6858000"/>
              <a:gd name="connsiteX1" fmla="*/ 12196134 w 12196134"/>
              <a:gd name="connsiteY1" fmla="*/ 8313 h 6858000"/>
              <a:gd name="connsiteX2" fmla="*/ 12192000 w 12196134"/>
              <a:gd name="connsiteY2" fmla="*/ 1143023 h 6858000"/>
              <a:gd name="connsiteX3" fmla="*/ 12192000 w 12196134"/>
              <a:gd name="connsiteY3" fmla="*/ 6858000 h 6858000"/>
              <a:gd name="connsiteX4" fmla="*/ 12192000 w 12196134"/>
              <a:gd name="connsiteY4" fmla="*/ 6858000 h 6858000"/>
              <a:gd name="connsiteX5" fmla="*/ 1143023 w 12196134"/>
              <a:gd name="connsiteY5" fmla="*/ 6858000 h 6858000"/>
              <a:gd name="connsiteX6" fmla="*/ 0 w 12196134"/>
              <a:gd name="connsiteY6" fmla="*/ 4592759 h 6858000"/>
              <a:gd name="connsiteX7" fmla="*/ 0 w 12196134"/>
              <a:gd name="connsiteY7" fmla="*/ 0 h 6858000"/>
              <a:gd name="connsiteX0" fmla="*/ 0 w 12196134"/>
              <a:gd name="connsiteY0" fmla="*/ 0 h 6858000"/>
              <a:gd name="connsiteX1" fmla="*/ 12196134 w 12196134"/>
              <a:gd name="connsiteY1" fmla="*/ 8313 h 6858000"/>
              <a:gd name="connsiteX2" fmla="*/ 12192000 w 12196134"/>
              <a:gd name="connsiteY2" fmla="*/ 1143023 h 6858000"/>
              <a:gd name="connsiteX3" fmla="*/ 12192000 w 12196134"/>
              <a:gd name="connsiteY3" fmla="*/ 6858000 h 6858000"/>
              <a:gd name="connsiteX4" fmla="*/ 12192000 w 12196134"/>
              <a:gd name="connsiteY4" fmla="*/ 6858000 h 6858000"/>
              <a:gd name="connsiteX5" fmla="*/ 5947779 w 12196134"/>
              <a:gd name="connsiteY5" fmla="*/ 4596938 h 6858000"/>
              <a:gd name="connsiteX6" fmla="*/ 0 w 12196134"/>
              <a:gd name="connsiteY6" fmla="*/ 4592759 h 6858000"/>
              <a:gd name="connsiteX7" fmla="*/ 0 w 12196134"/>
              <a:gd name="connsiteY7" fmla="*/ 0 h 6858000"/>
              <a:gd name="connsiteX0" fmla="*/ 0 w 12196134"/>
              <a:gd name="connsiteY0" fmla="*/ 0 h 6874625"/>
              <a:gd name="connsiteX1" fmla="*/ 12196134 w 12196134"/>
              <a:gd name="connsiteY1" fmla="*/ 8313 h 6874625"/>
              <a:gd name="connsiteX2" fmla="*/ 12192000 w 12196134"/>
              <a:gd name="connsiteY2" fmla="*/ 1143023 h 6874625"/>
              <a:gd name="connsiteX3" fmla="*/ 12192000 w 12196134"/>
              <a:gd name="connsiteY3" fmla="*/ 6858000 h 6874625"/>
              <a:gd name="connsiteX4" fmla="*/ 6007331 w 12196134"/>
              <a:gd name="connsiteY4" fmla="*/ 6874625 h 6874625"/>
              <a:gd name="connsiteX5" fmla="*/ 5947779 w 12196134"/>
              <a:gd name="connsiteY5" fmla="*/ 4596938 h 6874625"/>
              <a:gd name="connsiteX6" fmla="*/ 0 w 12196134"/>
              <a:gd name="connsiteY6" fmla="*/ 4592759 h 6874625"/>
              <a:gd name="connsiteX7" fmla="*/ 0 w 12196134"/>
              <a:gd name="connsiteY7" fmla="*/ 0 h 6874625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40829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58191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40829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78047"/>
              <a:gd name="connsiteX1" fmla="*/ 12196134 w 12196134"/>
              <a:gd name="connsiteY1" fmla="*/ 8313 h 6878047"/>
              <a:gd name="connsiteX2" fmla="*/ 12192000 w 12196134"/>
              <a:gd name="connsiteY2" fmla="*/ 1143023 h 6878047"/>
              <a:gd name="connsiteX3" fmla="*/ 12192000 w 12196134"/>
              <a:gd name="connsiteY3" fmla="*/ 6858000 h 6878047"/>
              <a:gd name="connsiteX4" fmla="*/ 5955499 w 12196134"/>
              <a:gd name="connsiteY4" fmla="*/ 6878047 h 6878047"/>
              <a:gd name="connsiteX5" fmla="*/ 5947779 w 12196134"/>
              <a:gd name="connsiteY5" fmla="*/ 4596938 h 6878047"/>
              <a:gd name="connsiteX6" fmla="*/ 0 w 12196134"/>
              <a:gd name="connsiteY6" fmla="*/ 4592759 h 6878047"/>
              <a:gd name="connsiteX7" fmla="*/ 0 w 12196134"/>
              <a:gd name="connsiteY7" fmla="*/ 0 h 6878047"/>
              <a:gd name="connsiteX0" fmla="*/ 0 w 12196134"/>
              <a:gd name="connsiteY0" fmla="*/ 0 h 6871348"/>
              <a:gd name="connsiteX1" fmla="*/ 12196134 w 12196134"/>
              <a:gd name="connsiteY1" fmla="*/ 8313 h 6871348"/>
              <a:gd name="connsiteX2" fmla="*/ 12192000 w 12196134"/>
              <a:gd name="connsiteY2" fmla="*/ 1143023 h 6871348"/>
              <a:gd name="connsiteX3" fmla="*/ 12192000 w 12196134"/>
              <a:gd name="connsiteY3" fmla="*/ 6858000 h 6871348"/>
              <a:gd name="connsiteX4" fmla="*/ 5945451 w 12196134"/>
              <a:gd name="connsiteY4" fmla="*/ 6871348 h 6871348"/>
              <a:gd name="connsiteX5" fmla="*/ 5947779 w 12196134"/>
              <a:gd name="connsiteY5" fmla="*/ 4596938 h 6871348"/>
              <a:gd name="connsiteX6" fmla="*/ 0 w 12196134"/>
              <a:gd name="connsiteY6" fmla="*/ 4592759 h 6871348"/>
              <a:gd name="connsiteX7" fmla="*/ 0 w 12196134"/>
              <a:gd name="connsiteY7" fmla="*/ 0 h 6871348"/>
              <a:gd name="connsiteX0" fmla="*/ 0 w 12196134"/>
              <a:gd name="connsiteY0" fmla="*/ 0 h 6871398"/>
              <a:gd name="connsiteX1" fmla="*/ 12196134 w 12196134"/>
              <a:gd name="connsiteY1" fmla="*/ 8313 h 6871398"/>
              <a:gd name="connsiteX2" fmla="*/ 12192000 w 12196134"/>
              <a:gd name="connsiteY2" fmla="*/ 1143023 h 6871398"/>
              <a:gd name="connsiteX3" fmla="*/ 12192000 w 12196134"/>
              <a:gd name="connsiteY3" fmla="*/ 6871398 h 6871398"/>
              <a:gd name="connsiteX4" fmla="*/ 5945451 w 12196134"/>
              <a:gd name="connsiteY4" fmla="*/ 6871348 h 6871398"/>
              <a:gd name="connsiteX5" fmla="*/ 5947779 w 12196134"/>
              <a:gd name="connsiteY5" fmla="*/ 4596938 h 6871398"/>
              <a:gd name="connsiteX6" fmla="*/ 0 w 12196134"/>
              <a:gd name="connsiteY6" fmla="*/ 4592759 h 6871398"/>
              <a:gd name="connsiteX7" fmla="*/ 0 w 12196134"/>
              <a:gd name="connsiteY7" fmla="*/ 0 h 6871398"/>
              <a:gd name="connsiteX0" fmla="*/ 0 w 12202833"/>
              <a:gd name="connsiteY0" fmla="*/ 5085 h 6876483"/>
              <a:gd name="connsiteX1" fmla="*/ 12202833 w 12202833"/>
              <a:gd name="connsiteY1" fmla="*/ 0 h 6876483"/>
              <a:gd name="connsiteX2" fmla="*/ 12192000 w 12202833"/>
              <a:gd name="connsiteY2" fmla="*/ 1148108 h 6876483"/>
              <a:gd name="connsiteX3" fmla="*/ 12192000 w 12202833"/>
              <a:gd name="connsiteY3" fmla="*/ 6876483 h 6876483"/>
              <a:gd name="connsiteX4" fmla="*/ 5945451 w 12202833"/>
              <a:gd name="connsiteY4" fmla="*/ 6876433 h 6876483"/>
              <a:gd name="connsiteX5" fmla="*/ 5947779 w 12202833"/>
              <a:gd name="connsiteY5" fmla="*/ 4602023 h 6876483"/>
              <a:gd name="connsiteX6" fmla="*/ 0 w 12202833"/>
              <a:gd name="connsiteY6" fmla="*/ 4597844 h 6876483"/>
              <a:gd name="connsiteX7" fmla="*/ 0 w 12202833"/>
              <a:gd name="connsiteY7" fmla="*/ 5085 h 6876483"/>
              <a:gd name="connsiteX0" fmla="*/ 10049 w 12212882"/>
              <a:gd name="connsiteY0" fmla="*/ 5085 h 6876483"/>
              <a:gd name="connsiteX1" fmla="*/ 12212882 w 12212882"/>
              <a:gd name="connsiteY1" fmla="*/ 0 h 6876483"/>
              <a:gd name="connsiteX2" fmla="*/ 12202049 w 12212882"/>
              <a:gd name="connsiteY2" fmla="*/ 1148108 h 6876483"/>
              <a:gd name="connsiteX3" fmla="*/ 12202049 w 12212882"/>
              <a:gd name="connsiteY3" fmla="*/ 6876483 h 6876483"/>
              <a:gd name="connsiteX4" fmla="*/ 5955500 w 12212882"/>
              <a:gd name="connsiteY4" fmla="*/ 6876433 h 6876483"/>
              <a:gd name="connsiteX5" fmla="*/ 5957828 w 12212882"/>
              <a:gd name="connsiteY5" fmla="*/ 4602023 h 6876483"/>
              <a:gd name="connsiteX6" fmla="*/ 0 w 12212882"/>
              <a:gd name="connsiteY6" fmla="*/ 4597844 h 6876483"/>
              <a:gd name="connsiteX7" fmla="*/ 10049 w 12212882"/>
              <a:gd name="connsiteY7" fmla="*/ 5085 h 6876483"/>
              <a:gd name="connsiteX0" fmla="*/ 967 w 12213849"/>
              <a:gd name="connsiteY0" fmla="*/ 1736 h 6876483"/>
              <a:gd name="connsiteX1" fmla="*/ 12213849 w 12213849"/>
              <a:gd name="connsiteY1" fmla="*/ 0 h 6876483"/>
              <a:gd name="connsiteX2" fmla="*/ 12203016 w 12213849"/>
              <a:gd name="connsiteY2" fmla="*/ 1148108 h 6876483"/>
              <a:gd name="connsiteX3" fmla="*/ 12203016 w 12213849"/>
              <a:gd name="connsiteY3" fmla="*/ 6876483 h 6876483"/>
              <a:gd name="connsiteX4" fmla="*/ 5956467 w 12213849"/>
              <a:gd name="connsiteY4" fmla="*/ 6876433 h 6876483"/>
              <a:gd name="connsiteX5" fmla="*/ 5958795 w 12213849"/>
              <a:gd name="connsiteY5" fmla="*/ 4602023 h 6876483"/>
              <a:gd name="connsiteX6" fmla="*/ 967 w 12213849"/>
              <a:gd name="connsiteY6" fmla="*/ 4597844 h 6876483"/>
              <a:gd name="connsiteX7" fmla="*/ 967 w 12213849"/>
              <a:gd name="connsiteY7" fmla="*/ 1736 h 68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3849" h="6876483">
                <a:moveTo>
                  <a:pt x="967" y="1736"/>
                </a:moveTo>
                <a:lnTo>
                  <a:pt x="12213849" y="0"/>
                </a:lnTo>
                <a:lnTo>
                  <a:pt x="12203016" y="1148108"/>
                </a:lnTo>
                <a:lnTo>
                  <a:pt x="12203016" y="6876483"/>
                </a:lnTo>
                <a:lnTo>
                  <a:pt x="5956467" y="6876433"/>
                </a:lnTo>
                <a:cubicBezTo>
                  <a:pt x="5958784" y="6114433"/>
                  <a:pt x="5956478" y="5364023"/>
                  <a:pt x="5958795" y="4602023"/>
                </a:cubicBezTo>
                <a:lnTo>
                  <a:pt x="967" y="4597844"/>
                </a:lnTo>
                <a:cubicBezTo>
                  <a:pt x="4317" y="3066924"/>
                  <a:pt x="-2383" y="1532656"/>
                  <a:pt x="967" y="1736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27E958D-C8A8-9247-93D7-98CF069FA3C2}"/>
              </a:ext>
            </a:extLst>
          </p:cNvPr>
          <p:cNvSpPr/>
          <p:nvPr userDrawn="1"/>
        </p:nvSpPr>
        <p:spPr>
          <a:xfrm>
            <a:off x="0" y="4729655"/>
            <a:ext cx="5938345" cy="212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9" y="5559972"/>
            <a:ext cx="5412828" cy="10510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Tekstin paikkamerkki 9">
            <a:extLst>
              <a:ext uri="{FF2B5EF4-FFF2-40B4-BE49-F238E27FC236}">
                <a16:creationId xmlns:a16="http://schemas.microsoft.com/office/drawing/2014/main" id="{6EA9254C-30EF-D34A-B162-048C6C4CF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739" y="4992414"/>
            <a:ext cx="5412828" cy="462455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3000">
                <a:solidFill>
                  <a:schemeClr val="tx2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Lyhyt otsikko kuvalle</a:t>
            </a:r>
          </a:p>
        </p:txBody>
      </p:sp>
    </p:spTree>
    <p:extLst>
      <p:ext uri="{BB962C8B-B14F-4D97-AF65-F5344CB8AC3E}">
        <p14:creationId xmlns:p14="http://schemas.microsoft.com/office/powerpoint/2010/main" val="19031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B1E9DB1-CF75-1D41-B1A3-FAA34853B8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38838" y="2309595"/>
            <a:ext cx="5811837" cy="3629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napauttamalla kuva, </a:t>
            </a:r>
            <a:r>
              <a:rPr lang="fi-FI" dirty="0" err="1"/>
              <a:t>graafi</a:t>
            </a:r>
            <a:r>
              <a:rPr lang="fi-FI" dirty="0"/>
              <a:t>, taulukko…</a:t>
            </a:r>
          </a:p>
        </p:txBody>
      </p:sp>
    </p:spTree>
    <p:extLst>
      <p:ext uri="{BB962C8B-B14F-4D97-AF65-F5344CB8AC3E}">
        <p14:creationId xmlns:p14="http://schemas.microsoft.com/office/powerpoint/2010/main" val="2203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6014" y="399394"/>
            <a:ext cx="4677103" cy="3029606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6738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8337" y="3689131"/>
            <a:ext cx="5576310" cy="31688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57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pinkk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51" y="462455"/>
            <a:ext cx="3048001" cy="5948856"/>
          </a:xfrm>
        </p:spPr>
        <p:txBody>
          <a:bodyPr anchor="t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88828" y="0"/>
            <a:ext cx="3804745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0"/>
            <a:ext cx="4498427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13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143"/>
            <a:ext cx="7693573" cy="440383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7558" y="5002925"/>
            <a:ext cx="11088414" cy="1481958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-9144"/>
            <a:ext cx="4498427" cy="440383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08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oranss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261"/>
            <a:ext cx="7693573" cy="342111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965" y="3899339"/>
            <a:ext cx="6726621" cy="2522482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-9144"/>
            <a:ext cx="4498427" cy="69311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2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esityksen tärkein asia toiston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4" y="515007"/>
            <a:ext cx="11351172" cy="5559972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Tärkein asia toistona loppuun.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3321269"/>
            <a:ext cx="5541579" cy="2690648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91ED7B-12CD-0248-B0F2-41AA8ED14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2291252"/>
            <a:ext cx="5542881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593F298E-7F23-F84B-A837-3E235BA6B5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9270" y="3321269"/>
            <a:ext cx="5391808" cy="2690648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8" name="Tekstin paikkamerkki 5">
            <a:extLst>
              <a:ext uri="{FF2B5EF4-FFF2-40B4-BE49-F238E27FC236}">
                <a16:creationId xmlns:a16="http://schemas.microsoft.com/office/drawing/2014/main" id="{FD78106C-160F-F349-8FB1-9532A5EE8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8494" y="2291252"/>
            <a:ext cx="5393075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</p:spTree>
    <p:extLst>
      <p:ext uri="{BB962C8B-B14F-4D97-AF65-F5344CB8AC3E}">
        <p14:creationId xmlns:p14="http://schemas.microsoft.com/office/powerpoint/2010/main" val="11684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so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07" y="2049517"/>
            <a:ext cx="11290738" cy="383627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napsauttamalla </a:t>
            </a:r>
            <a:r>
              <a:rPr lang="fi-FI" dirty="0" err="1"/>
              <a:t>graafi</a:t>
            </a:r>
            <a:r>
              <a:rPr lang="fi-FI" dirty="0"/>
              <a:t> tai taulukko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0" y="444282"/>
            <a:ext cx="11328615" cy="5969436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CCB60-EB77-BE46-9E4D-20F33E15C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69" y="679449"/>
            <a:ext cx="3079531" cy="1325563"/>
          </a:xfrm>
        </p:spPr>
        <p:txBody>
          <a:bodyPr/>
          <a:lstStyle/>
          <a:p>
            <a:r>
              <a:rPr lang="fi-FI" dirty="0"/>
              <a:t>Lyhyt 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59932-BF9C-DB40-8E3E-9700861A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9" y="2005012"/>
            <a:ext cx="3079531" cy="3880781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7650" y="0"/>
            <a:ext cx="81343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1338" y="0"/>
            <a:ext cx="3720662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AE5F794D-EA00-A441-AAAC-B3AF871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7443952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65AD9CD-8721-CA4C-B591-CEE5B418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7443953" cy="362924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23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esityksen tärkein asia toiston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4" y="515007"/>
            <a:ext cx="11351172" cy="5559972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Tärkein asia toistona loppuun.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51501F4-5B0F-3C45-8D71-A1B996B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26063-CB82-C449-9913-6C3919DA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38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26E907-091A-7E46-9677-615E02B6C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1FD6F288-543D-8046-B152-A39881BFA303}" type="datetimeFigureOut">
              <a:rPr lang="fi-FI" smtClean="0"/>
              <a:t>3.12.2024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05764-FAB2-394D-840D-1FBF3400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8A9FD-698F-F944-A83E-CC136235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4421E255-E1A8-CF43-B58E-1C31FEDCB4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06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74" r:id="rId4"/>
    <p:sldLayoutId id="2147483675" r:id="rId5"/>
    <p:sldLayoutId id="2147483680" r:id="rId6"/>
    <p:sldLayoutId id="2147483664" r:id="rId7"/>
    <p:sldLayoutId id="2147483683" r:id="rId8"/>
    <p:sldLayoutId id="2147483688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2"/>
          </a:solidFill>
          <a:latin typeface="Sporting Grotes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51501F4-5B0F-3C45-8D71-A1B996B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26063-CB82-C449-9913-6C3919DA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38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26E907-091A-7E46-9677-615E02B6C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1FD6F288-543D-8046-B152-A39881BFA303}" type="datetimeFigureOut">
              <a:rPr lang="fi-FI" smtClean="0"/>
              <a:t>3.12.2024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05764-FAB2-394D-840D-1FBF3400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8A9FD-698F-F944-A83E-CC136235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4421E255-E1A8-CF43-B58E-1C31FEDCB4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7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2"/>
          </a:solidFill>
          <a:latin typeface="Sporting Grotes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0zyQTWSQbf4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yue9KRZ6OSY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yHrgu8lERHI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0EE3FE-9FCA-6F4A-948D-24357FD46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Lukiokoulutus Joensuussa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2B7E31-2DA2-894C-A4EE-FD9BD83E60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Jarkko Rieppo</a:t>
            </a:r>
            <a:br>
              <a:rPr lang="fi-FI" dirty="0"/>
            </a:br>
            <a:r>
              <a:rPr lang="fi-FI" dirty="0"/>
              <a:t>Rehtori</a:t>
            </a:r>
            <a:br>
              <a:rPr lang="fi-FI" dirty="0"/>
            </a:br>
            <a:r>
              <a:rPr lang="fi-FI" dirty="0"/>
              <a:t>Joensuun lyseon lukio</a:t>
            </a:r>
          </a:p>
        </p:txBody>
      </p:sp>
    </p:spTree>
    <p:extLst>
      <p:ext uri="{BB962C8B-B14F-4D97-AF65-F5344CB8AC3E}">
        <p14:creationId xmlns:p14="http://schemas.microsoft.com/office/powerpoint/2010/main" val="18222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lukioon?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800" dirty="0">
                <a:latin typeface="IBM Plex Sans"/>
              </a:rPr>
              <a:t>Yhteishaku sähköisesti 18.2.-18.3.2025: opintopolku.fi</a:t>
            </a:r>
          </a:p>
          <a:p>
            <a:r>
              <a:rPr lang="fi-FI" sz="2800" dirty="0"/>
              <a:t>Edellytyksenä suoritettu peruskoulun oppimäärä</a:t>
            </a:r>
          </a:p>
          <a:p>
            <a:r>
              <a:rPr lang="fi-FI" sz="2800" dirty="0"/>
              <a:t>Opiskelijat valitaan lukioon (yleislinjat) peruskoulun päättötodistuksen lukuaineiden keskiarvon mukaisessa järjestyksessä</a:t>
            </a:r>
          </a:p>
          <a:p>
            <a:r>
              <a:rPr lang="fi-FI" sz="2800" dirty="0"/>
              <a:t>Yhteishaun lisäksi täytetään ensisijaisen hakutoiveen ainevalintakortti (Joensuun kouluissa Wilmassa)</a:t>
            </a:r>
          </a:p>
          <a:p>
            <a:r>
              <a:rPr lang="fi-FI" sz="2800" dirty="0"/>
              <a:t>Erikoislinjoilla ja </a:t>
            </a:r>
            <a:r>
              <a:rPr lang="fi-FI" sz="2800" dirty="0" err="1"/>
              <a:t>ISK:ssa</a:t>
            </a:r>
            <a:r>
              <a:rPr lang="fi-FI" sz="2800" dirty="0"/>
              <a:t> voi olla lisäksi oma hakulomake ja valintakokeita 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3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lukioon?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000" dirty="0">
                <a:latin typeface="IBM Plex Sans"/>
              </a:rPr>
              <a:t>Keskiarvorajat yhteishaussa keväällä 2024:</a:t>
            </a:r>
          </a:p>
          <a:p>
            <a:r>
              <a:rPr lang="fi-FI" sz="2000" dirty="0">
                <a:latin typeface="IBM Plex Sans"/>
              </a:rPr>
              <a:t>Lyseon lukio 8,17</a:t>
            </a:r>
            <a:endParaRPr lang="fi-FI" sz="2000" dirty="0"/>
          </a:p>
          <a:p>
            <a:r>
              <a:rPr lang="fi-FI" sz="2000" dirty="0">
                <a:latin typeface="IBM Plex Sans"/>
              </a:rPr>
              <a:t>Normaalikoulun lukio 7,75</a:t>
            </a:r>
            <a:endParaRPr lang="fi-FI" sz="2000" dirty="0"/>
          </a:p>
          <a:p>
            <a:r>
              <a:rPr lang="fi-FI" sz="2000" dirty="0">
                <a:latin typeface="IBM Plex Sans"/>
              </a:rPr>
              <a:t>Normaalikoulun LUMA-linja 9,25</a:t>
            </a:r>
          </a:p>
          <a:p>
            <a:r>
              <a:rPr lang="fi-FI" sz="2000" dirty="0">
                <a:latin typeface="IBM Plex Sans"/>
              </a:rPr>
              <a:t>Pyhäselän lukio 6,67</a:t>
            </a:r>
          </a:p>
          <a:p>
            <a:r>
              <a:rPr lang="fi-FI" sz="2000" dirty="0">
                <a:latin typeface="IBM Plex Sans"/>
              </a:rPr>
              <a:t>Yhteiskoulun lukio 8,31</a:t>
            </a:r>
            <a:endParaRPr lang="fi-FI" sz="2000" dirty="0"/>
          </a:p>
          <a:p>
            <a:endParaRPr lang="fi-FI" sz="2000" dirty="0"/>
          </a:p>
          <a:p>
            <a:r>
              <a:rPr lang="fi-FI" sz="2000" dirty="0">
                <a:latin typeface="IBM Plex Sans"/>
              </a:rPr>
              <a:t>Erityislinjoilla (Lyseon IB, </a:t>
            </a:r>
            <a:r>
              <a:rPr lang="fi-FI" sz="2000" dirty="0" err="1">
                <a:latin typeface="IBM Plex Sans"/>
              </a:rPr>
              <a:t>JYKin</a:t>
            </a:r>
            <a:r>
              <a:rPr lang="fi-FI" sz="2000" dirty="0">
                <a:latin typeface="IBM Plex Sans"/>
              </a:rPr>
              <a:t> urheilulukio sekä musiikin ja ilmaisun linja, ISK) on oma pisteytysjärjestelmä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83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/>
              <a:t>Joensuun yhteiskoulun lukio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292977"/>
            <a:ext cx="8600263" cy="3629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000" dirty="0">
                <a:latin typeface="IBM Plex Sans"/>
              </a:rPr>
              <a:t>Kesällä 2015 uudet opiskelutilat Papinkadulle </a:t>
            </a:r>
            <a:endParaRPr lang="fi-FI" sz="3000" dirty="0"/>
          </a:p>
          <a:p>
            <a:r>
              <a:rPr lang="fi-FI" sz="3000" dirty="0">
                <a:latin typeface="IBM Plex Sans"/>
              </a:rPr>
              <a:t>Maakunnan suurin n. 700 opiskelijan päivälukio</a:t>
            </a:r>
          </a:p>
          <a:p>
            <a:r>
              <a:rPr lang="fi-FI" sz="3000" dirty="0">
                <a:latin typeface="IBM Plex Sans"/>
              </a:rPr>
              <a:t>Yleislinja (144 aloituspaikkaa)</a:t>
            </a:r>
          </a:p>
          <a:p>
            <a:r>
              <a:rPr lang="fi-FI" sz="3000" dirty="0">
                <a:latin typeface="IBM Plex Sans"/>
              </a:rPr>
              <a:t>Urheilulukio (40 ap.)</a:t>
            </a:r>
          </a:p>
          <a:p>
            <a:r>
              <a:rPr lang="fi-FI" sz="3000" dirty="0">
                <a:latin typeface="IBM Plex Sans"/>
              </a:rPr>
              <a:t>Musiikin ja ilmaisun linja (26 ap.)</a:t>
            </a:r>
          </a:p>
          <a:p>
            <a:endParaRPr lang="fi-FI" sz="3000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B3CADF3-328C-4972-AFA0-7E9B5E91847A}"/>
              </a:ext>
            </a:extLst>
          </p:cNvPr>
          <p:cNvSpPr/>
          <p:nvPr/>
        </p:nvSpPr>
        <p:spPr>
          <a:xfrm>
            <a:off x="9330431" y="2317074"/>
            <a:ext cx="2325950" cy="15447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IBM Plex Sans" panose="020B0604020202020204" charset="0"/>
              </a:rPr>
              <a:t>YLEISLINJA 144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79692FF5-3369-4906-8B2B-A809EFC84FA1}"/>
              </a:ext>
            </a:extLst>
          </p:cNvPr>
          <p:cNvSpPr/>
          <p:nvPr/>
        </p:nvSpPr>
        <p:spPr>
          <a:xfrm>
            <a:off x="9330431" y="3934291"/>
            <a:ext cx="2325950" cy="55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latin typeface="IBM Plex Sans" panose="020B0604020202020204" charset="0"/>
              </a:rPr>
              <a:t>URHEILULUKIO 40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D88E73B-64A8-46D0-A50A-01168EE5D3EC}"/>
              </a:ext>
            </a:extLst>
          </p:cNvPr>
          <p:cNvSpPr/>
          <p:nvPr/>
        </p:nvSpPr>
        <p:spPr>
          <a:xfrm>
            <a:off x="9330431" y="4562067"/>
            <a:ext cx="2325950" cy="55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latin typeface="IBM Plex Sans" panose="020B0604020202020204" charset="0"/>
              </a:rPr>
              <a:t>MUSIIKIN JA ILMAISUN LINJA 26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7357F46-7F03-4DA0-A4D7-7E7FF4FBD02D}"/>
              </a:ext>
            </a:extLst>
          </p:cNvPr>
          <p:cNvSpPr txBox="1"/>
          <p:nvPr/>
        </p:nvSpPr>
        <p:spPr>
          <a:xfrm>
            <a:off x="9698854" y="1908701"/>
            <a:ext cx="158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IBM Plex Sans" panose="020B0604020202020204" charset="0"/>
              </a:rPr>
              <a:t>Aloituspaikat</a:t>
            </a:r>
          </a:p>
        </p:txBody>
      </p:sp>
      <p:pic>
        <p:nvPicPr>
          <p:cNvPr id="10" name="Picture 6">
            <a:hlinkClick r:id="rId2"/>
            <a:extLst>
              <a:ext uri="{FF2B5EF4-FFF2-40B4-BE49-F238E27FC236}">
                <a16:creationId xmlns:a16="http://schemas.microsoft.com/office/drawing/2014/main" id="{32E9C93B-8DD1-44F6-8437-BAEA55EC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662" y="5948855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98208E7F-25D8-4373-AC7F-803E36C88862}"/>
              </a:ext>
            </a:extLst>
          </p:cNvPr>
          <p:cNvSpPr txBox="1"/>
          <p:nvPr/>
        </p:nvSpPr>
        <p:spPr>
          <a:xfrm>
            <a:off x="9003032" y="5926553"/>
            <a:ext cx="211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schemeClr val="accent1"/>
                </a:solidFill>
                <a:latin typeface="IBM Plex Sans" panose="020B0604020202020204" charset="0"/>
                <a:hlinkClick r:id="rId2"/>
              </a:rPr>
              <a:t>Esittelyvideo</a:t>
            </a:r>
            <a:endParaRPr lang="fi-FI" sz="2400">
              <a:solidFill>
                <a:schemeClr val="accent1"/>
              </a:solidFill>
              <a:latin typeface="IBM Plex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URHEILULUKIO (JYK)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292977"/>
            <a:ext cx="11193213" cy="3629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000" dirty="0">
                <a:latin typeface="IBM Plex Sans"/>
              </a:rPr>
              <a:t>Erityistehtävän saanut urheilulukio</a:t>
            </a:r>
          </a:p>
          <a:p>
            <a:r>
              <a:rPr lang="fi-FI" sz="3000" dirty="0">
                <a:latin typeface="IBM Plex Sans"/>
              </a:rPr>
              <a:t>40 aloituspaikkaa</a:t>
            </a:r>
          </a:p>
          <a:p>
            <a:r>
              <a:rPr lang="fi-FI" sz="3000" dirty="0">
                <a:latin typeface="IBM Plex Sans"/>
              </a:rPr>
              <a:t>Valmennus yhteistyössä Joensuun Urheiluakatemian kanssa</a:t>
            </a:r>
          </a:p>
          <a:p>
            <a:r>
              <a:rPr lang="fi-FI" sz="3000" dirty="0">
                <a:latin typeface="IBM Plex Sans"/>
              </a:rPr>
              <a:t>Valmennukset ti-to klo 8-10, minkä jälkeen ruokailu </a:t>
            </a:r>
            <a:endParaRPr lang="fi-FI" sz="3000" dirty="0"/>
          </a:p>
          <a:p>
            <a:r>
              <a:rPr lang="fi-FI" sz="3000" dirty="0">
                <a:latin typeface="IBM Plex Sans"/>
              </a:rPr>
              <a:t>Tarjolla urheilun tukipalveluja</a:t>
            </a:r>
          </a:p>
          <a:p>
            <a:r>
              <a:rPr lang="fi-FI" sz="3000" dirty="0">
                <a:latin typeface="IBM Plex Sans"/>
              </a:rPr>
              <a:t>Käytössä urheilulukioille suunnattu valtakunnallinen tuntijako</a:t>
            </a:r>
          </a:p>
          <a:p>
            <a:endParaRPr lang="fi-FI" sz="3000"/>
          </a:p>
        </p:txBody>
      </p:sp>
      <p:pic>
        <p:nvPicPr>
          <p:cNvPr id="5" name="Picture 6">
            <a:hlinkClick r:id="rId2"/>
            <a:extLst>
              <a:ext uri="{FF2B5EF4-FFF2-40B4-BE49-F238E27FC236}">
                <a16:creationId xmlns:a16="http://schemas.microsoft.com/office/drawing/2014/main" id="{A7789BEE-EE8B-4A32-AEBB-985E48C4A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136" y="5948855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113C330-8642-43E2-8DF0-73B7B420C318}"/>
              </a:ext>
            </a:extLst>
          </p:cNvPr>
          <p:cNvSpPr txBox="1"/>
          <p:nvPr/>
        </p:nvSpPr>
        <p:spPr>
          <a:xfrm>
            <a:off x="8994154" y="5926553"/>
            <a:ext cx="211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schemeClr val="accent1"/>
                </a:solidFill>
                <a:latin typeface="IBM Plex Sans" panose="020B0604020202020204" charset="0"/>
                <a:hlinkClick r:id="rId2"/>
              </a:rPr>
              <a:t>Esittelyvideo</a:t>
            </a:r>
            <a:endParaRPr lang="fi-FI" sz="2400">
              <a:solidFill>
                <a:schemeClr val="accent1"/>
              </a:solidFill>
              <a:latin typeface="IBM Plex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8861310" cy="1325563"/>
          </a:xfrm>
        </p:spPr>
        <p:txBody>
          <a:bodyPr/>
          <a:lstStyle/>
          <a:p>
            <a:r>
              <a:rPr lang="fi-FI" sz="3600"/>
              <a:t>Valintaperusteet urheilulukioon</a:t>
            </a:r>
            <a:endParaRPr lang="fi-FI" sz="36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952083"/>
            <a:ext cx="11065622" cy="4651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800">
                <a:latin typeface="IBM Plex Sans"/>
              </a:rPr>
              <a:t>Yhteensä enintään 20 p. </a:t>
            </a:r>
          </a:p>
          <a:p>
            <a:endParaRPr lang="fi-FI" sz="2800"/>
          </a:p>
          <a:p>
            <a:r>
              <a:rPr lang="fi-FI" sz="2800" b="1">
                <a:latin typeface="IBM Plex Sans"/>
              </a:rPr>
              <a:t>Enintään 10 p.</a:t>
            </a:r>
            <a:r>
              <a:rPr lang="fi-FI" sz="2800">
                <a:latin typeface="IBM Plex Sans"/>
              </a:rPr>
              <a:t> päättötodistuksen </a:t>
            </a:r>
            <a:r>
              <a:rPr lang="fi-FI" sz="2800" b="1">
                <a:latin typeface="IBM Plex Sans"/>
              </a:rPr>
              <a:t>lukuaineiden </a:t>
            </a:r>
            <a:br>
              <a:rPr lang="fi-FI" sz="2800" b="1">
                <a:latin typeface="IBM Plex Sans"/>
              </a:rPr>
            </a:br>
            <a:r>
              <a:rPr lang="fi-FI" sz="2800" b="1">
                <a:latin typeface="IBM Plex Sans"/>
              </a:rPr>
              <a:t>ja liikunnan keskiarvosta </a:t>
            </a:r>
            <a:r>
              <a:rPr lang="fi-FI" sz="2800">
                <a:latin typeface="IBM Plex Sans"/>
              </a:rPr>
              <a:t>(vähintään </a:t>
            </a:r>
            <a:r>
              <a:rPr lang="fi-FI" sz="3000"/>
              <a:t>7,1)</a:t>
            </a:r>
            <a:br>
              <a:rPr lang="fi-FI" sz="2800"/>
            </a:br>
            <a:endParaRPr lang="fi-FI" sz="2800"/>
          </a:p>
          <a:p>
            <a:r>
              <a:rPr lang="fi-FI" sz="2800" b="1">
                <a:latin typeface="IBM Plex Sans"/>
              </a:rPr>
              <a:t>Urheilullisista näytöistä 0-10 p</a:t>
            </a:r>
            <a:r>
              <a:rPr lang="fi-FI" sz="2800">
                <a:latin typeface="IBM Plex Sans"/>
              </a:rPr>
              <a:t>.</a:t>
            </a:r>
          </a:p>
          <a:p>
            <a:pPr lvl="1"/>
            <a:r>
              <a:rPr lang="fi-FI" b="1">
                <a:latin typeface="IBM Plex Sans"/>
              </a:rPr>
              <a:t>Lajiliiton pisteet </a:t>
            </a:r>
            <a:r>
              <a:rPr lang="fi-FI" err="1">
                <a:latin typeface="IBM Plex Sans"/>
              </a:rPr>
              <a:t>max</a:t>
            </a:r>
            <a:r>
              <a:rPr lang="fi-FI">
                <a:latin typeface="IBM Plex Sans"/>
              </a:rPr>
              <a:t> 5 p.</a:t>
            </a:r>
          </a:p>
          <a:p>
            <a:pPr lvl="1"/>
            <a:r>
              <a:rPr lang="fi-FI" b="1">
                <a:latin typeface="IBM Plex Sans"/>
              </a:rPr>
              <a:t>Haastattelu </a:t>
            </a:r>
            <a:r>
              <a:rPr lang="fi-FI" err="1">
                <a:latin typeface="IBM Plex Sans"/>
              </a:rPr>
              <a:t>max</a:t>
            </a:r>
            <a:r>
              <a:rPr lang="fi-FI">
                <a:latin typeface="IBM Plex Sans"/>
              </a:rPr>
              <a:t> 3 p. ja </a:t>
            </a:r>
            <a:r>
              <a:rPr lang="fi-FI" b="1">
                <a:latin typeface="IBM Plex Sans"/>
              </a:rPr>
              <a:t>lajipisteet</a:t>
            </a:r>
            <a:r>
              <a:rPr lang="fi-FI">
                <a:latin typeface="IBM Plex Sans"/>
              </a:rPr>
              <a:t> 2 p. </a:t>
            </a:r>
            <a:br>
              <a:rPr lang="fi-FI" sz="2000">
                <a:latin typeface="IBM Plex Sans"/>
              </a:rPr>
            </a:br>
            <a:br>
              <a:rPr lang="fi-FI" sz="2000"/>
            </a:br>
            <a:endParaRPr lang="fi-FI" sz="2000"/>
          </a:p>
        </p:txBody>
      </p:sp>
      <p:sp>
        <p:nvSpPr>
          <p:cNvPr id="5" name="Suorakulmio 4"/>
          <p:cNvSpPr/>
          <p:nvPr/>
        </p:nvSpPr>
        <p:spPr>
          <a:xfrm>
            <a:off x="9300117" y="3725694"/>
            <a:ext cx="2275798" cy="2159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9300117" y="1436452"/>
            <a:ext cx="2275798" cy="2159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9173183" y="1290664"/>
            <a:ext cx="2568102" cy="47307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/>
          <p:cNvSpPr txBox="1"/>
          <p:nvPr/>
        </p:nvSpPr>
        <p:spPr>
          <a:xfrm>
            <a:off x="9740554" y="6066779"/>
            <a:ext cx="179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latin typeface="IBM Plex Sans" panose="020B0604020202020204" charset="0"/>
              </a:rPr>
              <a:t>Max 20 p.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9382802" y="1595336"/>
            <a:ext cx="2193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>
                <a:solidFill>
                  <a:schemeClr val="bg1"/>
                </a:solidFill>
                <a:latin typeface="IBM Plex Sans" panose="020B0604020202020204" charset="0"/>
              </a:rPr>
              <a:t>0-10 p.</a:t>
            </a:r>
            <a:br>
              <a:rPr lang="fi-FI" sz="2000" b="1">
                <a:solidFill>
                  <a:schemeClr val="bg1"/>
                </a:solidFill>
                <a:latin typeface="IBM Plex Sans" panose="020B0604020202020204" charset="0"/>
              </a:rPr>
            </a:br>
            <a:r>
              <a:rPr lang="fi-FI" sz="2000" b="1">
                <a:solidFill>
                  <a:schemeClr val="bg1"/>
                </a:solidFill>
                <a:latin typeface="IBM Plex Sans" panose="020B0604020202020204" charset="0"/>
              </a:rPr>
              <a:t>LUKUAINEIDEN JA LIIKUNNAN KESKIARVO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9382801" y="3855524"/>
            <a:ext cx="2193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>
                <a:solidFill>
                  <a:schemeClr val="bg1"/>
                </a:solidFill>
                <a:latin typeface="IBM Plex Sans" panose="020B0604020202020204" charset="0"/>
              </a:rPr>
              <a:t>0-10 p.</a:t>
            </a:r>
            <a:br>
              <a:rPr lang="fi-FI" sz="2000" b="1">
                <a:solidFill>
                  <a:schemeClr val="bg1"/>
                </a:solidFill>
                <a:latin typeface="IBM Plex Sans" panose="020B0604020202020204" charset="0"/>
              </a:rPr>
            </a:br>
            <a:r>
              <a:rPr lang="fi-FI" sz="2000" b="1">
                <a:solidFill>
                  <a:schemeClr val="bg1"/>
                </a:solidFill>
                <a:latin typeface="IBM Plex Sans" panose="020B0604020202020204" charset="0"/>
              </a:rPr>
              <a:t>URHEILULLISET NÄYTÖT</a:t>
            </a:r>
          </a:p>
        </p:txBody>
      </p:sp>
    </p:spTree>
    <p:extLst>
      <p:ext uri="{BB962C8B-B14F-4D97-AF65-F5344CB8AC3E}">
        <p14:creationId xmlns:p14="http://schemas.microsoft.com/office/powerpoint/2010/main" val="14685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8450012" cy="1325563"/>
          </a:xfrm>
        </p:spPr>
        <p:txBody>
          <a:bodyPr/>
          <a:lstStyle/>
          <a:p>
            <a:r>
              <a:rPr lang="fi-FI" sz="3600" dirty="0"/>
              <a:t>MUSIIKIN JA ILMAISUN LINJA (JYK)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292977"/>
            <a:ext cx="9082881" cy="3629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000" dirty="0">
                <a:latin typeface="IBM Plex Sans"/>
              </a:rPr>
              <a:t>26 aloituspaikkaa. </a:t>
            </a:r>
            <a:endParaRPr lang="fi-FI" sz="3000" dirty="0"/>
          </a:p>
          <a:p>
            <a:endParaRPr lang="fi-FI" sz="3000" dirty="0"/>
          </a:p>
          <a:p>
            <a:r>
              <a:rPr lang="fi-FI" sz="3000" dirty="0">
                <a:latin typeface="IBM Plex Sans"/>
              </a:rPr>
              <a:t>Voit opiskella </a:t>
            </a:r>
            <a:r>
              <a:rPr lang="fi-FI" sz="3000" b="1" dirty="0">
                <a:latin typeface="IBM Plex Sans"/>
              </a:rPr>
              <a:t>musiikkia, kuvataidetta, draamaa</a:t>
            </a:r>
            <a:r>
              <a:rPr lang="fi-FI" sz="3000" dirty="0">
                <a:latin typeface="IBM Plex Sans"/>
              </a:rPr>
              <a:t>.</a:t>
            </a:r>
            <a:br>
              <a:rPr lang="fi-FI" sz="3000" dirty="0"/>
            </a:br>
            <a:endParaRPr lang="fi-FI" sz="3000" dirty="0"/>
          </a:p>
          <a:p>
            <a:r>
              <a:rPr lang="fi-FI" sz="3000" dirty="0">
                <a:latin typeface="IBM Plex Sans"/>
              </a:rPr>
              <a:t>Linjan päättötodistuksen saamiseksi opiskeltava vähintään 16 musiikin tai ilmaisun opintopistettä</a:t>
            </a:r>
          </a:p>
          <a:p>
            <a:endParaRPr lang="fi-FI" sz="3000" dirty="0"/>
          </a:p>
        </p:txBody>
      </p:sp>
      <p:pic>
        <p:nvPicPr>
          <p:cNvPr id="5" name="Picture 6">
            <a:hlinkClick r:id="rId2"/>
            <a:extLst>
              <a:ext uri="{FF2B5EF4-FFF2-40B4-BE49-F238E27FC236}">
                <a16:creationId xmlns:a16="http://schemas.microsoft.com/office/drawing/2014/main" id="{D9D5E075-55CA-4E9F-8ABC-524EB751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730" y="6151629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06C92E3-E19B-425E-8E17-81EABBDBF81F}"/>
              </a:ext>
            </a:extLst>
          </p:cNvPr>
          <p:cNvSpPr txBox="1"/>
          <p:nvPr/>
        </p:nvSpPr>
        <p:spPr>
          <a:xfrm>
            <a:off x="9215477" y="6119233"/>
            <a:ext cx="2114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schemeClr val="accent1"/>
                </a:solidFill>
                <a:latin typeface="IBM Plex Sans" panose="020B0604020202020204" charset="0"/>
                <a:hlinkClick r:id="rId2"/>
              </a:rPr>
              <a:t>Esittelyvideo</a:t>
            </a:r>
            <a:endParaRPr lang="fi-FI" sz="2400">
              <a:solidFill>
                <a:schemeClr val="accent1"/>
              </a:solidFill>
              <a:latin typeface="IBM Plex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8450012" cy="1325563"/>
          </a:xfrm>
        </p:spPr>
        <p:txBody>
          <a:bodyPr/>
          <a:lstStyle/>
          <a:p>
            <a:r>
              <a:rPr lang="fi-FI" sz="3600"/>
              <a:t>Valintaperusteet </a:t>
            </a:r>
            <a:br>
              <a:rPr lang="fi-FI" sz="3600"/>
            </a:br>
            <a:r>
              <a:rPr lang="fi-FI" sz="3600"/>
              <a:t>musiikin ja ilmaisun linjalle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292977"/>
            <a:ext cx="10154853" cy="3629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000" b="1"/>
              <a:t>Lukuaineiden, musiikin, kuvataiteen, käsityön ja liikunnan keskiarvon </a:t>
            </a:r>
            <a:r>
              <a:rPr lang="fi-FI" sz="3000"/>
              <a:t>sekä </a:t>
            </a:r>
            <a:r>
              <a:rPr lang="fi-FI" sz="3000" b="1"/>
              <a:t>soveltuvuuskokeen</a:t>
            </a:r>
            <a:r>
              <a:rPr lang="fi-FI" sz="3000"/>
              <a:t> </a:t>
            </a:r>
            <a:br>
              <a:rPr lang="fi-FI" sz="3000"/>
            </a:br>
            <a:r>
              <a:rPr lang="fi-FI" sz="3000"/>
              <a:t>perusteella</a:t>
            </a:r>
          </a:p>
          <a:p>
            <a:r>
              <a:rPr lang="fi-FI" sz="3000"/>
              <a:t>Äidinkielen arvosana painotetaan kertoimella 1,2</a:t>
            </a:r>
          </a:p>
          <a:p>
            <a:r>
              <a:rPr lang="fi-FI" sz="3000">
                <a:latin typeface="IBM Plex Sans"/>
              </a:rPr>
              <a:t>Haetaan omalla hakukoodilla ja hakusijasta riippumatta täytetään myös erillinen sähköinen hakemus, jolla hakija valitsee, osallistuuko hän musiikin, draaman vai kuvataiteen soveltuvuuskokeeseen. </a:t>
            </a:r>
          </a:p>
          <a:p>
            <a:endParaRPr lang="fi-FI" sz="3000"/>
          </a:p>
        </p:txBody>
      </p:sp>
    </p:spTree>
    <p:extLst>
      <p:ext uri="{BB962C8B-B14F-4D97-AF65-F5344CB8AC3E}">
        <p14:creationId xmlns:p14="http://schemas.microsoft.com/office/powerpoint/2010/main" val="22207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2">
            <a:extLst>
              <a:ext uri="{FF2B5EF4-FFF2-40B4-BE49-F238E27FC236}">
                <a16:creationId xmlns:a16="http://schemas.microsoft.com/office/drawing/2014/main" id="{273BE9A7-A084-D441-A5C3-F49D9F03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253" y="4710116"/>
            <a:ext cx="11150600" cy="1261918"/>
          </a:xfrm>
        </p:spPr>
        <p:txBody>
          <a:bodyPr>
            <a:noAutofit/>
          </a:bodyPr>
          <a:lstStyle/>
          <a:p>
            <a:pPr algn="ctr"/>
            <a:r>
              <a:rPr lang="en-US" altLang="fi-FI" sz="5400" b="1">
                <a:latin typeface="Calibri"/>
                <a:cs typeface="Calibri"/>
              </a:rPr>
              <a:t>Norssi ja ISK</a:t>
            </a:r>
            <a:br>
              <a:rPr lang="en-US" altLang="fi-FI" sz="6000">
                <a:latin typeface="Calibri"/>
              </a:rPr>
            </a:br>
            <a:r>
              <a:rPr lang="en-US" sz="2800">
                <a:latin typeface="Calibri"/>
                <a:cs typeface="Calibri"/>
              </a:rPr>
              <a:t>Tulliportin normaalikoulun ja </a:t>
            </a:r>
            <a:br>
              <a:rPr lang="en-US" sz="2800">
                <a:latin typeface="Calibri"/>
                <a:cs typeface="Calibri"/>
              </a:rPr>
            </a:br>
            <a:r>
              <a:rPr lang="en-US" sz="2800">
                <a:latin typeface="Calibri"/>
                <a:cs typeface="Calibri"/>
              </a:rPr>
              <a:t>Itä-Suomen suomalais-venäläisen koulun lukiot</a:t>
            </a:r>
            <a:endParaRPr lang="fi-FI" sz="2800" b="1">
              <a:latin typeface="Open Sans ExtraBold" panose="020B0606030504020204"/>
              <a:ea typeface="Open Sans ExtraBold" panose="020B0606030504020204" pitchFamily="34" charset="0"/>
              <a:cs typeface="Calibri"/>
            </a:endParaRPr>
          </a:p>
        </p:txBody>
      </p:sp>
      <p:pic>
        <p:nvPicPr>
          <p:cNvPr id="7" name="Kuva 6" descr="University of Eastern Finland logo">
            <a:extLst>
              <a:ext uri="{FF2B5EF4-FFF2-40B4-BE49-F238E27FC236}">
                <a16:creationId xmlns:a16="http://schemas.microsoft.com/office/drawing/2014/main" id="{D0442DDC-B96C-D341-BF20-D1F4BFE36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58" y="0"/>
            <a:ext cx="2160240" cy="201189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018" y="2249042"/>
            <a:ext cx="2789966" cy="1863140"/>
          </a:xfrm>
          <a:prstGeom prst="rect">
            <a:avLst/>
          </a:prstGeom>
        </p:spPr>
      </p:pic>
      <p:pic>
        <p:nvPicPr>
          <p:cNvPr id="4" name="Kuva 7" descr="Kuva, joka sisältää kohteen henkilö, nainen, henkilöt, istuminen&#10;&#10;Kuvaus luotu automaattisesti">
            <a:extLst>
              <a:ext uri="{FF2B5EF4-FFF2-40B4-BE49-F238E27FC236}">
                <a16:creationId xmlns:a16="http://schemas.microsoft.com/office/drawing/2014/main" id="{3C8C74FA-44D5-4C85-9C49-FFA851815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523" y="3063"/>
            <a:ext cx="6446043" cy="43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8EB2B9DD-BA43-184C-8C64-76FA5CDD277A}"/>
              </a:ext>
            </a:extLst>
          </p:cNvPr>
          <p:cNvSpPr txBox="1">
            <a:spLocks/>
          </p:cNvSpPr>
          <p:nvPr/>
        </p:nvSpPr>
        <p:spPr>
          <a:xfrm>
            <a:off x="1549790" y="182997"/>
            <a:ext cx="5324477" cy="106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Norssin</a:t>
            </a:r>
            <a:r>
              <a:rPr lang="en-US" sz="3600" b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lukio</a:t>
            </a:r>
            <a:endParaRPr lang="en-US" sz="3600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D8A6AB-88C1-7E43-A33D-FFCB6DF4D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01" y="1543830"/>
            <a:ext cx="5988525" cy="45735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fi-FI" sz="2200" dirty="0" err="1"/>
              <a:t>Yliopiston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harjoittelukoulu</a:t>
            </a:r>
            <a:r>
              <a:rPr lang="en-US" altLang="fi-FI" sz="2200" dirty="0"/>
              <a:t>, </a:t>
            </a:r>
            <a:r>
              <a:rPr lang="en-US" altLang="fi-FI" sz="2200" dirty="0" err="1"/>
              <a:t>jossa</a:t>
            </a:r>
            <a:r>
              <a:rPr lang="en-US" altLang="fi-FI" sz="2200" dirty="0"/>
              <a:t> on </a:t>
            </a:r>
            <a:r>
              <a:rPr lang="en-US" altLang="fi-FI" sz="2200" dirty="0" err="1"/>
              <a:t>noin</a:t>
            </a:r>
            <a:endParaRPr lang="en-US" altLang="fi-FI" sz="2200" dirty="0">
              <a:cs typeface="Calibri"/>
            </a:endParaRPr>
          </a:p>
          <a:p>
            <a:r>
              <a:rPr lang="en-US" altLang="fi-FI" sz="2200" dirty="0"/>
              <a:t>400 </a:t>
            </a:r>
            <a:r>
              <a:rPr lang="en-US" altLang="fi-FI" sz="2200" dirty="0" err="1"/>
              <a:t>lukiolaista</a:t>
            </a:r>
            <a:r>
              <a:rPr lang="en-US" altLang="fi-FI" sz="2200" dirty="0"/>
              <a:t> (350 </a:t>
            </a:r>
            <a:r>
              <a:rPr lang="en-US" altLang="fi-FI" sz="2200" dirty="0" err="1"/>
              <a:t>Norssi</a:t>
            </a:r>
            <a:r>
              <a:rPr lang="en-US" altLang="fi-FI" sz="2200" dirty="0"/>
              <a:t> + 50 ISK) ja</a:t>
            </a:r>
            <a:endParaRPr lang="en-US" sz="2200" dirty="0">
              <a:cs typeface="Calibri"/>
            </a:endParaRPr>
          </a:p>
          <a:p>
            <a:r>
              <a:rPr lang="en-US" altLang="fi-FI" sz="2200" dirty="0"/>
              <a:t>100 </a:t>
            </a:r>
            <a:r>
              <a:rPr lang="en-US" altLang="fi-FI" sz="2200" dirty="0" err="1"/>
              <a:t>opettajaa</a:t>
            </a:r>
            <a:r>
              <a:rPr lang="en-US" altLang="fi-FI" sz="2200" dirty="0"/>
              <a:t>. </a:t>
            </a:r>
            <a:endParaRPr lang="en-US" altLang="fi-FI" sz="2200" dirty="0">
              <a:cs typeface="Calibri"/>
            </a:endParaRPr>
          </a:p>
          <a:p>
            <a:endParaRPr lang="en-US" altLang="fi-FI" sz="2200" dirty="0"/>
          </a:p>
          <a:p>
            <a:r>
              <a:rPr lang="en-US" altLang="fi-FI" sz="2200" dirty="0"/>
              <a:t>115 </a:t>
            </a:r>
            <a:r>
              <a:rPr lang="en-US" altLang="fi-FI" sz="2200" dirty="0" err="1"/>
              <a:t>uutta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opiskelijaa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vuosittain</a:t>
            </a:r>
            <a:r>
              <a:rPr lang="en-US" altLang="fi-FI" sz="2200" dirty="0"/>
              <a:t>, </a:t>
            </a:r>
            <a:r>
              <a:rPr lang="en-US" altLang="fi-FI" sz="2200" dirty="0" err="1"/>
              <a:t>joista</a:t>
            </a:r>
            <a:br>
              <a:rPr lang="en-US" dirty="0"/>
            </a:br>
            <a:r>
              <a:rPr lang="en-US" altLang="fi-FI" sz="2200" dirty="0"/>
              <a:t>4 </a:t>
            </a:r>
            <a:r>
              <a:rPr lang="en-US" altLang="fi-FI" sz="2200" dirty="0" err="1"/>
              <a:t>yleis</a:t>
            </a:r>
            <a:r>
              <a:rPr lang="en-US" altLang="fi-FI" sz="2200" dirty="0"/>
              <a:t>- ja 1 </a:t>
            </a:r>
            <a:r>
              <a:rPr lang="en-US" altLang="fi-FI" sz="2200" dirty="0" err="1"/>
              <a:t>lumalinjan</a:t>
            </a:r>
            <a:r>
              <a:rPr lang="en-US" altLang="fi-FI" sz="2200" dirty="0"/>
              <a:t> </a:t>
            </a:r>
            <a:r>
              <a:rPr lang="en-US" altLang="fi-FI" sz="2200" dirty="0" err="1"/>
              <a:t>ryhmä</a:t>
            </a:r>
            <a:r>
              <a:rPr lang="en-US" altLang="fi-FI" sz="2200" dirty="0"/>
              <a:t>.  </a:t>
            </a:r>
            <a:endParaRPr lang="en-US" altLang="fi-FI" sz="2200" dirty="0">
              <a:solidFill>
                <a:srgbClr val="FF0000"/>
              </a:solidFill>
              <a:cs typeface="Calibri"/>
            </a:endParaRPr>
          </a:p>
          <a:p>
            <a:r>
              <a:rPr lang="en-US" altLang="fi-FI" sz="2200" dirty="0" err="1"/>
              <a:t>Uusimmat</a:t>
            </a:r>
            <a:r>
              <a:rPr lang="en-US" altLang="fi-FI" sz="2200" dirty="0"/>
              <a:t> </a:t>
            </a:r>
            <a:r>
              <a:rPr lang="en-US" altLang="fi-FI" sz="2200" dirty="0" err="1"/>
              <a:t>opetusmenetelmät</a:t>
            </a:r>
            <a:r>
              <a:rPr lang="en-US" altLang="fi-FI" sz="2200" dirty="0"/>
              <a:t>. </a:t>
            </a:r>
            <a:endParaRPr lang="en-US" altLang="fi-FI" sz="2200" dirty="0">
              <a:cs typeface="Calibri"/>
            </a:endParaRPr>
          </a:p>
          <a:p>
            <a:r>
              <a:rPr lang="en-US" altLang="fi-FI" sz="2200" dirty="0" err="1"/>
              <a:t>Yli</a:t>
            </a:r>
            <a:r>
              <a:rPr lang="en-US" altLang="fi-FI" sz="2200" dirty="0"/>
              <a:t> 100 </a:t>
            </a:r>
            <a:r>
              <a:rPr lang="en-US" altLang="fi-FI" sz="2200" dirty="0" err="1"/>
              <a:t>valinnaista</a:t>
            </a:r>
            <a:r>
              <a:rPr lang="en-US" altLang="fi-FI" sz="2200" dirty="0"/>
              <a:t> </a:t>
            </a:r>
            <a:r>
              <a:rPr lang="en-US" altLang="fi-FI" sz="2200" dirty="0" err="1"/>
              <a:t>opintojaksoa</a:t>
            </a:r>
            <a:r>
              <a:rPr lang="en-US" altLang="fi-FI" sz="2200" dirty="0"/>
              <a:t>. </a:t>
            </a:r>
            <a:br>
              <a:rPr lang="en-US" sz="2200" dirty="0"/>
            </a:br>
            <a:endParaRPr lang="en-US" sz="1800" dirty="0">
              <a:cs typeface="Calibri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74CD8D1-758B-478D-BA76-A539C0C45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r="5272"/>
          <a:stretch/>
        </p:blipFill>
        <p:spPr bwMode="auto"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D319912B-BFF8-9347-A99A-C6458943D0ED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584E19C-3374-5143-9EC5-BFF06F35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597857AC-76B9-9D4B-9DCC-F7CF656C4B8D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8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82B19BD9-420E-3348-B5E7-C77602EBCA2B}"/>
              </a:ext>
            </a:extLst>
          </p:cNvPr>
          <p:cNvSpPr txBox="1">
            <a:spLocks/>
          </p:cNvSpPr>
          <p:nvPr/>
        </p:nvSpPr>
        <p:spPr>
          <a:xfrm>
            <a:off x="4553733" y="548465"/>
            <a:ext cx="6798541" cy="1013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Norssin</a:t>
            </a:r>
            <a:r>
              <a:rPr lang="en-US" sz="3600" b="1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luma-</a:t>
            </a:r>
            <a:r>
              <a:rPr lang="en-US" sz="3600" b="1" dirty="0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linja</a:t>
            </a:r>
            <a:endParaRPr lang="en-US" sz="3600" b="1" dirty="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2" descr="https://westeurope1-mediap.svc.ms/transform/thumbnail?provider=spo&amp;inputFormat=tif&amp;cs=fFNQTw&amp;docid=https%3A%2F%2Fstudentuef-my.sharepoint.com%3A443%2F_api%2Fv2.0%2Fdrives%2Fb!JyWGH2MclUm3KQRqGh_gC_ECBn_2WSxNiQtZgDyGG-wxXjUMplvkQJaYAjc7re2F%2Fitems%2F012OCIF4VZGKFRHXC2SFH32H7EIRT53HPK%3Fversion%3DPublished&amp;access_token=eyJ0eXAiOiJKV1QiLCJhbGciOiJub25lIn0.eyJhdWQiOiIwMDAwMDAwMy0wMDAwLTBmZjEtY2UwMC0wMDAwMDAwMDAwMDAvc3R1ZGVudHVlZi1teS5zaGFyZXBvaW50LmNvbUA4Nzg3OWYyZS03MzA0LTRiZjItYmFmMi02M2U3ZjgzZjNjMzQiLCJpc3MiOiIwMDAwMDAwMy0wMDAwLTBmZjEtY2UwMC0wMDAwMDAwMDAwMDAiLCJuYmYiOiIxNTcxOTg5NzcwIiwiZXhwIjoiMTU3MjAxMTM3MCIsImVuZHBvaW50dXJsIjoiUnQ0V2tueWU4Y28vdmZNZnJSelV4WjBsc3ZTSjUycFVSM1RzOHJIOFlSRT0iLCJlbmRwb2ludHVybExlbmd0aCI6IjEyMCIsImlzbG9vcGJhY2siOiJUcnVlIiwiY2lkIjoiTVRJME1URXhPV1l0TWpBMllpMDVNREF3TFRobE16UXRPV0pqT1RaaE16TTVNV0UxIiwidmVyIjoiaGFzaGVkcHJvb2Z0b2tlbiIsInNpdGVpZCI6Ik1XWTROakkxTWpjdE1XTTJNeTAwT1RrMUxXSTNNamt0TURRMllURmhNV1psTURCaSIsIm5hbWVpZCI6IjAjLmZ8bWVtYmVyc2hpcHx1cm4lM2FzcG8lM2Fhbm9uI2I4ZWI5OTQ3M2Q3MzRkYzM4M2I3NmEyMjI3ZmFmNjAyNTFmODg3ZjM3ZjcyNDZkMDdlMTZiOWZmMjM4OWI0YzciLCJuaWkiOiJtaWNyb3NvZnQuc2hhcmVwb2ludCIsImlzdXNlciI6InRydWUiLCJjYWNoZWtleSI6IjBoLmZ8bWVtYmVyc2hpcHx1cm4lM2FzcG8lM2Fhbm9uI2I4ZWI5OTQ3M2Q3MzRkYzM4M2I3NmEyMjI3ZmFmNjAyNTFmODg3ZjM3ZjcyNDZkMDdlMTZiOWZmMjM4OWI0YzciLCJzaGFyaW5naWQiOiJ6cGM3NXBNaVRrdVhYdFRvWlM2cFBRIiwidHQiOiIwIiwidXNlUGVyc2lzdGVudENvb2tpZSI6IjIifQ.cGNwOXFyUkxhajZYL2NxRkJrdFFjdzBoRWpDTnJhZDVvL2RDSXBqbm5Mdz0&amp;encodeFailures=1&amp;srcWidth=&amp;srcHeight=&amp;width=2560&amp;height=2560&amp;action=Previ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 r="32869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306473-8DFC-EF48-8B28-EC34AD27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3" y="2020453"/>
            <a:ext cx="7474143" cy="37052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fi-FI" sz="2400" dirty="0" err="1"/>
              <a:t>Erinomaiset</a:t>
            </a:r>
            <a:r>
              <a:rPr lang="en-US" altLang="fi-FI" sz="2400" dirty="0"/>
              <a:t> </a:t>
            </a:r>
            <a:r>
              <a:rPr lang="en-US" altLang="fi-FI" sz="2400" dirty="0" err="1"/>
              <a:t>valmiudet</a:t>
            </a:r>
            <a:r>
              <a:rPr lang="en-US" altLang="fi-FI" sz="2400" dirty="0"/>
              <a:t> </a:t>
            </a:r>
            <a:r>
              <a:rPr lang="en-US" altLang="fi-FI" sz="2400" dirty="0" err="1"/>
              <a:t>luonnontieteellisiin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korkea-asteen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opintoihin</a:t>
            </a:r>
            <a:r>
              <a:rPr lang="en-US" altLang="fi-FI" sz="2400" dirty="0"/>
              <a:t>.</a:t>
            </a:r>
          </a:p>
          <a:p>
            <a:r>
              <a:rPr lang="en-US" altLang="fi-FI" sz="2400" dirty="0" err="1"/>
              <a:t>Erillinen</a:t>
            </a:r>
            <a:r>
              <a:rPr lang="en-US" altLang="fi-FI" sz="2400" dirty="0"/>
              <a:t> </a:t>
            </a:r>
            <a:r>
              <a:rPr lang="en-US" altLang="fi-FI" sz="2400" i="1" dirty="0"/>
              <a:t>Luma-</a:t>
            </a:r>
            <a:r>
              <a:rPr lang="en-US" altLang="fi-FI" sz="2400" i="1" dirty="0" err="1"/>
              <a:t>diplomi</a:t>
            </a:r>
            <a:r>
              <a:rPr lang="en-US" altLang="fi-FI" sz="2400" dirty="0"/>
              <a:t>, </a:t>
            </a:r>
            <a:r>
              <a:rPr lang="en-US" altLang="fi-FI" sz="2400" dirty="0" err="1"/>
              <a:t>jos</a:t>
            </a:r>
            <a:r>
              <a:rPr lang="en-US" altLang="fi-FI" sz="2400" dirty="0"/>
              <a:t> </a:t>
            </a:r>
            <a:r>
              <a:rPr lang="en-US" altLang="fi-FI" sz="2400" dirty="0" err="1"/>
              <a:t>suorittaa</a:t>
            </a:r>
            <a:r>
              <a:rPr lang="en-US" altLang="fi-FI" sz="2400" dirty="0"/>
              <a:t> 16 luma-</a:t>
            </a:r>
            <a:r>
              <a:rPr lang="en-US" altLang="fi-FI" sz="2400" dirty="0" err="1"/>
              <a:t>opintopistettä</a:t>
            </a:r>
            <a:r>
              <a:rPr lang="en-US" altLang="fi-FI" sz="2400" dirty="0"/>
              <a:t>: </a:t>
            </a:r>
            <a:r>
              <a:rPr lang="en-US" altLang="fi-FI" sz="2400" dirty="0" err="1"/>
              <a:t>esimerkiksi</a:t>
            </a:r>
            <a:r>
              <a:rPr lang="en-US" altLang="fi-FI" sz="2400" dirty="0"/>
              <a:t> </a:t>
            </a:r>
            <a:r>
              <a:rPr lang="en-US" altLang="fi-FI" sz="2400" i="1" dirty="0" err="1"/>
              <a:t>tähtitiede</a:t>
            </a:r>
            <a:r>
              <a:rPr lang="en-US" altLang="fi-FI" sz="2400" dirty="0"/>
              <a:t>, </a:t>
            </a:r>
            <a:r>
              <a:rPr lang="en-US" altLang="fi-FI" sz="2400" i="1" dirty="0" err="1"/>
              <a:t>geofysiikka</a:t>
            </a:r>
            <a:r>
              <a:rPr lang="en-US" altLang="fi-FI" sz="2400" dirty="0"/>
              <a:t> ja </a:t>
            </a:r>
            <a:r>
              <a:rPr lang="en-US" altLang="fi-FI" sz="2400" i="1" dirty="0" err="1"/>
              <a:t>elinympäristönä</a:t>
            </a:r>
            <a:r>
              <a:rPr lang="en-US" altLang="fi-FI" sz="2400" i="1" dirty="0"/>
              <a:t> </a:t>
            </a:r>
            <a:r>
              <a:rPr lang="en-US" altLang="fi-FI" sz="2400" i="1" dirty="0" err="1"/>
              <a:t>vesi</a:t>
            </a:r>
            <a:r>
              <a:rPr lang="en-US" altLang="fi-FI" sz="2400" dirty="0"/>
              <a:t>.</a:t>
            </a:r>
            <a:endParaRPr lang="en-US" altLang="fi-FI" sz="2400" dirty="0">
              <a:cs typeface="Calibri"/>
            </a:endParaRPr>
          </a:p>
          <a:p>
            <a:r>
              <a:rPr lang="en-US" altLang="fi-FI" sz="2400" dirty="0"/>
              <a:t>Luma-</a:t>
            </a:r>
            <a:r>
              <a:rPr lang="en-US" altLang="fi-FI" sz="2400" dirty="0" err="1"/>
              <a:t>leirikoulu</a:t>
            </a:r>
            <a:r>
              <a:rPr lang="en-US" altLang="fi-FI" sz="2400" dirty="0"/>
              <a:t> </a:t>
            </a:r>
            <a:r>
              <a:rPr lang="en-US" altLang="fi-FI" sz="2400" dirty="0" err="1"/>
              <a:t>joka</a:t>
            </a:r>
            <a:r>
              <a:rPr lang="en-US" altLang="fi-FI" sz="2400" dirty="0"/>
              <a:t> </a:t>
            </a:r>
            <a:r>
              <a:rPr lang="en-US" altLang="fi-FI" sz="2400" dirty="0" err="1"/>
              <a:t>toinen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vuosi</a:t>
            </a:r>
            <a:r>
              <a:rPr lang="en-US" altLang="fi-FI" sz="2400" dirty="0"/>
              <a:t> </a:t>
            </a:r>
            <a:r>
              <a:rPr lang="en-US" altLang="fi-FI" sz="2400" dirty="0" err="1"/>
              <a:t>Pohjois-Ruotsiin</a:t>
            </a:r>
            <a:r>
              <a:rPr lang="en-US" altLang="fi-FI" sz="2400" dirty="0"/>
              <a:t> </a:t>
            </a:r>
            <a:r>
              <a:rPr lang="en-US" altLang="fi-FI" sz="2400" i="1" dirty="0" err="1"/>
              <a:t>Abiskoon</a:t>
            </a:r>
            <a:r>
              <a:rPr lang="en-US" altLang="fi-FI" sz="2400" i="1" dirty="0"/>
              <a:t>*</a:t>
            </a:r>
            <a:r>
              <a:rPr lang="en-US" altLang="fi-FI" sz="2400" dirty="0"/>
              <a:t>.</a:t>
            </a:r>
            <a:endParaRPr lang="en-US" altLang="fi-FI" sz="2400">
              <a:cs typeface="Calibri"/>
            </a:endParaRPr>
          </a:p>
          <a:p>
            <a:r>
              <a:rPr lang="en-US" altLang="fi-FI" sz="2400" dirty="0" err="1"/>
              <a:t>Opintomatka</a:t>
            </a:r>
            <a:r>
              <a:rPr lang="en-US" altLang="fi-FI" sz="2400" dirty="0"/>
              <a:t>* </a:t>
            </a:r>
            <a:r>
              <a:rPr lang="en-US" altLang="fi-FI" sz="2400" dirty="0" err="1"/>
              <a:t>kerran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vuodessa</a:t>
            </a:r>
            <a:r>
              <a:rPr lang="en-US" altLang="fi-FI" sz="2400" dirty="0"/>
              <a:t> </a:t>
            </a:r>
            <a:r>
              <a:rPr lang="en-US" altLang="fi-FI" sz="2400" dirty="0" err="1"/>
              <a:t>kotimaisiin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yliopistoihin</a:t>
            </a:r>
            <a:r>
              <a:rPr lang="en-US" altLang="fi-FI" sz="2400" dirty="0"/>
              <a:t>. </a:t>
            </a:r>
            <a:endParaRPr lang="en-US" altLang="fi-FI" sz="2400" dirty="0">
              <a:cs typeface="Calibri"/>
            </a:endParaRPr>
          </a:p>
          <a:p>
            <a:pPr>
              <a:buClr>
                <a:srgbClr val="077E9E"/>
              </a:buClr>
            </a:pPr>
            <a:endParaRPr lang="en-US" sz="2000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F6951B38-18DD-BE46-9E52-B6EE6B138A98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C7B4DF0-D3AF-644C-A938-F5BD2771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EBF648F6-9732-7B4F-8084-CACC14A514C2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40ED9E7-8A4C-4AF2-81E2-C03A0EC8FC16}"/>
              </a:ext>
            </a:extLst>
          </p:cNvPr>
          <p:cNvSpPr txBox="1"/>
          <p:nvPr/>
        </p:nvSpPr>
        <p:spPr>
          <a:xfrm>
            <a:off x="5179742" y="5876693"/>
            <a:ext cx="60328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* </a:t>
            </a:r>
            <a:r>
              <a:rPr lang="fi-FI" dirty="0">
                <a:cs typeface="Calibri"/>
              </a:rPr>
              <a:t>​= ei-Korona aikana</a:t>
            </a:r>
            <a:br>
              <a:rPr lang="fi-FI" dirty="0">
                <a:cs typeface="Calibri"/>
              </a:rPr>
            </a:br>
            <a:r>
              <a:rPr lang="fi-FI" dirty="0">
                <a:cs typeface="Calibri"/>
              </a:rPr>
              <a:t>​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69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Lukiot Joensuussa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Lyseon lukio ja IB-linja</a:t>
            </a:r>
          </a:p>
          <a:p>
            <a:r>
              <a:rPr lang="fi-FI" dirty="0"/>
              <a:t>Pyhäselän lukio</a:t>
            </a:r>
          </a:p>
          <a:p>
            <a:r>
              <a:rPr lang="fi-FI" dirty="0"/>
              <a:t>Yhteiskoulun lukio, urheilulukio, musiikin ja ilmaisun linja</a:t>
            </a:r>
          </a:p>
          <a:p>
            <a:r>
              <a:rPr lang="fi-FI" dirty="0">
                <a:latin typeface="IBM Plex Sans"/>
              </a:rPr>
              <a:t>Itä-Suomen suomalais-venäläisen koulun lukio (ISK)</a:t>
            </a:r>
          </a:p>
          <a:p>
            <a:r>
              <a:rPr lang="fi-FI" dirty="0"/>
              <a:t>Normaalikoulun lukio ja </a:t>
            </a:r>
            <a:r>
              <a:rPr lang="fi-FI" dirty="0" err="1"/>
              <a:t>Luma</a:t>
            </a:r>
            <a:r>
              <a:rPr lang="fi-FI" dirty="0"/>
              <a:t>-linja </a:t>
            </a:r>
          </a:p>
          <a:p>
            <a:r>
              <a:rPr lang="fi-FI" dirty="0">
                <a:latin typeface="IBM Plex Sans"/>
              </a:rPr>
              <a:t>Joensuun Aikuislukio (TUVA, kahden tutkinnon opetus, verkkolukio, iltalukio ja aikuisten perusopetus)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46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82B19BD9-420E-3348-B5E7-C77602EBCA2B}"/>
              </a:ext>
            </a:extLst>
          </p:cNvPr>
          <p:cNvSpPr txBox="1">
            <a:spLocks/>
          </p:cNvSpPr>
          <p:nvPr/>
        </p:nvSpPr>
        <p:spPr>
          <a:xfrm>
            <a:off x="1352271" y="77052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 err="1">
                <a:latin typeface="Opens Sans"/>
              </a:rPr>
              <a:t>Norssin</a:t>
            </a:r>
            <a:r>
              <a:rPr lang="en-US" sz="3600" b="1" dirty="0">
                <a:latin typeface="Opens Sans"/>
              </a:rPr>
              <a:t> </a:t>
            </a:r>
            <a:r>
              <a:rPr lang="en-US" sz="3600" b="1" dirty="0" err="1">
                <a:latin typeface="Opens Sans"/>
              </a:rPr>
              <a:t>yleislinja</a:t>
            </a:r>
            <a:r>
              <a:rPr lang="en-US" b="1" dirty="0">
                <a:latin typeface="Calibri Light"/>
                <a:cs typeface="Calibri Light"/>
              </a:rPr>
              <a:t> </a:t>
            </a:r>
            <a:endParaRPr lang="fi-FI" dirty="0">
              <a:latin typeface="Calibri Light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306473-8DFC-EF48-8B28-EC34AD27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fi-FI" sz="2400" dirty="0" err="1"/>
              <a:t>Valtakunnallinen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opetussuunnitelma</a:t>
            </a:r>
            <a:r>
              <a:rPr lang="en-US" altLang="fi-FI" sz="2400" dirty="0"/>
              <a:t>.</a:t>
            </a:r>
            <a:endParaRPr lang="en-US" altLang="fi-FI" sz="2400" dirty="0">
              <a:cs typeface="Calibri"/>
            </a:endParaRPr>
          </a:p>
          <a:p>
            <a:r>
              <a:rPr lang="en-US" altLang="fi-FI" sz="2400" dirty="0" err="1"/>
              <a:t>Mahdollisuus</a:t>
            </a:r>
            <a:r>
              <a:rPr lang="en-US" altLang="fi-FI" sz="2400" dirty="0"/>
              <a:t> </a:t>
            </a:r>
            <a:r>
              <a:rPr lang="en-US" altLang="fi-FI" sz="2400" dirty="0" err="1"/>
              <a:t>ottaa</a:t>
            </a:r>
            <a:r>
              <a:rPr lang="en-US" altLang="fi-FI" sz="2400" dirty="0"/>
              <a:t> </a:t>
            </a:r>
            <a:r>
              <a:rPr lang="en-US" altLang="fi-FI" sz="2400" dirty="0" err="1"/>
              <a:t>myös</a:t>
            </a:r>
            <a:r>
              <a:rPr lang="en-US" altLang="fi-FI" sz="2400" dirty="0"/>
              <a:t> </a:t>
            </a:r>
            <a:br>
              <a:rPr lang="en-US" altLang="fi-FI" sz="2400" dirty="0"/>
            </a:br>
            <a:r>
              <a:rPr lang="en-US" altLang="fi-FI" sz="2400" dirty="0"/>
              <a:t>Luma-</a:t>
            </a:r>
            <a:r>
              <a:rPr lang="en-US" altLang="fi-FI" sz="2400" dirty="0" err="1"/>
              <a:t>kursseja</a:t>
            </a:r>
            <a:r>
              <a:rPr lang="en-US" altLang="fi-FI" sz="2400" dirty="0"/>
              <a:t>, </a:t>
            </a:r>
            <a:r>
              <a:rPr lang="en-US" altLang="fi-FI" sz="2400" dirty="0" err="1"/>
              <a:t>mikäli</a:t>
            </a:r>
            <a:r>
              <a:rPr lang="en-US" altLang="fi-FI" sz="2400" dirty="0"/>
              <a:t> </a:t>
            </a:r>
            <a:r>
              <a:rPr lang="en-US" altLang="fi-FI" sz="2400" dirty="0" err="1"/>
              <a:t>ryhmiin</a:t>
            </a:r>
            <a:r>
              <a:rPr lang="en-US" altLang="fi-FI" sz="2400" dirty="0"/>
              <a:t> </a:t>
            </a:r>
            <a:r>
              <a:rPr lang="en-US" altLang="fi-FI" sz="2400" dirty="0" err="1"/>
              <a:t>sopii</a:t>
            </a:r>
            <a:r>
              <a:rPr lang="en-US" altLang="fi-FI" sz="2400" dirty="0"/>
              <a:t>.</a:t>
            </a:r>
            <a:endParaRPr lang="en-US" altLang="fi-FI" sz="2400" dirty="0">
              <a:cs typeface="Calibri"/>
            </a:endParaRPr>
          </a:p>
          <a:p>
            <a:endParaRPr lang="en-US" altLang="fi-FI" sz="1800"/>
          </a:p>
          <a:p>
            <a:pPr>
              <a:buClr>
                <a:srgbClr val="077E9E"/>
              </a:buClr>
            </a:pPr>
            <a:endParaRPr lang="en-US" sz="1800"/>
          </a:p>
        </p:txBody>
      </p:sp>
      <p:pic>
        <p:nvPicPr>
          <p:cNvPr id="4" name="Picture 2" descr="Kuvan esikatselu">
            <a:extLst>
              <a:ext uri="{FF2B5EF4-FFF2-40B4-BE49-F238E27FC236}">
                <a16:creationId xmlns:a16="http://schemas.microsoft.com/office/drawing/2014/main" id="{5A69E019-2085-4E40-BCCC-1A5A73E69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35526" b="-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F6951B38-18DD-BE46-9E52-B6EE6B138A98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C7B4DF0-D3AF-644C-A938-F5BD2771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EBF648F6-9732-7B4F-8084-CACC14A514C2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6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4"/>
          </p:nvPr>
        </p:nvSpPr>
        <p:spPr>
          <a:xfrm>
            <a:off x="8757899" y="5271796"/>
            <a:ext cx="2827452" cy="125155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Pyhäselän lukio</a:t>
            </a:r>
          </a:p>
          <a:p>
            <a:r>
              <a:rPr lang="fi-FI" dirty="0"/>
              <a:t>Facebook: Pyhäselän lukio</a:t>
            </a:r>
          </a:p>
          <a:p>
            <a:r>
              <a:rPr lang="fi-FI" dirty="0"/>
              <a:t>Instagram: @</a:t>
            </a:r>
            <a:r>
              <a:rPr lang="fi-FI" dirty="0" err="1"/>
              <a:t>pyhis</a:t>
            </a:r>
            <a:endParaRPr lang="fi-FI" dirty="0"/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1852"/>
          <a:stretch>
            <a:fillRect/>
          </a:stretch>
        </p:blipFill>
        <p:spPr>
          <a:xfrm>
            <a:off x="-32265" y="10244"/>
            <a:ext cx="12224266" cy="6867537"/>
          </a:xfrm>
        </p:spPr>
      </p:pic>
    </p:spTree>
    <p:extLst>
      <p:ext uri="{BB962C8B-B14F-4D97-AF65-F5344CB8AC3E}">
        <p14:creationId xmlns:p14="http://schemas.microsoft.com/office/powerpoint/2010/main" val="3992740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>
                <a:latin typeface="Corbel"/>
              </a:rPr>
              <a:t>Aloituspaikat: 32</a:t>
            </a:r>
          </a:p>
          <a:p>
            <a:r>
              <a:rPr lang="fi-FI" dirty="0">
                <a:latin typeface="Corbel"/>
              </a:rPr>
              <a:t>Opiskelijoita: 67</a:t>
            </a:r>
            <a:endParaRPr lang="fi-FI" dirty="0"/>
          </a:p>
          <a:p>
            <a:r>
              <a:rPr lang="fi-FI" dirty="0">
                <a:latin typeface="Corbel"/>
              </a:rPr>
              <a:t>Keskiarvoraja 2024: 6,7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2"/>
          </p:nvPr>
        </p:nvSpPr>
        <p:spPr>
          <a:xfrm>
            <a:off x="428568" y="2068583"/>
            <a:ext cx="10960922" cy="4382784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70" y="2006694"/>
            <a:ext cx="6206218" cy="4444673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788" y="2006695"/>
            <a:ext cx="4761181" cy="444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4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CB533A-C493-4B34-94D2-62F975BC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18" y="380233"/>
            <a:ext cx="11290738" cy="1325563"/>
          </a:xfrm>
        </p:spPr>
        <p:txBody>
          <a:bodyPr/>
          <a:lstStyle/>
          <a:p>
            <a:r>
              <a:rPr lang="fi-FI" dirty="0"/>
              <a:t>Joensuun Aikuislukio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779D39-7D9A-4504-B908-30A87B7F4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82" y="1614378"/>
            <a:ext cx="5362904" cy="4881672"/>
          </a:xfrm>
        </p:spPr>
        <p:txBody>
          <a:bodyPr/>
          <a:lstStyle/>
          <a:p>
            <a:r>
              <a:rPr lang="fi-FI" sz="2400" dirty="0"/>
              <a:t>TUVA-koulutus korvaa 10-luokan sekä </a:t>
            </a:r>
            <a:r>
              <a:rPr lang="fi-FI" sz="2400" dirty="0" err="1"/>
              <a:t>VALMA:n</a:t>
            </a:r>
            <a:r>
              <a:rPr lang="fi-FI" sz="2400" dirty="0"/>
              <a:t> (Tiedepuistolla)</a:t>
            </a:r>
          </a:p>
          <a:p>
            <a:r>
              <a:rPr lang="fi-FI" sz="2400" dirty="0"/>
              <a:t>Mahdollisuus korottaa arvosanoja ja opiskella jo lukio-opintoja</a:t>
            </a:r>
          </a:p>
          <a:p>
            <a:r>
              <a:rPr lang="fi-FI" sz="2400" dirty="0"/>
              <a:t>Aikuislukio järjestää kahden/kolmoistutkinnon opetuksen yhdessä </a:t>
            </a:r>
            <a:r>
              <a:rPr lang="fi-FI" sz="2400" dirty="0" err="1"/>
              <a:t>Riverian</a:t>
            </a:r>
            <a:r>
              <a:rPr lang="fi-FI" sz="2400" dirty="0"/>
              <a:t> kanssa(Niskalassa)</a:t>
            </a:r>
          </a:p>
          <a:p>
            <a:r>
              <a:rPr lang="fi-FI" sz="2400" dirty="0"/>
              <a:t>Lisäksi päivälukioiden nuoret voivat opiskella yhdistelmäopiskelijana Aikuislukion verkko- ja iltaopintoja (Tiedepuisto 3A-rakennus).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C0059D1-8906-425C-873B-0AD89D8BF1C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250338" y="1614378"/>
            <a:ext cx="5514318" cy="5166778"/>
          </a:xfrm>
        </p:spPr>
      </p:pic>
      <p:pic>
        <p:nvPicPr>
          <p:cNvPr id="4" name="Kuva 4">
            <a:extLst>
              <a:ext uri="{FF2B5EF4-FFF2-40B4-BE49-F238E27FC236}">
                <a16:creationId xmlns:a16="http://schemas.microsoft.com/office/drawing/2014/main" id="{9F86CF40-C015-44F9-8CA9-A24598C18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984" y="192986"/>
            <a:ext cx="1769098" cy="129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B4FD94E-5084-4815-8943-135CA836D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09" y="0"/>
            <a:ext cx="5321397" cy="531242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C72C7F7-F268-4624-90F4-071BF5D3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8" y="0"/>
            <a:ext cx="5321397" cy="53124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5BBF99A-73E5-41A9-BAC0-E89B0AD00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747"/>
            <a:ext cx="5321397" cy="531242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764674C-D33C-43A2-B00C-93D4E239C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7" y="5245747"/>
            <a:ext cx="5321397" cy="531242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5E8D031F-2FD9-4676-A576-9E13C956D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36" y="0"/>
            <a:ext cx="5321397" cy="531242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3B133351-8A44-40BF-BE85-F0065A67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75" y="5279085"/>
            <a:ext cx="5321397" cy="5312422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8A8B203D-AF0C-4EB1-A04D-529C6E42B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2646" y="166459"/>
            <a:ext cx="8226708" cy="5386094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7342E8D-8A83-4780-BD2E-D585278FAC46}"/>
              </a:ext>
            </a:extLst>
          </p:cNvPr>
          <p:cNvSpPr txBox="1"/>
          <p:nvPr/>
        </p:nvSpPr>
        <p:spPr>
          <a:xfrm>
            <a:off x="1945105" y="4750744"/>
            <a:ext cx="830178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i-FI" dirty="0"/>
              <a:t>Aloituspaikat: 135 + 27 (ib) = 162</a:t>
            </a:r>
          </a:p>
          <a:p>
            <a:pPr algn="ctr"/>
            <a:r>
              <a:rPr lang="fi-FI" dirty="0"/>
              <a:t>Alin keskiarvo kevään 2024 yhteishaussa 8,17</a:t>
            </a:r>
            <a:endParaRPr lang="fi-FI" dirty="0">
              <a:cs typeface="Calibri"/>
            </a:endParaRPr>
          </a:p>
          <a:p>
            <a:pPr algn="ctr"/>
            <a:r>
              <a:rPr lang="fi-FI" dirty="0" err="1"/>
              <a:t>IB:lle</a:t>
            </a:r>
            <a:r>
              <a:rPr lang="fi-FI" dirty="0"/>
              <a:t> vaaditaan vähintään 8,0:n (painotettu) keskiarvo.</a:t>
            </a:r>
            <a:endParaRPr lang="fi-FI" dirty="0">
              <a:cs typeface="Calibri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96BA703-95EA-4E07-99CD-FE492A8F6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256" y="388780"/>
            <a:ext cx="1505715" cy="147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50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B4FD94E-5084-4815-8943-135CA836D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397" cy="531242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C72C7F7-F268-4624-90F4-071BF5D3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8" y="0"/>
            <a:ext cx="5321397" cy="53124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5BBF99A-73E5-41A9-BAC0-E89B0AD00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747"/>
            <a:ext cx="5321397" cy="531242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764674C-D33C-43A2-B00C-93D4E239C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7" y="5245747"/>
            <a:ext cx="5321397" cy="531242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5E8D031F-2FD9-4676-A576-9E13C956D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36" y="0"/>
            <a:ext cx="5321397" cy="531242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3B133351-8A44-40BF-BE85-F0065A67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75" y="5279085"/>
            <a:ext cx="5321397" cy="531242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F6C55D5-C9AB-4D64-A832-50E81A22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323975"/>
          </a:xfrm>
        </p:spPr>
        <p:txBody>
          <a:bodyPr/>
          <a:lstStyle/>
          <a:p>
            <a:r>
              <a:rPr lang="fi-FI" dirty="0"/>
              <a:t>Lyseon lukio tarjoaa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F6C237D-9151-423F-8FFB-D987C39CE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4381590" cy="411237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Kaksi linjaa: ylioppilastutkintoon valmentavat lukio-opinnot ja kansainväliseen ib-tutkintoon tähtäävät englanninkieliset opinnot.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Innostavan oppimisympäristön Joensuun Tiedepuistolla.</a:t>
            </a:r>
            <a:endParaRPr lang="fi-FI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Laadukkaan oppimisen mahdollisuudet kokeneiden opettajien ohjaamana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Yhteisöllisen ja ihmisläheisen tekemisen meiningin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Laajan valinnaisuuden + yhteistyö Urheiluakatemian kanssa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Kansainvälisyyttä projektien muodossa sekä kotikansainvälisyyttä ib-opiskelijoiden ja </a:t>
            </a:r>
            <a:r>
              <a:rPr lang="fi-FI" sz="1700" b="1" dirty="0" err="1">
                <a:latin typeface="IBM Plex Sans"/>
              </a:rPr>
              <a:t>vaihtareiden</a:t>
            </a:r>
            <a:r>
              <a:rPr lang="fi-FI" sz="1700" b="1" dirty="0">
                <a:latin typeface="IBM Plex Sans"/>
              </a:rPr>
              <a:t> myötä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b="1" dirty="0">
                <a:latin typeface="IBM Plex Sans"/>
              </a:rPr>
              <a:t>Tulevaisuustaitoja inspiroivien ihmisten ympäröimänä</a:t>
            </a:r>
          </a:p>
          <a:p>
            <a:endParaRPr lang="fi-FI" dirty="0"/>
          </a:p>
        </p:txBody>
      </p:sp>
      <p:pic>
        <p:nvPicPr>
          <p:cNvPr id="12" name="Sisällön paikkamerkki 11" descr="Kuva, joka sisältää kohteen puu, ulko, metsä, puustoinen&#10;&#10;Kuvaus luotu automaattisesti">
            <a:extLst>
              <a:ext uri="{FF2B5EF4-FFF2-40B4-BE49-F238E27FC236}">
                <a16:creationId xmlns:a16="http://schemas.microsoft.com/office/drawing/2014/main" id="{F4F22B1C-5C29-46D4-A7CD-4B45BA141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0182" y="694574"/>
            <a:ext cx="4106402" cy="5475203"/>
          </a:xfrm>
        </p:spPr>
      </p:pic>
    </p:spTree>
    <p:extLst>
      <p:ext uri="{BB962C8B-B14F-4D97-AF65-F5344CB8AC3E}">
        <p14:creationId xmlns:p14="http://schemas.microsoft.com/office/powerpoint/2010/main" val="1288393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B4FD94E-5084-4815-8943-135CA836D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1397" cy="5312422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C72C7F7-F268-4624-90F4-071BF5D3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8" y="0"/>
            <a:ext cx="5321397" cy="531242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5BBF99A-73E5-41A9-BAC0-E89B0AD00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747"/>
            <a:ext cx="5321397" cy="531242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764674C-D33C-43A2-B00C-93D4E239C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17" y="5245747"/>
            <a:ext cx="5321397" cy="531242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5E8D031F-2FD9-4676-A576-9E13C956D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436" y="0"/>
            <a:ext cx="5321397" cy="5312422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3B133351-8A44-40BF-BE85-F0065A67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75" y="5279085"/>
            <a:ext cx="5321397" cy="531242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F6C55D5-C9AB-4D64-A832-50E81A22B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Lyseon IB-linja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9A676335-3121-4AB3-A10A-4C45A361C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802544"/>
            <a:ext cx="11290737" cy="3629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 b="1" dirty="0">
                <a:latin typeface="IBM Plex Sans"/>
              </a:rPr>
              <a:t>Kansainvälinen vaihtoehto – maailmanlaajuinen opetussuunnitelma</a:t>
            </a:r>
          </a:p>
          <a:p>
            <a:r>
              <a:rPr lang="fi-FI" sz="1600" b="1" dirty="0">
                <a:latin typeface="IBM Plex Sans"/>
              </a:rPr>
              <a:t>IB-koulutuksen tavoitteena on kehittää tiedonhaluisia, asioista perillä olevia ja välittäviä nuoria, jotka tekevät maailmasta paremman paikan kulttuurien välisen tuntemuksen ja arvostuksen kautta.</a:t>
            </a:r>
          </a:p>
          <a:p>
            <a:r>
              <a:rPr lang="fi-FI" sz="1600" b="1" dirty="0">
                <a:latin typeface="IBM Plex Sans"/>
              </a:rPr>
              <a:t>Ensimmäinen vuosi valmistava vuosi (</a:t>
            </a:r>
            <a:r>
              <a:rPr lang="fi-FI" sz="1600" b="1" dirty="0" err="1">
                <a:latin typeface="IBM Plex Sans"/>
              </a:rPr>
              <a:t>Pre</a:t>
            </a:r>
            <a:r>
              <a:rPr lang="fi-FI" sz="1600" b="1" dirty="0">
                <a:latin typeface="IBM Plex Sans"/>
              </a:rPr>
              <a:t>-DP)</a:t>
            </a:r>
          </a:p>
          <a:p>
            <a:r>
              <a:rPr lang="fi-FI" sz="1600" b="1" dirty="0">
                <a:latin typeface="IBM Plex Sans"/>
              </a:rPr>
              <a:t>IB-ohjelmassa opiskellaan kuutta oppiainetta englannin kielellä</a:t>
            </a:r>
          </a:p>
          <a:p>
            <a:pPr lvl="1"/>
            <a:r>
              <a:rPr lang="fi-FI" sz="1600" b="1" dirty="0" err="1">
                <a:latin typeface="IBM Plex Sans"/>
              </a:rPr>
              <a:t>Finnish</a:t>
            </a:r>
            <a:r>
              <a:rPr lang="fi-FI" sz="1600" b="1" dirty="0">
                <a:latin typeface="IBM Plex Sans"/>
              </a:rPr>
              <a:t> A </a:t>
            </a:r>
            <a:r>
              <a:rPr lang="fi-FI" sz="1600" b="1" dirty="0" err="1">
                <a:latin typeface="IBM Plex Sans"/>
              </a:rPr>
              <a:t>Literature</a:t>
            </a:r>
            <a:r>
              <a:rPr lang="fi-FI" sz="1600" b="1" dirty="0">
                <a:latin typeface="IBM Plex Sans"/>
              </a:rPr>
              <a:t> (</a:t>
            </a:r>
            <a:r>
              <a:rPr lang="fi-FI" sz="1600" b="1" dirty="0" err="1">
                <a:latin typeface="IBM Plex Sans"/>
              </a:rPr>
              <a:t>or</a:t>
            </a:r>
            <a:r>
              <a:rPr lang="fi-FI" sz="1600" b="1" dirty="0">
                <a:latin typeface="IBM Plex Sans"/>
              </a:rPr>
              <a:t> </a:t>
            </a:r>
            <a:r>
              <a:rPr lang="fi-FI" sz="1600" b="1" dirty="0" err="1">
                <a:latin typeface="IBM Plex Sans"/>
              </a:rPr>
              <a:t>the</a:t>
            </a:r>
            <a:r>
              <a:rPr lang="fi-FI" sz="1600" b="1" dirty="0">
                <a:latin typeface="IBM Plex Sans"/>
              </a:rPr>
              <a:t> </a:t>
            </a:r>
            <a:r>
              <a:rPr lang="fi-FI" sz="1600" b="1" dirty="0" err="1">
                <a:latin typeface="IBM Plex Sans"/>
              </a:rPr>
              <a:t>student´s</a:t>
            </a:r>
            <a:r>
              <a:rPr lang="fi-FI" sz="1600" b="1" dirty="0">
                <a:latin typeface="IBM Plex Sans"/>
              </a:rPr>
              <a:t> </a:t>
            </a:r>
            <a:r>
              <a:rPr lang="fi-FI" sz="1600" b="1" dirty="0" err="1">
                <a:latin typeface="IBM Plex Sans"/>
              </a:rPr>
              <a:t>first</a:t>
            </a:r>
            <a:r>
              <a:rPr lang="fi-FI" sz="1600" b="1" dirty="0">
                <a:latin typeface="IBM Plex Sans"/>
              </a:rPr>
              <a:t> </a:t>
            </a:r>
            <a:r>
              <a:rPr lang="fi-FI" sz="1600" b="1" dirty="0" err="1">
                <a:latin typeface="IBM Plex Sans"/>
              </a:rPr>
              <a:t>language</a:t>
            </a:r>
            <a:r>
              <a:rPr lang="fi-FI" sz="1600" b="1" dirty="0">
                <a:latin typeface="IBM Plex Sans"/>
              </a:rPr>
              <a:t>)</a:t>
            </a:r>
          </a:p>
          <a:p>
            <a:pPr lvl="1"/>
            <a:r>
              <a:rPr lang="en-US" sz="1600" b="1" dirty="0">
                <a:latin typeface="IBM Plex Sans"/>
              </a:rPr>
              <a:t>English A Language and Literature, Swedish B, German B </a:t>
            </a:r>
          </a:p>
          <a:p>
            <a:pPr lvl="1"/>
            <a:r>
              <a:rPr lang="en-US" sz="1600" b="1" dirty="0">
                <a:latin typeface="IBM Plex Sans"/>
              </a:rPr>
              <a:t>History, Psychology, Business Management</a:t>
            </a:r>
          </a:p>
          <a:p>
            <a:pPr lvl="1"/>
            <a:r>
              <a:rPr lang="en-US" sz="1600" b="1" dirty="0">
                <a:latin typeface="IBM Plex Sans"/>
              </a:rPr>
              <a:t>Biology, Chemistry, Physics</a:t>
            </a:r>
          </a:p>
          <a:p>
            <a:pPr lvl="1"/>
            <a:r>
              <a:rPr lang="fi-FI" sz="1600" b="1" dirty="0" err="1">
                <a:latin typeface="IBM Plex Sans"/>
              </a:rPr>
              <a:t>Mathematics</a:t>
            </a:r>
            <a:r>
              <a:rPr lang="fi-FI" sz="1600" b="1" dirty="0">
                <a:latin typeface="IBM Plex Sans"/>
              </a:rPr>
              <a:t> </a:t>
            </a:r>
            <a:endParaRPr lang="fi-FI" sz="1600" b="1" dirty="0"/>
          </a:p>
          <a:p>
            <a:pPr lvl="1"/>
            <a:r>
              <a:rPr lang="en-US" sz="1600" b="1" dirty="0" err="1">
                <a:latin typeface="IBM Plex Sans"/>
              </a:rPr>
              <a:t>Lisäksi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yksi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luonnontieteellinen</a:t>
            </a:r>
            <a:r>
              <a:rPr lang="en-US" sz="1600" b="1" dirty="0">
                <a:latin typeface="IBM Plex Sans"/>
              </a:rPr>
              <a:t> tai </a:t>
            </a:r>
            <a:r>
              <a:rPr lang="en-US" sz="1600" b="1" dirty="0" err="1">
                <a:latin typeface="IBM Plex Sans"/>
              </a:rPr>
              <a:t>humanistinen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aine</a:t>
            </a:r>
            <a:r>
              <a:rPr lang="en-US" sz="1600" b="1" dirty="0">
                <a:latin typeface="IBM Plex Sans"/>
              </a:rPr>
              <a:t> tai </a:t>
            </a:r>
            <a:r>
              <a:rPr lang="en-US" sz="1600" b="1" dirty="0" err="1">
                <a:latin typeface="IBM Plex Sans"/>
              </a:rPr>
              <a:t>ylimääräinen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vieras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kieli</a:t>
            </a:r>
            <a:endParaRPr lang="en-US" sz="1600" b="1" dirty="0">
              <a:latin typeface="IBM Plex Sans"/>
            </a:endParaRPr>
          </a:p>
          <a:p>
            <a:r>
              <a:rPr lang="en-US" sz="1600" b="1" dirty="0">
                <a:latin typeface="IBM Plex Sans"/>
              </a:rPr>
              <a:t>3-4 </a:t>
            </a:r>
            <a:r>
              <a:rPr lang="en-US" sz="1600" b="1" dirty="0" err="1">
                <a:latin typeface="IBM Plex Sans"/>
              </a:rPr>
              <a:t>aineessa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laajempi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oppimäärä</a:t>
            </a:r>
            <a:r>
              <a:rPr lang="en-US" sz="1600" b="1" dirty="0">
                <a:latin typeface="IBM Plex Sans"/>
              </a:rPr>
              <a:t> (Higher Level), </a:t>
            </a:r>
            <a:r>
              <a:rPr lang="en-US" sz="1600" b="1" dirty="0" err="1">
                <a:latin typeface="IBM Plex Sans"/>
              </a:rPr>
              <a:t>muissa</a:t>
            </a:r>
            <a:r>
              <a:rPr lang="en-US" sz="1600" b="1" dirty="0">
                <a:latin typeface="IBM Plex Sans"/>
              </a:rPr>
              <a:t> </a:t>
            </a:r>
            <a:r>
              <a:rPr lang="en-US" sz="1600" b="1" dirty="0" err="1">
                <a:latin typeface="IBM Plex Sans"/>
              </a:rPr>
              <a:t>suppeampi</a:t>
            </a:r>
            <a:r>
              <a:rPr lang="en-US" sz="1600" b="1" dirty="0">
                <a:latin typeface="IBM Plex Sans"/>
              </a:rPr>
              <a:t> ( Standard Level)</a:t>
            </a:r>
          </a:p>
          <a:p>
            <a:r>
              <a:rPr lang="en-US" sz="1600" b="1" dirty="0">
                <a:latin typeface="IBM Plex Sans"/>
              </a:rPr>
              <a:t>TOK (Theory of Knowledge), EE (Extended Essay), CAS (Creativity, Activity, Service)</a:t>
            </a:r>
          </a:p>
          <a:p>
            <a:r>
              <a:rPr lang="fi-FI" sz="1600" b="1" dirty="0">
                <a:latin typeface="IBM Plex Sans"/>
              </a:rPr>
              <a:t>Pääsyvaatimukset (ei pääsykokeita!)</a:t>
            </a:r>
          </a:p>
          <a:p>
            <a:pPr lvl="1"/>
            <a:r>
              <a:rPr lang="fi-FI" sz="1600" b="1" dirty="0">
                <a:latin typeface="IBM Plex Sans"/>
              </a:rPr>
              <a:t>Lukuaineiden painotettu keskiarvo vähintään 8,o. </a:t>
            </a:r>
          </a:p>
          <a:p>
            <a:pPr lvl="1"/>
            <a:r>
              <a:rPr lang="fi-FI" sz="1600" b="1" dirty="0">
                <a:latin typeface="IBM Plex Sans"/>
              </a:rPr>
              <a:t>Englannin kielen ja matematiikan painokerroin on 2,0, muissa aineissa 1,0.</a:t>
            </a:r>
            <a:endParaRPr lang="fi-FI" b="1" dirty="0"/>
          </a:p>
          <a:p>
            <a:pPr lvl="1"/>
            <a:endParaRPr lang="fi-FI" sz="1600" dirty="0"/>
          </a:p>
          <a:p>
            <a:endParaRPr lang="en-US" sz="1600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358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Kuvan paikkamerkk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7" b="7847"/>
          <a:stretch>
            <a:fillRect/>
          </a:stretch>
        </p:blipFill>
        <p:spPr>
          <a:xfrm>
            <a:off x="-32266" y="0"/>
            <a:ext cx="12242503" cy="6877782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FB44B5A-6017-4E06-82A5-058BDAF7A103}"/>
              </a:ext>
            </a:extLst>
          </p:cNvPr>
          <p:cNvSpPr txBox="1"/>
          <p:nvPr/>
        </p:nvSpPr>
        <p:spPr>
          <a:xfrm>
            <a:off x="1170514" y="1869231"/>
            <a:ext cx="3385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solidFill>
                  <a:schemeClr val="bg1">
                    <a:lumMod val="85000"/>
                  </a:schemeClr>
                </a:solidFill>
              </a:rPr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22888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7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556CBA-8DD5-314A-ACCF-530493C6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82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lukioon?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8" y="1953446"/>
            <a:ext cx="11290737" cy="3629244"/>
          </a:xfrm>
        </p:spPr>
        <p:txBody>
          <a:bodyPr/>
          <a:lstStyle/>
          <a:p>
            <a:r>
              <a:rPr lang="fi-FI" sz="2000" dirty="0"/>
              <a:t>Laaja yleissivistys</a:t>
            </a:r>
          </a:p>
          <a:p>
            <a:r>
              <a:rPr lang="fi-FI" sz="2000" dirty="0"/>
              <a:t>Yleinen jatko-opintokelpoisuus</a:t>
            </a:r>
          </a:p>
          <a:p>
            <a:r>
              <a:rPr lang="fi-FI" sz="2000" dirty="0"/>
              <a:t>Jokaiselle jotakin: voi valita juuri itselle sopivan opintokokonaisuuden</a:t>
            </a:r>
          </a:p>
          <a:p>
            <a:r>
              <a:rPr lang="fi-FI" sz="2000" dirty="0"/>
              <a:t>Laaja vieraiden kielten taito: eväät menestyä kansainvälisissä toimintaympäristöissä</a:t>
            </a:r>
          </a:p>
          <a:p>
            <a:r>
              <a:rPr lang="fi-FI" sz="2000" dirty="0"/>
              <a:t>Hyvä äidinkielen osaaminen: </a:t>
            </a:r>
            <a:r>
              <a:rPr lang="fi-FI" sz="2000" dirty="0" err="1"/>
              <a:t>esiintymis</a:t>
            </a:r>
            <a:r>
              <a:rPr lang="fi-FI" sz="2000" dirty="0"/>
              <a:t>- ja kirjoitustaito työelämää ja jatko-opintoja varten</a:t>
            </a:r>
          </a:p>
          <a:p>
            <a:r>
              <a:rPr lang="fi-FI" sz="2000" dirty="0"/>
              <a:t>Hyvät tietotekniset taidot</a:t>
            </a:r>
          </a:p>
          <a:p>
            <a:r>
              <a:rPr lang="fi-FI" sz="2000" dirty="0"/>
              <a:t>Vahva pohja luonnontieteisiin ja yhteiskunnallisiin aineisiin</a:t>
            </a:r>
          </a:p>
          <a:p>
            <a:r>
              <a:rPr lang="fi-FI" altLang="fi-FI" sz="2000" dirty="0"/>
              <a:t>Laadukas taideopetus: musiikkia, kuvataidetta, teatteria, liikuntaa ja paljon muuta mielenkiintoista – laaja valinnaisuus!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5263335" y="5193238"/>
            <a:ext cx="2636288" cy="1511234"/>
          </a:xfrm>
          <a:prstGeom prst="rect">
            <a:avLst/>
          </a:prstGeom>
        </p:spPr>
      </p:pic>
      <p:pic>
        <p:nvPicPr>
          <p:cNvPr id="7" name="Kuva 6" descr="Kuva, joka sisältää kohteen sisä, henkilö, lattia, matkatavarat&#10;&#10;Kuvaus luotu automaattisesti">
            <a:extLst>
              <a:ext uri="{FF2B5EF4-FFF2-40B4-BE49-F238E27FC236}">
                <a16:creationId xmlns:a16="http://schemas.microsoft.com/office/drawing/2014/main" id="{6E1CA313-1A46-464B-87A9-945819A06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47293" y="514474"/>
            <a:ext cx="2382252" cy="23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011ECE24-CE9E-4B4A-A4BB-6F91100240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10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9555D7-9908-9F49-97C3-7695FC2C4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37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lukioon?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Pääsee kokemaan lukiolaisen elämää!</a:t>
            </a:r>
            <a:r>
              <a:rPr lang="fi-FI" dirty="0">
                <a:sym typeface="Wingdings" panose="05000000000000000000" pitchFamily="2" charset="2"/>
              </a:rPr>
              <a:t>	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Vanhojen tanssit, penkkarit, tapahtumat, opintomatkat kotimaahan ja ulkomaille, konsertit, urheilukisat, juhlat…LAKKIAISET</a:t>
            </a:r>
          </a:p>
          <a:p>
            <a:r>
              <a:rPr lang="fi-FI" sz="2800" dirty="0">
                <a:sym typeface="Wingdings" panose="05000000000000000000" pitchFamily="2" charset="2"/>
              </a:rPr>
              <a:t>Aikaa ammatinvalinnan pohtimiseen, ihmiseksi kasvamiseen ja oppimisen taitojen vahvistamiseen</a:t>
            </a:r>
            <a:endParaRPr lang="fi-FI" sz="2800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49" y="4611549"/>
            <a:ext cx="3020085" cy="201590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50" y="0"/>
            <a:ext cx="1885950" cy="282892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74" y="4611549"/>
            <a:ext cx="3489518" cy="20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556CBA-8DD5-314A-ACCF-530493C6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”Lukio on ihmisen parasta aikaa”</a:t>
            </a:r>
          </a:p>
        </p:txBody>
      </p:sp>
    </p:spTree>
    <p:extLst>
      <p:ext uri="{BB962C8B-B14F-4D97-AF65-F5344CB8AC3E}">
        <p14:creationId xmlns:p14="http://schemas.microsoft.com/office/powerpoint/2010/main" val="35338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Opintojen kulku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Opinnot kestävät kolme vuotta, tarvittaessa 3,5 tai 4 vuotta</a:t>
            </a:r>
          </a:p>
          <a:p>
            <a:r>
              <a:rPr lang="fi-FI" sz="2800" dirty="0"/>
              <a:t>Yksilölliset opinnot ja valinnat</a:t>
            </a:r>
          </a:p>
          <a:p>
            <a:r>
              <a:rPr lang="fi-FI" sz="2800" dirty="0"/>
              <a:t>Lukuvuosi jakaantuu viiteen periodiin, jokaisessa periodissa 5-8 opintojaksoa</a:t>
            </a:r>
          </a:p>
          <a:p>
            <a:r>
              <a:rPr lang="fi-FI" sz="2800" dirty="0"/>
              <a:t>Viisi erilaista lukujärjestystä vuoden mittaan</a:t>
            </a:r>
          </a:p>
          <a:p>
            <a:r>
              <a:rPr lang="fi-FI" sz="2800" dirty="0"/>
              <a:t>Periodin lopussa päättöviikko, jolloin suoritetaan kokeet tai silloin on muuta opintojaksoihin liittyvää ohjelmaa</a:t>
            </a:r>
          </a:p>
          <a:p>
            <a:r>
              <a:rPr lang="fi-FI" sz="2800" dirty="0"/>
              <a:t>Hyppytunteja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31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Lukion opintojaksot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1746425"/>
            <a:ext cx="11290737" cy="3629244"/>
          </a:xfrm>
        </p:spPr>
        <p:txBody>
          <a:bodyPr/>
          <a:lstStyle/>
          <a:p>
            <a:r>
              <a:rPr lang="fi-FI" sz="2800" dirty="0"/>
              <a:t>Kunkin aineen oppimäärä jakaantuu </a:t>
            </a:r>
            <a:r>
              <a:rPr lang="fi-FI" sz="2800" dirty="0" err="1"/>
              <a:t>moduleihin</a:t>
            </a:r>
            <a:r>
              <a:rPr lang="fi-FI" sz="2800" dirty="0"/>
              <a:t>, joita on yhdistelty opintojaksoiksi.</a:t>
            </a:r>
          </a:p>
          <a:p>
            <a:r>
              <a:rPr lang="fi-FI" sz="2800" dirty="0"/>
              <a:t>Opintojakson laajuus yleensä 1-4 opintopistettä.</a:t>
            </a:r>
          </a:p>
          <a:p>
            <a:r>
              <a:rPr lang="fi-FI" sz="2800" dirty="0"/>
              <a:t>1 opintopiste = 11 x 75 minuuttia opetusta</a:t>
            </a:r>
          </a:p>
          <a:p>
            <a:r>
              <a:rPr lang="fi-FI" sz="2800" dirty="0"/>
              <a:t>Pakolliset, syventävät ja soveltavat (koulukohtaiset) opintojaksot</a:t>
            </a:r>
          </a:p>
          <a:p>
            <a:r>
              <a:rPr lang="fi-FI" sz="2800" dirty="0"/>
              <a:t>Esim. pitkässä matematiikassa on 10 pakollista, 3 syventävää ja esim. Lyseossa 2 soveltavaa opintojaksoa</a:t>
            </a:r>
          </a:p>
          <a:p>
            <a:r>
              <a:rPr lang="fi-FI" sz="2800" dirty="0"/>
              <a:t>Lukion oppimäärään on suoritettava vähintään 150 opintopistettä, joista pakollisia on 94-102 riippuen matematiikan laajuudesta (poikkeuksena Urheilulukio ja ISK)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799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F64D39-74FD-7343-B037-3E80005C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 on sähköistynyt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50A67A-B368-8147-A6EF-8686DF210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Sähköinen oppimateriaali</a:t>
            </a:r>
          </a:p>
          <a:p>
            <a:r>
              <a:rPr lang="fi-FI" dirty="0"/>
              <a:t>Sähköiset kurssikokeet</a:t>
            </a:r>
          </a:p>
          <a:p>
            <a:r>
              <a:rPr lang="fi-FI" dirty="0"/>
              <a:t>Sähköiset yo-kirjoitukset</a:t>
            </a:r>
          </a:p>
          <a:p>
            <a:pPr marL="0" indent="0">
              <a:buNone/>
            </a:pPr>
            <a:r>
              <a:rPr lang="fi-FI" dirty="0"/>
              <a:t>Tavoitteena on, että lukiossa </a:t>
            </a:r>
          </a:p>
          <a:p>
            <a:pPr marL="0" indent="0">
              <a:buNone/>
            </a:pPr>
            <a:r>
              <a:rPr lang="fi-FI" dirty="0"/>
              <a:t>omaksutaan jatko-opinnoissa ja</a:t>
            </a:r>
          </a:p>
          <a:p>
            <a:pPr marL="0" indent="0">
              <a:buNone/>
            </a:pPr>
            <a:r>
              <a:rPr lang="fi-FI" dirty="0"/>
              <a:t>työelämässä tarvittavia taitoja</a:t>
            </a:r>
          </a:p>
          <a:p>
            <a:endParaRPr lang="fi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3191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Lukion kustannuksista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EF6E5D-8AD6-0843-B36D-C6121AD5A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Maksuton opetus ja kouluruokailu sekä opiskelijahuollon palvelut</a:t>
            </a:r>
          </a:p>
          <a:p>
            <a:r>
              <a:rPr lang="fi-FI" dirty="0">
                <a:latin typeface="IBM Plex Sans"/>
              </a:rPr>
              <a:t>2. asteen oppimateriaali ja –välineet ovat maksuttomia 20 ikävuoteen saakka, samoin yli 7 km:n koulumatkat (oppivelvollisille).</a:t>
            </a:r>
          </a:p>
          <a:p>
            <a:r>
              <a:rPr lang="fi-FI" dirty="0">
                <a:latin typeface="IBM Plex Sans"/>
              </a:rPr>
              <a:t>Joistakin vapaaehtoisista opinnoista voi olla maksuja, esim. opintomatkoista.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34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rus">
  <a:themeElements>
    <a:clrScheme name="Joensuu_office">
      <a:dk1>
        <a:srgbClr val="000000"/>
      </a:dk1>
      <a:lt1>
        <a:srgbClr val="FFFFFF"/>
      </a:lt1>
      <a:dk2>
        <a:srgbClr val="1259F5"/>
      </a:dk2>
      <a:lt2>
        <a:srgbClr val="FFFFFF"/>
      </a:lt2>
      <a:accent1>
        <a:srgbClr val="1259F5"/>
      </a:accent1>
      <a:accent2>
        <a:srgbClr val="F2005C"/>
      </a:accent2>
      <a:accent3>
        <a:srgbClr val="00A848"/>
      </a:accent3>
      <a:accent4>
        <a:srgbClr val="EB6D00"/>
      </a:accent4>
      <a:accent5>
        <a:srgbClr val="001CE1"/>
      </a:accent5>
      <a:accent6>
        <a:srgbClr val="BA0051"/>
      </a:accent6>
      <a:hlink>
        <a:srgbClr val="0047E2"/>
      </a:hlink>
      <a:folHlink>
        <a:srgbClr val="0026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NS_pptpohja_tekovalmis_fontitmukana_korj.pptx" id="{F23F9F1B-8E0F-4AB9-93FE-76D4C0DF36C5}" vid="{4A4717C0-F41C-4378-AFE8-A3AA73D250A3}"/>
    </a:ext>
  </a:extLst>
</a:theme>
</file>

<file path=ppt/theme/theme2.xml><?xml version="1.0" encoding="utf-8"?>
<a:theme xmlns:a="http://schemas.openxmlformats.org/drawingml/2006/main" name="Edistynyt">
  <a:themeElements>
    <a:clrScheme name="Joensuu_office">
      <a:dk1>
        <a:srgbClr val="000000"/>
      </a:dk1>
      <a:lt1>
        <a:srgbClr val="FFFFFF"/>
      </a:lt1>
      <a:dk2>
        <a:srgbClr val="1259F5"/>
      </a:dk2>
      <a:lt2>
        <a:srgbClr val="FFFFFF"/>
      </a:lt2>
      <a:accent1>
        <a:srgbClr val="1259F5"/>
      </a:accent1>
      <a:accent2>
        <a:srgbClr val="F2005C"/>
      </a:accent2>
      <a:accent3>
        <a:srgbClr val="00A848"/>
      </a:accent3>
      <a:accent4>
        <a:srgbClr val="EB6D00"/>
      </a:accent4>
      <a:accent5>
        <a:srgbClr val="001CE1"/>
      </a:accent5>
      <a:accent6>
        <a:srgbClr val="BA0051"/>
      </a:accent6>
      <a:hlink>
        <a:srgbClr val="0047E2"/>
      </a:hlink>
      <a:folHlink>
        <a:srgbClr val="0026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NS_pptpohja_tekovalmis_fontitmukana_korj.pptx" id="{F23F9F1B-8E0F-4AB9-93FE-76D4C0DF36C5}" vid="{D53BE7C8-4ECE-46D9-8EC8-B6EB6FD5D38E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uut-Konsernihallinto" ma:contentTypeID="0x010100F92D891B7A730D47B67223B4B5D350920100A4BE63CF8C275B4FAA44BA4478588D17" ma:contentTypeVersion="3" ma:contentTypeDescription="" ma:contentTypeScope="" ma:versionID="df8b1ad664489666d1a04a140b9639e2">
  <xsd:schema xmlns:xsd="http://www.w3.org/2001/XMLSchema" xmlns:xs="http://www.w3.org/2001/XMLSchema" xmlns:p="http://schemas.microsoft.com/office/2006/metadata/properties" xmlns:ns2="12c5ff07-2431-43eb-b060-5ca90c343aee" targetNamespace="http://schemas.microsoft.com/office/2006/metadata/properties" ma:root="true" ma:fieldsID="4a90a63c12f64d5f94265018dee77139" ns2:_="">
    <xsd:import namespace="12c5ff07-2431-43eb-b060-5ca90c343aee"/>
    <xsd:element name="properties">
      <xsd:complexType>
        <xsd:sequence>
          <xsd:element name="documentManagement">
            <xsd:complexType>
              <xsd:all>
                <xsd:element ref="ns2:Keskus"/>
                <xsd:element ref="ns2:Palvelualueet-Konsernihallinto" minOccurs="0"/>
                <xsd:element ref="ns2:Dokumentin_x0020_tyypp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5ff07-2431-43eb-b060-5ca90c343aee" elementFormDefault="qualified">
    <xsd:import namespace="http://schemas.microsoft.com/office/2006/documentManagement/types"/>
    <xsd:import namespace="http://schemas.microsoft.com/office/infopath/2007/PartnerControls"/>
    <xsd:element name="Keskus" ma:index="2" ma:displayName="Keskus" ma:format="Dropdown" ma:internalName="Keskus">
      <xsd:simpleType>
        <xsd:restriction base="dms:Choice">
          <xsd:enumeration value="Joensuun Vesi"/>
          <xsd:enumeration value="Kaupunkirakenne"/>
          <xsd:enumeration value="Konsernihallinto"/>
          <xsd:enumeration value="Lupa- ja viranomaistoiminnot"/>
          <xsd:enumeration value="Pelastuslaitos"/>
          <xsd:enumeration value="Sosiaali- ja terveyskeskus"/>
          <xsd:enumeration value="Tekninen keskus"/>
          <xsd:enumeration value="Tilakeskus"/>
          <xsd:enumeration value="Vapaa-aikakeskus"/>
          <xsd:enumeration value="Varko"/>
        </xsd:restriction>
      </xsd:simpleType>
    </xsd:element>
    <xsd:element name="Palvelualueet-Konsernihallinto" ma:index="3" nillable="true" ma:displayName="Palvelualueet-Konsernihallinto" ma:format="Dropdown" ma:internalName="Palvelualueet_x002d_Konsernihallinto">
      <xsd:simpleType>
        <xsd:restriction base="dms:Choice">
          <xsd:enumeration value="Konsernihallinto"/>
          <xsd:enumeration value="Henkilöstöhallinto"/>
          <xsd:enumeration value="Talous ja strategia"/>
        </xsd:restriction>
      </xsd:simpleType>
    </xsd:element>
    <xsd:element name="Dokumentin_x0020_tyyppi" ma:index="4" nillable="true" ma:displayName="Dokumentin tyyppi" ma:format="Dropdown" ma:internalName="Dokumentin_x0020_tyyppi">
      <xsd:simpleType>
        <xsd:restriction base="dms:Choice">
          <xsd:enumeration value="Asiakirjamalli"/>
          <xsd:enumeration value="Asiakirjapohja"/>
          <xsd:enumeration value="Esite"/>
          <xsd:enumeration value="Kertomus"/>
          <xsd:enumeration value="Käsikirja"/>
          <xsd:enumeration value="Lomake"/>
          <xsd:enumeration value="Luettelo"/>
          <xsd:enumeration value="Ohje"/>
          <xsd:enumeration value="Ohjelma"/>
          <xsd:enumeration value="Raportti"/>
          <xsd:enumeration value="Sopimus"/>
          <xsd:enumeration value="Suunnitelma tai strategia"/>
          <xsd:enumeration value="Tiedote"/>
          <xsd:enumeration value="Uutinen"/>
          <xsd:enumeration value="Valmius- ja kriisinhallinta-asiakirja"/>
          <xsd:enumeration value="Yhteystiedo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in_x0020_tyyppi xmlns="12c5ff07-2431-43eb-b060-5ca90c343aee" xsi:nil="true"/>
    <Keskus xmlns="12c5ff07-2431-43eb-b060-5ca90c343aee">Konsernihallinto</Keskus>
    <Palvelualueet-Konsernihallinto xmlns="12c5ff07-2431-43eb-b060-5ca90c343ae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76E83E-C7C5-4DBB-9361-EEA04434CB1D}">
  <ds:schemaRefs>
    <ds:schemaRef ds:uri="12c5ff07-2431-43eb-b060-5ca90c343ae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D596A9B-2400-4BF0-A4FF-5349E0080876}">
  <ds:schemaRefs>
    <ds:schemaRef ds:uri="12c5ff07-2431-43eb-b060-5ca90c343a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9FB165-BED0-4DF3-9A56-899FE04CF3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Konserni_viestintä_jns_pptpohja_fontitupotettu_malli</Template>
  <TotalTime>1815</TotalTime>
  <Words>1065</Words>
  <Application>Microsoft Office PowerPoint</Application>
  <PresentationFormat>Laajakuva</PresentationFormat>
  <Paragraphs>162</Paragraphs>
  <Slides>31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31</vt:i4>
      </vt:variant>
    </vt:vector>
  </HeadingPairs>
  <TitlesOfParts>
    <vt:vector size="43" baseType="lpstr">
      <vt:lpstr>Open Sans ExtraBold</vt:lpstr>
      <vt:lpstr>Arial</vt:lpstr>
      <vt:lpstr>IBM Plex Sans</vt:lpstr>
      <vt:lpstr>Corbel</vt:lpstr>
      <vt:lpstr>Opens Sans</vt:lpstr>
      <vt:lpstr>Open Sans</vt:lpstr>
      <vt:lpstr>Calibri Light</vt:lpstr>
      <vt:lpstr>Sporting Grotesque</vt:lpstr>
      <vt:lpstr>IBM Plex Sans SemiBold</vt:lpstr>
      <vt:lpstr>Calibri</vt:lpstr>
      <vt:lpstr>Perus</vt:lpstr>
      <vt:lpstr>Edistynyt</vt:lpstr>
      <vt:lpstr>Lukiokoulutus Joensuussa</vt:lpstr>
      <vt:lpstr>Lukiot Joensuussa</vt:lpstr>
      <vt:lpstr>Miksi lukioon?</vt:lpstr>
      <vt:lpstr>Miksi lukioon?</vt:lpstr>
      <vt:lpstr>”Lukio on ihmisen parasta aikaa”</vt:lpstr>
      <vt:lpstr>Opintojen kulku</vt:lpstr>
      <vt:lpstr>Lukion opintojaksot</vt:lpstr>
      <vt:lpstr>Lukio on sähköistynyt</vt:lpstr>
      <vt:lpstr>Lukion kustannuksista</vt:lpstr>
      <vt:lpstr>Miten lukioon?</vt:lpstr>
      <vt:lpstr>Miten lukioon?</vt:lpstr>
      <vt:lpstr>Joensuun yhteiskoulun lukio</vt:lpstr>
      <vt:lpstr>URHEILULUKIO (JYK)</vt:lpstr>
      <vt:lpstr>Valintaperusteet urheilulukioon</vt:lpstr>
      <vt:lpstr>MUSIIKIN JA ILMAISUN LINJA (JYK)</vt:lpstr>
      <vt:lpstr>Valintaperusteet  musiikin ja ilmaisun linjalle</vt:lpstr>
      <vt:lpstr>Norssi ja ISK Tulliportin normaalikoulun ja  Itä-Suomen suomalais-venäläisen koulun lukiot</vt:lpstr>
      <vt:lpstr>PowerPoint-esitys</vt:lpstr>
      <vt:lpstr>PowerPoint-esitys</vt:lpstr>
      <vt:lpstr>PowerPoint-esitys</vt:lpstr>
      <vt:lpstr>PowerPoint-esitys</vt:lpstr>
      <vt:lpstr>PowerPoint-esitys</vt:lpstr>
      <vt:lpstr>Joensuun Aikuislukio</vt:lpstr>
      <vt:lpstr>PowerPoint-esitys</vt:lpstr>
      <vt:lpstr>Lyseon lukio tarjoaa</vt:lpstr>
      <vt:lpstr>Lyseon IB-linja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PKMKV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Rieppo Jarkko</dc:creator>
  <cp:lastModifiedBy>Pääkkönen Arto</cp:lastModifiedBy>
  <cp:revision>138</cp:revision>
  <dcterms:created xsi:type="dcterms:W3CDTF">2019-10-23T10:51:34Z</dcterms:created>
  <dcterms:modified xsi:type="dcterms:W3CDTF">2024-12-03T10:43:41Z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0x010100F92D891B7A730D47B67223B4B5D350920100A4BE63CF8C275B4FAA44BA4478588D17</vt:lpwstr>
  </property>
</Properties>
</file>