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FE77C-4653-980B-E896-2CBC9B423064}" v="2" dt="2024-04-19T06:50:56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9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4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9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1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4/18/2024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7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D7AAEFC-156E-1144-8D57-FBE2CD3B6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E2C906-E6D3-04D2-7FE3-C2156319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9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21389" y="1826096"/>
            <a:ext cx="3149221" cy="2142699"/>
          </a:xfrm>
        </p:spPr>
        <p:txBody>
          <a:bodyPr anchor="b">
            <a:normAutofit/>
          </a:bodyPr>
          <a:lstStyle/>
          <a:p>
            <a:pPr algn="ctr"/>
            <a:r>
              <a:rPr lang="fi-FI" sz="4000">
                <a:solidFill>
                  <a:srgbClr val="FFFFFF"/>
                </a:solidFill>
                <a:cs typeface="Calibri Light"/>
              </a:rPr>
              <a:t>Lyriikka eli runous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42513" y="4256598"/>
            <a:ext cx="2906973" cy="888608"/>
          </a:xfrm>
        </p:spPr>
        <p:txBody>
          <a:bodyPr anchor="t">
            <a:norm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3E769-6112-F60B-C2AB-8A38E953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Runo koostuu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F99C14-3CCF-02DB-01DF-9DF507EE8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4000" dirty="0"/>
              <a:t>Säkeistä</a:t>
            </a:r>
          </a:p>
          <a:p>
            <a:pPr lvl="1" indent="-285750">
              <a:buSzPct val="150000"/>
            </a:pPr>
            <a:r>
              <a:rPr lang="fi-FI" sz="3600" dirty="0"/>
              <a:t> - säe on yksi rivi</a:t>
            </a:r>
          </a:p>
          <a:p>
            <a:pPr>
              <a:buSzPct val="150000"/>
            </a:pPr>
            <a:r>
              <a:rPr lang="fi-FI" sz="4000" dirty="0"/>
              <a:t>Säkeistöistä</a:t>
            </a:r>
          </a:p>
          <a:p>
            <a:pPr marL="560070" lvl="1" indent="-285750">
              <a:buSzPct val="150000"/>
              <a:buFont typeface="Calibri"/>
              <a:buChar char="-"/>
            </a:pPr>
            <a:r>
              <a:rPr lang="fi-FI" sz="3600" dirty="0"/>
              <a:t>Säkeistö on yksi "kappale"</a:t>
            </a:r>
          </a:p>
          <a:p>
            <a:pPr lvl="1">
              <a:buSzPct val="150000"/>
            </a:pPr>
            <a:endParaRPr lang="fi-FI" sz="3600" dirty="0"/>
          </a:p>
        </p:txBody>
      </p:sp>
      <p:pic>
        <p:nvPicPr>
          <p:cNvPr id="4" name="Kuva 3" descr="Kurun Seuratalo - Tänään perjantaina 5.2. on J. L. Runebergin (1804–1877)  päivä. Päivä on vakiintunut liputuspäivä Almanakassa 5.2. oli ensin  vuodesta 1929 lähtien nimen Juhana Ludvig nimipäivä, ja vuodesta 1950  päivälle on">
            <a:extLst>
              <a:ext uri="{FF2B5EF4-FFF2-40B4-BE49-F238E27FC236}">
                <a16:creationId xmlns:a16="http://schemas.microsoft.com/office/drawing/2014/main" id="{29EEC449-EC08-E0E4-B0BF-573047734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76" y="1128405"/>
            <a:ext cx="4257060" cy="42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6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974D52-4E8C-72CA-348F-905C0198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Runon mitta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E646EC-2FB0-6F78-4E41-3CC2567A7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/>
              <a:t>Alkusointu</a:t>
            </a:r>
          </a:p>
          <a:p>
            <a:pPr lvl="1"/>
            <a:r>
              <a:rPr lang="fi-FI" sz="2400" dirty="0"/>
              <a:t>  . Ensimmäiset äänteet toistuvat (</a:t>
            </a:r>
            <a:r>
              <a:rPr lang="fi-FI" sz="2400" err="1"/>
              <a:t>Vaka</a:t>
            </a:r>
            <a:r>
              <a:rPr lang="fi-FI" sz="2400" dirty="0"/>
              <a:t> vanha Väinämöinen)</a:t>
            </a:r>
          </a:p>
          <a:p>
            <a:r>
              <a:rPr lang="fi-FI" sz="2800" dirty="0"/>
              <a:t>Loppusointu eli riimi </a:t>
            </a:r>
          </a:p>
          <a:p>
            <a:pPr lvl="1" indent="-285750">
              <a:buSzPct val="150000"/>
            </a:pPr>
            <a:r>
              <a:rPr lang="fi-FI" sz="2400" dirty="0"/>
              <a:t> - Säkeen viimeiset sanat muodostavat riimiparin(Oletkos kuullut siilistä, joka rakensi talon tiilistä?)</a:t>
            </a:r>
          </a:p>
          <a:p>
            <a:r>
              <a:rPr lang="fi-FI" sz="2800" dirty="0"/>
              <a:t>Vapaamittainen runo</a:t>
            </a:r>
          </a:p>
          <a:p>
            <a:pPr lvl="1">
              <a:buSzPct val="150000"/>
            </a:pPr>
            <a:r>
              <a:rPr lang="fi-FI" sz="2400" dirty="0"/>
              <a:t> - runo, jossa ei ole loppusointuja</a:t>
            </a:r>
          </a:p>
          <a:p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15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619CA6-9A4B-D9FD-A31C-D907F38E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fi-FI" dirty="0"/>
              <a:t>Kuvaileva kieli</a:t>
            </a:r>
          </a:p>
        </p:txBody>
      </p:sp>
      <p:pic>
        <p:nvPicPr>
          <p:cNvPr id="4" name="Kuva 3" descr="Kynä muistikirjassa">
            <a:extLst>
              <a:ext uri="{FF2B5EF4-FFF2-40B4-BE49-F238E27FC236}">
                <a16:creationId xmlns:a16="http://schemas.microsoft.com/office/drawing/2014/main" id="{991E6155-CA5E-DBE8-BED0-0030B8247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" r="50099" b="-2"/>
          <a:stretch/>
        </p:blipFill>
        <p:spPr>
          <a:xfrm>
            <a:off x="110959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F91C6E-4A5D-8465-A7CC-4F33AAA4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800" dirty="0"/>
              <a:t>Vertaukset</a:t>
            </a:r>
          </a:p>
          <a:p>
            <a:pPr lvl="1"/>
            <a:r>
              <a:rPr lang="fi-FI" sz="2800" dirty="0"/>
              <a:t> - Kaunis kuin kukka, tyhmä kuin aasi</a:t>
            </a:r>
          </a:p>
          <a:p>
            <a:r>
              <a:rPr lang="fi-FI" sz="2800" dirty="0"/>
              <a:t>Metaforat</a:t>
            </a:r>
          </a:p>
          <a:p>
            <a:pPr lvl="1" indent="-285750">
              <a:buSzPct val="150000"/>
            </a:pPr>
            <a:r>
              <a:rPr lang="fi-FI" sz="2800" dirty="0"/>
              <a:t> - Hän on aasi, olen kallio</a:t>
            </a:r>
          </a:p>
          <a:p>
            <a:r>
              <a:rPr lang="fi-FI" sz="2800" dirty="0"/>
              <a:t>Personifikaatiot</a:t>
            </a:r>
          </a:p>
          <a:p>
            <a:pPr lvl="1" indent="-285750">
              <a:buSzPct val="150000"/>
            </a:pPr>
            <a:r>
              <a:rPr lang="fi-FI" sz="2800" dirty="0"/>
              <a:t> - kivet lauloivat, taivas itki hiljaa</a:t>
            </a:r>
          </a:p>
        </p:txBody>
      </p:sp>
    </p:spTree>
    <p:extLst>
      <p:ext uri="{BB962C8B-B14F-4D97-AF65-F5344CB8AC3E}">
        <p14:creationId xmlns:p14="http://schemas.microsoft.com/office/powerpoint/2010/main" val="164509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B7831-AF7C-ACFE-C3A6-7044C1E2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AD068D-7982-4A34-E56D-52149749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4" y="2248257"/>
            <a:ext cx="4694829" cy="3650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 dirty="0"/>
              <a:t>Runon puhuja</a:t>
            </a:r>
          </a:p>
          <a:p>
            <a:pPr lvl="1">
              <a:buSzPct val="150000"/>
            </a:pPr>
            <a:r>
              <a:rPr lang="fi-FI" sz="2400" dirty="0"/>
              <a:t> - ns. Runon minä (ei ole runoilija itse!)</a:t>
            </a:r>
          </a:p>
          <a:p>
            <a:pPr lvl="1"/>
            <a:endParaRPr lang="fi-FI" sz="2400" dirty="0"/>
          </a:p>
          <a:p>
            <a:pPr marL="560070" lvl="1" indent="-285750">
              <a:buFont typeface="Arial"/>
              <a:buChar char="•"/>
            </a:pPr>
            <a:r>
              <a:rPr lang="fi-FI" sz="2400" dirty="0"/>
              <a:t>Runon sinä</a:t>
            </a:r>
          </a:p>
          <a:p>
            <a:pPr marL="834390" lvl="2" indent="-285750">
              <a:buFont typeface="Wingdings"/>
              <a:buChar char="§"/>
            </a:pPr>
            <a:r>
              <a:rPr lang="fi-FI" sz="2000" dirty="0"/>
              <a:t>Ns. Henkilö, jolle runon puhuja puhuu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DB95B92-C147-F015-FA73-3C37F26392EB}"/>
              </a:ext>
            </a:extLst>
          </p:cNvPr>
          <p:cNvSpPr txBox="1"/>
          <p:nvPr/>
        </p:nvSpPr>
        <p:spPr>
          <a:xfrm>
            <a:off x="6532562" y="2174874"/>
            <a:ext cx="3929062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i="1" dirty="0">
                <a:ea typeface="+mn-lt"/>
                <a:cs typeface="+mn-lt"/>
              </a:rPr>
              <a:t>Sinä olet pajulintu,</a:t>
            </a:r>
            <a:endParaRPr lang="fi-FI" sz="2400"/>
          </a:p>
          <a:p>
            <a:r>
              <a:rPr lang="fi-FI" sz="2400" i="1" dirty="0">
                <a:ea typeface="+mn-lt"/>
                <a:cs typeface="+mn-lt"/>
              </a:rPr>
              <a:t>minä paju,</a:t>
            </a:r>
            <a:endParaRPr lang="fi-FI" sz="2400"/>
          </a:p>
          <a:p>
            <a:r>
              <a:rPr lang="fi-FI" sz="2400" i="1" dirty="0">
                <a:ea typeface="+mn-lt"/>
                <a:cs typeface="+mn-lt"/>
              </a:rPr>
              <a:t>   lehahdat syliini joka yö,</a:t>
            </a:r>
            <a:endParaRPr lang="fi-FI" sz="2400"/>
          </a:p>
          <a:p>
            <a:r>
              <a:rPr lang="fi-FI" sz="2400" i="1" dirty="0">
                <a:ea typeface="+mn-lt"/>
                <a:cs typeface="+mn-lt"/>
              </a:rPr>
              <a:t>nukut kainalooni, soperrat unesi tuuleen</a:t>
            </a:r>
            <a:endParaRPr lang="fi-FI" sz="2400"/>
          </a:p>
          <a:p>
            <a:r>
              <a:rPr lang="fi-FI" sz="2400" i="1" dirty="0">
                <a:ea typeface="+mn-lt"/>
                <a:cs typeface="+mn-lt"/>
              </a:rPr>
              <a:t>          vain minun kuulla,</a:t>
            </a:r>
            <a:endParaRPr lang="fi-FI" sz="2400" dirty="0"/>
          </a:p>
          <a:p>
            <a:r>
              <a:rPr lang="fi-FI" sz="2400" i="1" dirty="0">
                <a:ea typeface="+mn-lt"/>
                <a:cs typeface="+mn-lt"/>
              </a:rPr>
              <a:t>               minun, minunkin uneksia,</a:t>
            </a:r>
            <a:endParaRPr lang="fi-FI" sz="2400" dirty="0"/>
          </a:p>
          <a:p>
            <a:r>
              <a:rPr lang="fi-FI" sz="2400" i="1" dirty="0">
                <a:ea typeface="+mn-lt"/>
                <a:cs typeface="+mn-lt"/>
              </a:rPr>
              <a:t>sinä lintu, minä paju.</a:t>
            </a:r>
            <a:endParaRPr lang="fi-FI" sz="2400"/>
          </a:p>
          <a:p>
            <a:r>
              <a:rPr lang="fi-FI" sz="2400" i="1" dirty="0">
                <a:ea typeface="+mn-lt"/>
                <a:cs typeface="+mn-lt"/>
              </a:rPr>
              <a:t>- Pertti Nieminen</a:t>
            </a:r>
            <a:endParaRPr lang="fi-FI" sz="2400" dirty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731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517B6F-749B-1AC0-2142-13F6D579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Runoanalyysi - parityö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B9667-613D-D19E-A55E-4923EF1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/>
              <a:t>Valitkaa yksi runo tai sanoitus, joka herättää teissä tunteita</a:t>
            </a:r>
          </a:p>
          <a:p>
            <a:r>
              <a:rPr lang="fi-FI" dirty="0"/>
              <a:t>Kuka runon on kirjoittanut? Missä ja milloin se on ilmestynyt?</a:t>
            </a:r>
          </a:p>
          <a:p>
            <a:r>
              <a:rPr lang="fi-FI" dirty="0"/>
              <a:t>Onko se mitallinen vai vapaamittainen?</a:t>
            </a:r>
          </a:p>
          <a:p>
            <a:r>
              <a:rPr lang="fi-FI" dirty="0"/>
              <a:t>Montako säettä ja säkeistöä siinä on?</a:t>
            </a:r>
          </a:p>
          <a:p>
            <a:r>
              <a:rPr lang="fi-FI"/>
              <a:t>Millaista on sen kieli? </a:t>
            </a:r>
          </a:p>
          <a:p>
            <a:r>
              <a:rPr lang="fi-FI" dirty="0"/>
              <a:t>Millainen on runon rytmi?</a:t>
            </a:r>
          </a:p>
          <a:p>
            <a:r>
              <a:rPr lang="fi-FI" dirty="0"/>
              <a:t>Mitä vertauskuvia siinä on? Mitä metaforia siinä on? Löytyykö personifikaatiota?</a:t>
            </a:r>
          </a:p>
          <a:p>
            <a:r>
              <a:rPr lang="fi-FI" dirty="0"/>
              <a:t>Kuka on runon puhuja? Entä runon sinä?</a:t>
            </a:r>
          </a:p>
          <a:p>
            <a:r>
              <a:rPr lang="fi-FI" dirty="0"/>
              <a:t>MITEN TULKITSETTE RUNON? MITÄ SE HALUAA SANOA?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890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517B6F-749B-1AC0-2142-13F6D579F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Runoanalyysi - parityö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B9667-613D-D19E-A55E-4923EF17A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ARVIOINTI</a:t>
            </a:r>
            <a:endParaRPr lang="fi-FI" dirty="0"/>
          </a:p>
          <a:p>
            <a:r>
              <a:rPr lang="fi-FI"/>
              <a:t>Tehtävässä painottuu tuntityöskentelyn arviointi</a:t>
            </a:r>
          </a:p>
          <a:p>
            <a:r>
              <a:rPr lang="fi-FI"/>
              <a:t>Arvioidaan myös runoanalyysin sisältöä: onko sekä kieltä että sisältöä osattu analysoida</a:t>
            </a:r>
            <a:endParaRPr lang="fi-FI" dirty="0"/>
          </a:p>
          <a:p>
            <a:r>
              <a:rPr lang="fi-FI"/>
              <a:t>Numeroarviointi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222108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AnalogousFromLightSeedLeftStep">
      <a:dk1>
        <a:srgbClr val="000000"/>
      </a:dk1>
      <a:lt1>
        <a:srgbClr val="FFFFFF"/>
      </a:lt1>
      <a:dk2>
        <a:srgbClr val="203835"/>
      </a:dk2>
      <a:lt2>
        <a:srgbClr val="E8E2E3"/>
      </a:lt2>
      <a:accent1>
        <a:srgbClr val="80A9A5"/>
      </a:accent1>
      <a:accent2>
        <a:srgbClr val="75AB8F"/>
      </a:accent2>
      <a:accent3>
        <a:srgbClr val="81AC84"/>
      </a:accent3>
      <a:accent4>
        <a:srgbClr val="88AC75"/>
      </a:accent4>
      <a:accent5>
        <a:srgbClr val="9CA57D"/>
      </a:accent5>
      <a:accent6>
        <a:srgbClr val="ABA175"/>
      </a:accent6>
      <a:hlink>
        <a:srgbClr val="AE6971"/>
      </a:hlink>
      <a:folHlink>
        <a:srgbClr val="7F7F7F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MarrakeshVTI</vt:lpstr>
      <vt:lpstr>Lyriikka eli runous</vt:lpstr>
      <vt:lpstr>Runo koostuu</vt:lpstr>
      <vt:lpstr>Runon mitta</vt:lpstr>
      <vt:lpstr>Kuvaileva kieli</vt:lpstr>
      <vt:lpstr>PowerPoint-esitys</vt:lpstr>
      <vt:lpstr>Runoanalyysi - parityö</vt:lpstr>
      <vt:lpstr>Runoanalyysi - parityö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138</cp:revision>
  <dcterms:created xsi:type="dcterms:W3CDTF">2024-02-06T06:18:50Z</dcterms:created>
  <dcterms:modified xsi:type="dcterms:W3CDTF">2024-04-19T06:51:10Z</dcterms:modified>
</cp:coreProperties>
</file>