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liker Expanded" charset="1" panose="00000505000000000000"/>
      <p:regular r:id="rId10"/>
    </p:embeddedFont>
    <p:embeddedFont>
      <p:font typeface="Gliker Expanded Bold" charset="1" panose="00000805000000000000"/>
      <p:regular r:id="rId11"/>
    </p:embeddedFont>
    <p:embeddedFont>
      <p:font typeface="Gliker Expanded Semi-Bold" charset="1" panose="00000705000000000000"/>
      <p:regular r:id="rId12"/>
    </p:embeddedFont>
    <p:embeddedFont>
      <p:font typeface="Gliker Expanded Heavy" charset="1" panose="00000A05000000000000"/>
      <p:regular r:id="rId13"/>
    </p:embeddedFont>
    <p:embeddedFont>
      <p:font typeface="Open Sans" charset="1" panose="020B0606030504020204"/>
      <p:regular r:id="rId14"/>
    </p:embeddedFont>
    <p:embeddedFont>
      <p:font typeface="Open Sans Bold" charset="1" panose="020B0806030504020204"/>
      <p:regular r:id="rId15"/>
    </p:embeddedFont>
    <p:embeddedFont>
      <p:font typeface="Open Sans Italics" charset="1" panose="020B0606030504020204"/>
      <p:regular r:id="rId16"/>
    </p:embeddedFont>
    <p:embeddedFont>
      <p:font typeface="Open Sans Bold Italics" charset="1" panose="020B0806030504020204"/>
      <p:regular r:id="rId17"/>
    </p:embeddedFont>
    <p:embeddedFont>
      <p:font typeface="Open Sans Light" charset="1" panose="020B0306030504020204"/>
      <p:regular r:id="rId18"/>
    </p:embeddedFont>
    <p:embeddedFont>
      <p:font typeface="Open Sans Light Italics" charset="1" panose="020B0306030504020204"/>
      <p:regular r:id="rId19"/>
    </p:embeddedFont>
    <p:embeddedFont>
      <p:font typeface="Open Sans Ultra-Bold" charset="1" panose="00000000000000000000"/>
      <p:regular r:id="rId20"/>
    </p:embeddedFont>
    <p:embeddedFont>
      <p:font typeface="Open Sans Ultra-Bold Italics" charset="1" panose="00000000000000000000"/>
      <p:regular r:id="rId21"/>
    </p:embeddedFont>
    <p:embeddedFont>
      <p:font typeface="Telegraf" charset="1" panose="00000500000000000000"/>
      <p:regular r:id="rId22"/>
    </p:embeddedFont>
    <p:embeddedFont>
      <p:font typeface="Telegraf Bold" charset="1" panose="00000800000000000000"/>
      <p:regular r:id="rId23"/>
    </p:embeddedFont>
    <p:embeddedFont>
      <p:font typeface="Telegraf Extra-Light" charset="1" panose="00000300000000000000"/>
      <p:regular r:id="rId24"/>
    </p:embeddedFont>
    <p:embeddedFont>
      <p:font typeface="Telegraf Medium" charset="1" panose="00000600000000000000"/>
      <p:regular r:id="rId25"/>
    </p:embeddedFont>
    <p:embeddedFont>
      <p:font typeface="Telegraf Ultra-Bold" charset="1" panose="00000900000000000000"/>
      <p:regular r:id="rId26"/>
    </p:embeddedFont>
    <p:embeddedFont>
      <p:font typeface="Telegraf Heavy"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1.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2.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3.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4.jpe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6.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7.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8.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9.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5D4FF"/>
        </a:solidFill>
      </p:bgPr>
    </p:bg>
    <p:spTree>
      <p:nvGrpSpPr>
        <p:cNvPr id="1" name=""/>
        <p:cNvGrpSpPr/>
        <p:nvPr/>
      </p:nvGrpSpPr>
      <p:grpSpPr>
        <a:xfrm>
          <a:off x="0" y="0"/>
          <a:ext cx="0" cy="0"/>
          <a:chOff x="0" y="0"/>
          <a:chExt cx="0" cy="0"/>
        </a:xfrm>
      </p:grpSpPr>
      <p:sp>
        <p:nvSpPr>
          <p:cNvPr name="TextBox 2" id="2"/>
          <p:cNvSpPr txBox="true"/>
          <p:nvPr/>
        </p:nvSpPr>
        <p:spPr>
          <a:xfrm rot="0">
            <a:off x="3553989" y="1690723"/>
            <a:ext cx="11180023" cy="1181090"/>
          </a:xfrm>
          <a:prstGeom prst="rect">
            <a:avLst/>
          </a:prstGeom>
        </p:spPr>
        <p:txBody>
          <a:bodyPr anchor="t" rtlCol="false" tIns="0" lIns="0" bIns="0" rIns="0">
            <a:spAutoFit/>
          </a:bodyPr>
          <a:lstStyle/>
          <a:p>
            <a:pPr algn="ctr">
              <a:lnSpc>
                <a:spcPts val="8999"/>
              </a:lnSpc>
            </a:pPr>
            <a:r>
              <a:rPr lang="en-US" sz="8999">
                <a:solidFill>
                  <a:srgbClr val="124469"/>
                </a:solidFill>
                <a:latin typeface="Gliker Expanded"/>
              </a:rPr>
              <a:t>NYT</a:t>
            </a:r>
          </a:p>
        </p:txBody>
      </p:sp>
      <p:sp>
        <p:nvSpPr>
          <p:cNvPr name="TextBox 3" id="3"/>
          <p:cNvSpPr txBox="true"/>
          <p:nvPr/>
        </p:nvSpPr>
        <p:spPr>
          <a:xfrm rot="0">
            <a:off x="1590281" y="2821254"/>
            <a:ext cx="15155704" cy="3380105"/>
          </a:xfrm>
          <a:prstGeom prst="rect">
            <a:avLst/>
          </a:prstGeom>
        </p:spPr>
        <p:txBody>
          <a:bodyPr anchor="t" rtlCol="false" tIns="0" lIns="0" bIns="0" rIns="0">
            <a:spAutoFit/>
          </a:bodyPr>
          <a:lstStyle/>
          <a:p>
            <a:pPr algn="ctr">
              <a:lnSpc>
                <a:spcPts val="11600"/>
              </a:lnSpc>
            </a:pPr>
            <a:r>
              <a:rPr lang="en-US" sz="11600">
                <a:solidFill>
                  <a:srgbClr val="124469"/>
                </a:solidFill>
                <a:latin typeface="Gliker Expanded"/>
              </a:rPr>
              <a:t>KIRJOITETAAN!</a:t>
            </a:r>
          </a:p>
        </p:txBody>
      </p:sp>
      <p:grpSp>
        <p:nvGrpSpPr>
          <p:cNvPr name="Group 4" id="4"/>
          <p:cNvGrpSpPr/>
          <p:nvPr/>
        </p:nvGrpSpPr>
        <p:grpSpPr>
          <a:xfrm rot="0">
            <a:off x="-88376" y="6465476"/>
            <a:ext cx="18440352" cy="3987256"/>
            <a:chOff x="0" y="0"/>
            <a:chExt cx="4856718" cy="1050141"/>
          </a:xfrm>
        </p:grpSpPr>
        <p:sp>
          <p:nvSpPr>
            <p:cNvPr name="Freeform 5" id="5"/>
            <p:cNvSpPr/>
            <p:nvPr/>
          </p:nvSpPr>
          <p:spPr>
            <a:xfrm flipH="false" flipV="false" rot="0">
              <a:off x="0" y="0"/>
              <a:ext cx="4856718" cy="1050142"/>
            </a:xfrm>
            <a:custGeom>
              <a:avLst/>
              <a:gdLst/>
              <a:ahLst/>
              <a:cxnLst/>
              <a:rect r="r" b="b" t="t" l="l"/>
              <a:pathLst>
                <a:path h="1050142" w="4856718">
                  <a:moveTo>
                    <a:pt x="0" y="0"/>
                  </a:moveTo>
                  <a:lnTo>
                    <a:pt x="4856718" y="0"/>
                  </a:lnTo>
                  <a:lnTo>
                    <a:pt x="4856718" y="1050142"/>
                  </a:lnTo>
                  <a:lnTo>
                    <a:pt x="0" y="1050142"/>
                  </a:lnTo>
                  <a:close/>
                </a:path>
              </a:pathLst>
            </a:custGeom>
            <a:solidFill>
              <a:srgbClr val="F2F1ED"/>
            </a:solidFill>
            <a:ln w="28575" cap="sq">
              <a:solidFill>
                <a:srgbClr val="124469"/>
              </a:solidFill>
              <a:prstDash val="solid"/>
              <a:miter/>
            </a:ln>
          </p:spPr>
        </p:sp>
        <p:sp>
          <p:nvSpPr>
            <p:cNvPr name="TextBox 6" id="6"/>
            <p:cNvSpPr txBox="true"/>
            <p:nvPr/>
          </p:nvSpPr>
          <p:spPr>
            <a:xfrm>
              <a:off x="0" y="-76200"/>
              <a:ext cx="4856718" cy="1126341"/>
            </a:xfrm>
            <a:prstGeom prst="rect">
              <a:avLst/>
            </a:prstGeom>
          </p:spPr>
          <p:txBody>
            <a:bodyPr anchor="ctr" rtlCol="false" tIns="50800" lIns="50800" bIns="50800" rIns="50800"/>
            <a:lstStyle/>
            <a:p>
              <a:pPr algn="ctr">
                <a:lnSpc>
                  <a:spcPts val="2940"/>
                </a:lnSpc>
              </a:pPr>
            </a:p>
          </p:txBody>
        </p:sp>
      </p:grpSp>
      <p:grpSp>
        <p:nvGrpSpPr>
          <p:cNvPr name="Group 7" id="7"/>
          <p:cNvGrpSpPr/>
          <p:nvPr/>
        </p:nvGrpSpPr>
        <p:grpSpPr>
          <a:xfrm rot="0">
            <a:off x="5417739" y="8197093"/>
            <a:ext cx="3714061" cy="524023"/>
            <a:chOff x="0" y="0"/>
            <a:chExt cx="812800" cy="114679"/>
          </a:xfrm>
        </p:grpSpPr>
        <p:sp>
          <p:nvSpPr>
            <p:cNvPr name="Freeform 8" id="8"/>
            <p:cNvSpPr/>
            <p:nvPr/>
          </p:nvSpPr>
          <p:spPr>
            <a:xfrm flipH="false" flipV="false" rot="0">
              <a:off x="0" y="0"/>
              <a:ext cx="812800" cy="114679"/>
            </a:xfrm>
            <a:custGeom>
              <a:avLst/>
              <a:gdLst/>
              <a:ahLst/>
              <a:cxnLst/>
              <a:rect r="r" b="b" t="t" l="l"/>
              <a:pathLst>
                <a:path h="114679" w="812800">
                  <a:moveTo>
                    <a:pt x="406400" y="0"/>
                  </a:moveTo>
                  <a:cubicBezTo>
                    <a:pt x="181951" y="0"/>
                    <a:pt x="0" y="25672"/>
                    <a:pt x="0" y="57340"/>
                  </a:cubicBezTo>
                  <a:cubicBezTo>
                    <a:pt x="0" y="89008"/>
                    <a:pt x="181951" y="114679"/>
                    <a:pt x="406400" y="114679"/>
                  </a:cubicBezTo>
                  <a:cubicBezTo>
                    <a:pt x="630849" y="114679"/>
                    <a:pt x="812800" y="89008"/>
                    <a:pt x="812800" y="57340"/>
                  </a:cubicBezTo>
                  <a:cubicBezTo>
                    <a:pt x="812800" y="25672"/>
                    <a:pt x="630849" y="0"/>
                    <a:pt x="406400" y="0"/>
                  </a:cubicBezTo>
                  <a:close/>
                </a:path>
              </a:pathLst>
            </a:custGeom>
            <a:solidFill>
              <a:srgbClr val="124469"/>
            </a:solidFill>
          </p:spPr>
        </p:sp>
        <p:sp>
          <p:nvSpPr>
            <p:cNvPr name="TextBox 9" id="9"/>
            <p:cNvSpPr txBox="true"/>
            <p:nvPr/>
          </p:nvSpPr>
          <p:spPr>
            <a:xfrm>
              <a:off x="76200" y="-65449"/>
              <a:ext cx="660400" cy="169377"/>
            </a:xfrm>
            <a:prstGeom prst="rect">
              <a:avLst/>
            </a:prstGeom>
          </p:spPr>
          <p:txBody>
            <a:bodyPr anchor="ctr" rtlCol="false" tIns="50800" lIns="50800" bIns="50800" rIns="50800"/>
            <a:lstStyle/>
            <a:p>
              <a:pPr algn="ctr">
                <a:lnSpc>
                  <a:spcPts val="2800"/>
                </a:lnSpc>
              </a:pPr>
            </a:p>
          </p:txBody>
        </p:sp>
      </p:grpSp>
      <p:grpSp>
        <p:nvGrpSpPr>
          <p:cNvPr name="Group 10" id="10"/>
          <p:cNvGrpSpPr/>
          <p:nvPr/>
        </p:nvGrpSpPr>
        <p:grpSpPr>
          <a:xfrm rot="0">
            <a:off x="8502343" y="8197093"/>
            <a:ext cx="3714061" cy="524023"/>
            <a:chOff x="0" y="0"/>
            <a:chExt cx="812800" cy="114679"/>
          </a:xfrm>
        </p:grpSpPr>
        <p:sp>
          <p:nvSpPr>
            <p:cNvPr name="Freeform 11" id="11"/>
            <p:cNvSpPr/>
            <p:nvPr/>
          </p:nvSpPr>
          <p:spPr>
            <a:xfrm flipH="false" flipV="false" rot="0">
              <a:off x="0" y="0"/>
              <a:ext cx="812800" cy="114679"/>
            </a:xfrm>
            <a:custGeom>
              <a:avLst/>
              <a:gdLst/>
              <a:ahLst/>
              <a:cxnLst/>
              <a:rect r="r" b="b" t="t" l="l"/>
              <a:pathLst>
                <a:path h="114679" w="812800">
                  <a:moveTo>
                    <a:pt x="406400" y="0"/>
                  </a:moveTo>
                  <a:cubicBezTo>
                    <a:pt x="181951" y="0"/>
                    <a:pt x="0" y="25672"/>
                    <a:pt x="0" y="57340"/>
                  </a:cubicBezTo>
                  <a:cubicBezTo>
                    <a:pt x="0" y="89008"/>
                    <a:pt x="181951" y="114679"/>
                    <a:pt x="406400" y="114679"/>
                  </a:cubicBezTo>
                  <a:cubicBezTo>
                    <a:pt x="630849" y="114679"/>
                    <a:pt x="812800" y="89008"/>
                    <a:pt x="812800" y="57340"/>
                  </a:cubicBezTo>
                  <a:cubicBezTo>
                    <a:pt x="812800" y="25672"/>
                    <a:pt x="630849" y="0"/>
                    <a:pt x="406400" y="0"/>
                  </a:cubicBezTo>
                  <a:close/>
                </a:path>
              </a:pathLst>
            </a:custGeom>
            <a:solidFill>
              <a:srgbClr val="124469"/>
            </a:solidFill>
          </p:spPr>
        </p:sp>
        <p:sp>
          <p:nvSpPr>
            <p:cNvPr name="TextBox 12" id="12"/>
            <p:cNvSpPr txBox="true"/>
            <p:nvPr/>
          </p:nvSpPr>
          <p:spPr>
            <a:xfrm>
              <a:off x="76200" y="-65449"/>
              <a:ext cx="660400" cy="169377"/>
            </a:xfrm>
            <a:prstGeom prst="rect">
              <a:avLst/>
            </a:prstGeom>
          </p:spPr>
          <p:txBody>
            <a:bodyPr anchor="ctr" rtlCol="false" tIns="50800" lIns="50800" bIns="50800" rIns="50800"/>
            <a:lstStyle/>
            <a:p>
              <a:pPr algn="ctr">
                <a:lnSpc>
                  <a:spcPts val="2800"/>
                </a:lnSpc>
              </a:pPr>
            </a:p>
          </p:txBody>
        </p:sp>
      </p:grpSp>
      <p:sp>
        <p:nvSpPr>
          <p:cNvPr name="Freeform 13" id="13"/>
          <p:cNvSpPr/>
          <p:nvPr/>
        </p:nvSpPr>
        <p:spPr>
          <a:xfrm flipH="false" flipV="false" rot="0">
            <a:off x="8680767" y="4344304"/>
            <a:ext cx="3830505" cy="4114800"/>
          </a:xfrm>
          <a:custGeom>
            <a:avLst/>
            <a:gdLst/>
            <a:ahLst/>
            <a:cxnLst/>
            <a:rect r="r" b="b" t="t" l="l"/>
            <a:pathLst>
              <a:path h="4114800" w="3830505">
                <a:moveTo>
                  <a:pt x="0" y="0"/>
                </a:moveTo>
                <a:lnTo>
                  <a:pt x="3830505" y="0"/>
                </a:lnTo>
                <a:lnTo>
                  <a:pt x="383050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5417739" y="4344304"/>
            <a:ext cx="3665913" cy="4114800"/>
          </a:xfrm>
          <a:custGeom>
            <a:avLst/>
            <a:gdLst/>
            <a:ahLst/>
            <a:cxnLst/>
            <a:rect r="r" b="b" t="t" l="l"/>
            <a:pathLst>
              <a:path h="4114800" w="3665913">
                <a:moveTo>
                  <a:pt x="0" y="0"/>
                </a:moveTo>
                <a:lnTo>
                  <a:pt x="3665913" y="0"/>
                </a:lnTo>
                <a:lnTo>
                  <a:pt x="366591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2329313" y="5263764"/>
            <a:ext cx="1122078" cy="1483517"/>
          </a:xfrm>
          <a:custGeom>
            <a:avLst/>
            <a:gdLst/>
            <a:ahLst/>
            <a:cxnLst/>
            <a:rect r="r" b="b" t="t" l="l"/>
            <a:pathLst>
              <a:path h="1483517" w="1122078">
                <a:moveTo>
                  <a:pt x="0" y="0"/>
                </a:moveTo>
                <a:lnTo>
                  <a:pt x="1122078" y="0"/>
                </a:lnTo>
                <a:lnTo>
                  <a:pt x="1122078" y="1483517"/>
                </a:lnTo>
                <a:lnTo>
                  <a:pt x="0" y="14835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true" flipV="false" rot="0">
            <a:off x="14549136" y="2611704"/>
            <a:ext cx="1175929" cy="1554713"/>
          </a:xfrm>
          <a:custGeom>
            <a:avLst/>
            <a:gdLst/>
            <a:ahLst/>
            <a:cxnLst/>
            <a:rect r="r" b="b" t="t" l="l"/>
            <a:pathLst>
              <a:path h="1554713" w="1175929">
                <a:moveTo>
                  <a:pt x="1175929" y="0"/>
                </a:moveTo>
                <a:lnTo>
                  <a:pt x="0" y="0"/>
                </a:lnTo>
                <a:lnTo>
                  <a:pt x="0" y="1554713"/>
                </a:lnTo>
                <a:lnTo>
                  <a:pt x="1175929" y="1554713"/>
                </a:lnTo>
                <a:lnTo>
                  <a:pt x="1175929"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0">
            <a:off x="7598845" y="806580"/>
            <a:ext cx="3138576" cy="444241"/>
            <a:chOff x="0" y="0"/>
            <a:chExt cx="4184767" cy="592321"/>
          </a:xfrm>
        </p:grpSpPr>
        <p:sp>
          <p:nvSpPr>
            <p:cNvPr name="Freeform 18" id="18"/>
            <p:cNvSpPr/>
            <p:nvPr/>
          </p:nvSpPr>
          <p:spPr>
            <a:xfrm flipH="false" flipV="false" rot="0">
              <a:off x="0" y="0"/>
              <a:ext cx="808379" cy="592321"/>
            </a:xfrm>
            <a:custGeom>
              <a:avLst/>
              <a:gdLst/>
              <a:ahLst/>
              <a:cxnLst/>
              <a:rect r="r" b="b" t="t" l="l"/>
              <a:pathLst>
                <a:path h="592321" w="808379">
                  <a:moveTo>
                    <a:pt x="0" y="0"/>
                  </a:moveTo>
                  <a:lnTo>
                    <a:pt x="808379" y="0"/>
                  </a:lnTo>
                  <a:lnTo>
                    <a:pt x="808379" y="592321"/>
                  </a:lnTo>
                  <a:lnTo>
                    <a:pt x="0" y="5923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9" id="19"/>
            <p:cNvSpPr txBox="true"/>
            <p:nvPr/>
          </p:nvSpPr>
          <p:spPr>
            <a:xfrm rot="0">
              <a:off x="1132734" y="118169"/>
              <a:ext cx="3052034" cy="361698"/>
            </a:xfrm>
            <a:prstGeom prst="rect">
              <a:avLst/>
            </a:prstGeom>
          </p:spPr>
          <p:txBody>
            <a:bodyPr anchor="t" rtlCol="false" tIns="0" lIns="0" bIns="0" rIns="0">
              <a:spAutoFit/>
            </a:bodyPr>
            <a:lstStyle/>
            <a:p>
              <a:pPr>
                <a:lnSpc>
                  <a:spcPts val="2241"/>
                </a:lnSpc>
                <a:spcBef>
                  <a:spcPct val="0"/>
                </a:spcBef>
              </a:pPr>
              <a:r>
                <a:rPr lang="en-US" sz="1601">
                  <a:solidFill>
                    <a:srgbClr val="124469"/>
                  </a:solidFill>
                  <a:latin typeface="Telegraf Bold"/>
                </a:rPr>
                <a:t>Add Company Name</a:t>
              </a:r>
            </a:p>
          </p:txBody>
        </p:sp>
      </p:grpSp>
      <p:sp>
        <p:nvSpPr>
          <p:cNvPr name="TextBox 20" id="20"/>
          <p:cNvSpPr txBox="true"/>
          <p:nvPr/>
        </p:nvSpPr>
        <p:spPr>
          <a:xfrm rot="0">
            <a:off x="3451391" y="9032463"/>
            <a:ext cx="11385217" cy="575945"/>
          </a:xfrm>
          <a:prstGeom prst="rect">
            <a:avLst/>
          </a:prstGeom>
        </p:spPr>
        <p:txBody>
          <a:bodyPr anchor="t" rtlCol="false" tIns="0" lIns="0" bIns="0" rIns="0">
            <a:spAutoFit/>
          </a:bodyPr>
          <a:lstStyle/>
          <a:p>
            <a:pPr algn="ctr">
              <a:lnSpc>
                <a:spcPts val="4479"/>
              </a:lnSpc>
            </a:pPr>
            <a:r>
              <a:rPr lang="en-US" sz="3199">
                <a:solidFill>
                  <a:srgbClr val="124469"/>
                </a:solidFill>
                <a:latin typeface="Telegraf Ultra-Bold"/>
              </a:rPr>
              <a:t>Näin teet hyvän tekstin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8272749" y="0"/>
            <a:ext cx="10079227" cy="10452732"/>
            <a:chOff x="0" y="0"/>
            <a:chExt cx="2654611" cy="2752983"/>
          </a:xfrm>
        </p:grpSpPr>
        <p:sp>
          <p:nvSpPr>
            <p:cNvPr name="Freeform 3" id="3"/>
            <p:cNvSpPr/>
            <p:nvPr/>
          </p:nvSpPr>
          <p:spPr>
            <a:xfrm flipH="false" flipV="false" rot="0">
              <a:off x="0" y="0"/>
              <a:ext cx="2654611" cy="2752983"/>
            </a:xfrm>
            <a:custGeom>
              <a:avLst/>
              <a:gdLst/>
              <a:ahLst/>
              <a:cxnLst/>
              <a:rect r="r" b="b" t="t" l="l"/>
              <a:pathLst>
                <a:path h="2752983" w="2654611">
                  <a:moveTo>
                    <a:pt x="0" y="0"/>
                  </a:moveTo>
                  <a:lnTo>
                    <a:pt x="2654611" y="0"/>
                  </a:lnTo>
                  <a:lnTo>
                    <a:pt x="2654611" y="2752983"/>
                  </a:lnTo>
                  <a:lnTo>
                    <a:pt x="0" y="2752983"/>
                  </a:lnTo>
                  <a:close/>
                </a:path>
              </a:pathLst>
            </a:custGeom>
            <a:solidFill>
              <a:srgbClr val="FAD55D"/>
            </a:solidFill>
            <a:ln w="28575" cap="sq">
              <a:solidFill>
                <a:srgbClr val="124469"/>
              </a:solidFill>
              <a:prstDash val="solid"/>
              <a:miter/>
            </a:ln>
          </p:spPr>
        </p:sp>
        <p:sp>
          <p:nvSpPr>
            <p:cNvPr name="TextBox 4" id="4"/>
            <p:cNvSpPr txBox="true"/>
            <p:nvPr/>
          </p:nvSpPr>
          <p:spPr>
            <a:xfrm>
              <a:off x="0" y="-76200"/>
              <a:ext cx="2654611" cy="2829183"/>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6487498" y="124883"/>
            <a:ext cx="1367228" cy="1807634"/>
          </a:xfrm>
          <a:custGeom>
            <a:avLst/>
            <a:gdLst/>
            <a:ahLst/>
            <a:cxnLst/>
            <a:rect r="r" b="b" t="t" l="l"/>
            <a:pathLst>
              <a:path h="1807634" w="1367228">
                <a:moveTo>
                  <a:pt x="0" y="0"/>
                </a:moveTo>
                <a:lnTo>
                  <a:pt x="1367228" y="0"/>
                </a:lnTo>
                <a:lnTo>
                  <a:pt x="1367228" y="1807634"/>
                </a:lnTo>
                <a:lnTo>
                  <a:pt x="0" y="18076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028700" y="532674"/>
            <a:ext cx="5652950" cy="9421584"/>
          </a:xfrm>
          <a:custGeom>
            <a:avLst/>
            <a:gdLst/>
            <a:ahLst/>
            <a:cxnLst/>
            <a:rect r="r" b="b" t="t" l="l"/>
            <a:pathLst>
              <a:path h="9421584" w="5652950">
                <a:moveTo>
                  <a:pt x="5652950" y="0"/>
                </a:moveTo>
                <a:lnTo>
                  <a:pt x="0" y="0"/>
                </a:lnTo>
                <a:lnTo>
                  <a:pt x="0" y="9421584"/>
                </a:lnTo>
                <a:lnTo>
                  <a:pt x="5652950" y="9421584"/>
                </a:lnTo>
                <a:lnTo>
                  <a:pt x="5652950" y="0"/>
                </a:lnTo>
                <a:close/>
              </a:path>
            </a:pathLst>
          </a:custGeom>
          <a:blipFill>
            <a:blip r:embed="rId4"/>
            <a:stretch>
              <a:fillRect l="0" t="0" r="0" b="0"/>
            </a:stretch>
          </a:blipFill>
        </p:spPr>
      </p:sp>
      <p:sp>
        <p:nvSpPr>
          <p:cNvPr name="TextBox 7" id="7"/>
          <p:cNvSpPr txBox="true"/>
          <p:nvPr/>
        </p:nvSpPr>
        <p:spPr>
          <a:xfrm rot="0">
            <a:off x="8566474" y="818092"/>
            <a:ext cx="9491777" cy="742950"/>
          </a:xfrm>
          <a:prstGeom prst="rect">
            <a:avLst/>
          </a:prstGeom>
        </p:spPr>
        <p:txBody>
          <a:bodyPr anchor="t" rtlCol="false" tIns="0" lIns="0" bIns="0" rIns="0">
            <a:spAutoFit/>
          </a:bodyPr>
          <a:lstStyle/>
          <a:p>
            <a:pPr>
              <a:lnSpc>
                <a:spcPts val="5880"/>
              </a:lnSpc>
            </a:pPr>
            <a:r>
              <a:rPr lang="en-US" sz="4900">
                <a:solidFill>
                  <a:srgbClr val="124469"/>
                </a:solidFill>
                <a:latin typeface="Gliker Expanded"/>
              </a:rPr>
              <a:t>NÄIN OTSIKOIT</a:t>
            </a:r>
          </a:p>
        </p:txBody>
      </p:sp>
      <p:sp>
        <p:nvSpPr>
          <p:cNvPr name="TextBox 8" id="8"/>
          <p:cNvSpPr txBox="true"/>
          <p:nvPr/>
        </p:nvSpPr>
        <p:spPr>
          <a:xfrm rot="0">
            <a:off x="8507054" y="1913467"/>
            <a:ext cx="9551196" cy="9007787"/>
          </a:xfrm>
          <a:prstGeom prst="rect">
            <a:avLst/>
          </a:prstGeom>
        </p:spPr>
        <p:txBody>
          <a:bodyPr anchor="t" rtlCol="false" tIns="0" lIns="0" bIns="0" rIns="0">
            <a:spAutoFit/>
          </a:bodyPr>
          <a:lstStyle/>
          <a:p>
            <a:pPr>
              <a:lnSpc>
                <a:spcPts val="840"/>
              </a:lnSpc>
            </a:pPr>
            <a:r>
              <a:rPr lang="en-US" sz="600">
                <a:solidFill>
                  <a:srgbClr val="124469"/>
                </a:solidFill>
                <a:latin typeface="Arimo"/>
              </a:rPr>
              <a:t>L</a:t>
            </a:r>
          </a:p>
          <a:p>
            <a:pPr marL="604521" indent="-302261" lvl="1">
              <a:lnSpc>
                <a:spcPts val="3920"/>
              </a:lnSpc>
              <a:buFont typeface="Arial"/>
              <a:buChar char="•"/>
            </a:pPr>
            <a:r>
              <a:rPr lang="en-US" sz="2800">
                <a:solidFill>
                  <a:srgbClr val="124469"/>
                </a:solidFill>
                <a:latin typeface="Open Sans Bold"/>
              </a:rPr>
              <a:t>Kerro, mistä teksti kertoo</a:t>
            </a:r>
          </a:p>
          <a:p>
            <a:pPr marL="1209047" indent="-403016" lvl="2">
              <a:lnSpc>
                <a:spcPts val="3920"/>
              </a:lnSpc>
              <a:buFont typeface="Arial"/>
              <a:buChar char="⚬"/>
            </a:pPr>
            <a:r>
              <a:rPr lang="en-US" sz="2800">
                <a:solidFill>
                  <a:srgbClr val="124469"/>
                </a:solidFill>
                <a:latin typeface="Open Sans"/>
              </a:rPr>
              <a:t>Jos kirjoitat koirasta, älä laita otsikoksi “Kissa”</a:t>
            </a:r>
          </a:p>
          <a:p>
            <a:pPr marL="1209047" indent="-403016" lvl="2">
              <a:lnSpc>
                <a:spcPts val="3920"/>
              </a:lnSpc>
              <a:buFont typeface="Arial"/>
              <a:buChar char="⚬"/>
            </a:pPr>
            <a:r>
              <a:rPr lang="en-US" sz="2800">
                <a:solidFill>
                  <a:srgbClr val="124469"/>
                </a:solidFill>
                <a:latin typeface="Open Sans"/>
              </a:rPr>
              <a:t>Jos kirjoitat novellianalyysin, otsikko ei voi olla novellin nimi</a:t>
            </a:r>
          </a:p>
          <a:p>
            <a:pPr marL="604521" indent="-302261" lvl="1">
              <a:lnSpc>
                <a:spcPts val="3920"/>
              </a:lnSpc>
              <a:buFont typeface="Arial"/>
              <a:buChar char="•"/>
            </a:pPr>
            <a:r>
              <a:rPr lang="en-US" sz="2800">
                <a:solidFill>
                  <a:srgbClr val="124469"/>
                </a:solidFill>
                <a:latin typeface="Open Sans"/>
              </a:rPr>
              <a:t> </a:t>
            </a:r>
            <a:r>
              <a:rPr lang="en-US" sz="2800">
                <a:solidFill>
                  <a:srgbClr val="124469"/>
                </a:solidFill>
                <a:latin typeface="Open Sans Bold"/>
              </a:rPr>
              <a:t>Rajaa vähän!</a:t>
            </a:r>
          </a:p>
          <a:p>
            <a:pPr marL="1209043" indent="-403014" lvl="2">
              <a:lnSpc>
                <a:spcPts val="3920"/>
              </a:lnSpc>
              <a:buFont typeface="Arial"/>
              <a:buChar char="⚬"/>
            </a:pPr>
            <a:r>
              <a:rPr lang="en-US" sz="2800">
                <a:solidFill>
                  <a:srgbClr val="124469"/>
                </a:solidFill>
                <a:latin typeface="Open Sans"/>
              </a:rPr>
              <a:t>Kerro, mistä näkökulmasta kirjoitat, pelkkä “Koira” on liian laaja otsikko</a:t>
            </a:r>
          </a:p>
          <a:p>
            <a:pPr marL="1209043" indent="-403014" lvl="2">
              <a:lnSpc>
                <a:spcPts val="3920"/>
              </a:lnSpc>
              <a:buFont typeface="Arial"/>
              <a:buChar char="⚬"/>
            </a:pPr>
            <a:r>
              <a:rPr lang="en-US" sz="2800">
                <a:solidFill>
                  <a:srgbClr val="124469"/>
                </a:solidFill>
                <a:latin typeface="Open Sans"/>
              </a:rPr>
              <a:t>“Koira on ihmisen paras ystävä” / “Koira on oiva työkaveri”</a:t>
            </a:r>
          </a:p>
          <a:p>
            <a:pPr marL="604521" indent="-302261" lvl="1">
              <a:lnSpc>
                <a:spcPts val="3920"/>
              </a:lnSpc>
              <a:buFont typeface="Arial"/>
              <a:buChar char="•"/>
            </a:pPr>
            <a:r>
              <a:rPr lang="en-US" sz="2800">
                <a:solidFill>
                  <a:srgbClr val="124469"/>
                </a:solidFill>
                <a:latin typeface="Open Sans Bold"/>
              </a:rPr>
              <a:t>Sanaleikki ja alkusoinnut</a:t>
            </a:r>
          </a:p>
          <a:p>
            <a:pPr marL="1209043" indent="-403014" lvl="2">
              <a:lnSpc>
                <a:spcPts val="3920"/>
              </a:lnSpc>
              <a:buFont typeface="Arial"/>
              <a:buChar char="⚬"/>
            </a:pPr>
            <a:r>
              <a:rPr lang="en-US" sz="2800">
                <a:solidFill>
                  <a:srgbClr val="124469"/>
                </a:solidFill>
                <a:latin typeface="Open Sans"/>
              </a:rPr>
              <a:t>“Moukka möykkää somessa”</a:t>
            </a:r>
          </a:p>
          <a:p>
            <a:pPr marL="604521" indent="-302261" lvl="1">
              <a:lnSpc>
                <a:spcPts val="3920"/>
              </a:lnSpc>
              <a:buFont typeface="Arial"/>
              <a:buChar char="•"/>
            </a:pPr>
            <a:r>
              <a:rPr lang="en-US" sz="2800">
                <a:solidFill>
                  <a:srgbClr val="124469"/>
                </a:solidFill>
                <a:latin typeface="Open Sans Bold"/>
              </a:rPr>
              <a:t>Kysymys</a:t>
            </a:r>
          </a:p>
          <a:p>
            <a:pPr marL="1209043" indent="-403014" lvl="2">
              <a:lnSpc>
                <a:spcPts val="3920"/>
              </a:lnSpc>
              <a:buFont typeface="Arial"/>
              <a:buChar char="⚬"/>
            </a:pPr>
            <a:r>
              <a:rPr lang="en-US" sz="2800">
                <a:solidFill>
                  <a:srgbClr val="124469"/>
                </a:solidFill>
                <a:latin typeface="Open Sans"/>
              </a:rPr>
              <a:t> Huom! Jos kysyt jo aloituskappaleessa, niin sitten tämä on jo liikaa!</a:t>
            </a:r>
          </a:p>
          <a:p>
            <a:pPr marL="604521" indent="-302261" lvl="1">
              <a:lnSpc>
                <a:spcPts val="3920"/>
              </a:lnSpc>
              <a:buFont typeface="Arial"/>
              <a:buChar char="•"/>
            </a:pPr>
            <a:r>
              <a:rPr lang="en-US" sz="2800">
                <a:solidFill>
                  <a:srgbClr val="124469"/>
                </a:solidFill>
                <a:latin typeface="Open Sans Bold"/>
              </a:rPr>
              <a:t>Nappaa jokin hyvin sanottu asia tekstistäsi</a:t>
            </a:r>
          </a:p>
          <a:p>
            <a:pPr marL="1209043" indent="-403014" lvl="2">
              <a:lnSpc>
                <a:spcPts val="3920"/>
              </a:lnSpc>
              <a:buFont typeface="Arial"/>
              <a:buChar char="⚬"/>
            </a:pPr>
            <a:r>
              <a:rPr lang="en-US" sz="2800">
                <a:solidFill>
                  <a:srgbClr val="124469"/>
                </a:solidFill>
                <a:latin typeface="Open Sans"/>
              </a:rPr>
              <a:t>“Some vei itsetuntoni”</a:t>
            </a:r>
          </a:p>
          <a:p>
            <a:pPr>
              <a:lnSpc>
                <a:spcPts val="3920"/>
              </a:lnSpc>
            </a:pPr>
          </a:p>
          <a:p>
            <a:pPr>
              <a:lnSpc>
                <a:spcPts val="392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139842" y="-164290"/>
            <a:ext cx="9568473" cy="10451290"/>
            <a:chOff x="0" y="0"/>
            <a:chExt cx="2520092" cy="2752603"/>
          </a:xfrm>
        </p:grpSpPr>
        <p:sp>
          <p:nvSpPr>
            <p:cNvPr name="Freeform 3" id="3"/>
            <p:cNvSpPr/>
            <p:nvPr/>
          </p:nvSpPr>
          <p:spPr>
            <a:xfrm flipH="false" flipV="false" rot="0">
              <a:off x="0" y="0"/>
              <a:ext cx="2520092" cy="2752603"/>
            </a:xfrm>
            <a:custGeom>
              <a:avLst/>
              <a:gdLst/>
              <a:ahLst/>
              <a:cxnLst/>
              <a:rect r="r" b="b" t="t" l="l"/>
              <a:pathLst>
                <a:path h="2752603" w="2520092">
                  <a:moveTo>
                    <a:pt x="0" y="0"/>
                  </a:moveTo>
                  <a:lnTo>
                    <a:pt x="2520092" y="0"/>
                  </a:lnTo>
                  <a:lnTo>
                    <a:pt x="2520092" y="2752603"/>
                  </a:lnTo>
                  <a:lnTo>
                    <a:pt x="0" y="2752603"/>
                  </a:lnTo>
                  <a:close/>
                </a:path>
              </a:pathLst>
            </a:custGeom>
            <a:solidFill>
              <a:srgbClr val="E5D4FF"/>
            </a:solidFill>
            <a:ln w="28575" cap="sq">
              <a:solidFill>
                <a:srgbClr val="124469"/>
              </a:solidFill>
              <a:prstDash val="solid"/>
              <a:miter/>
            </a:ln>
          </p:spPr>
        </p:sp>
        <p:sp>
          <p:nvSpPr>
            <p:cNvPr name="TextBox 4" id="4"/>
            <p:cNvSpPr txBox="true"/>
            <p:nvPr/>
          </p:nvSpPr>
          <p:spPr>
            <a:xfrm>
              <a:off x="0" y="-76200"/>
              <a:ext cx="2520092" cy="282880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2857285" y="8228603"/>
            <a:ext cx="3714061" cy="524023"/>
            <a:chOff x="0" y="0"/>
            <a:chExt cx="812800" cy="114679"/>
          </a:xfrm>
        </p:grpSpPr>
        <p:sp>
          <p:nvSpPr>
            <p:cNvPr name="Freeform 6" id="6"/>
            <p:cNvSpPr/>
            <p:nvPr/>
          </p:nvSpPr>
          <p:spPr>
            <a:xfrm flipH="false" flipV="false" rot="0">
              <a:off x="0" y="0"/>
              <a:ext cx="812800" cy="114679"/>
            </a:xfrm>
            <a:custGeom>
              <a:avLst/>
              <a:gdLst/>
              <a:ahLst/>
              <a:cxnLst/>
              <a:rect r="r" b="b" t="t" l="l"/>
              <a:pathLst>
                <a:path h="114679" w="812800">
                  <a:moveTo>
                    <a:pt x="406400" y="0"/>
                  </a:moveTo>
                  <a:cubicBezTo>
                    <a:pt x="181951" y="0"/>
                    <a:pt x="0" y="25672"/>
                    <a:pt x="0" y="57340"/>
                  </a:cubicBezTo>
                  <a:cubicBezTo>
                    <a:pt x="0" y="89008"/>
                    <a:pt x="181951" y="114679"/>
                    <a:pt x="406400" y="114679"/>
                  </a:cubicBezTo>
                  <a:cubicBezTo>
                    <a:pt x="630849" y="114679"/>
                    <a:pt x="812800" y="89008"/>
                    <a:pt x="812800" y="57340"/>
                  </a:cubicBezTo>
                  <a:cubicBezTo>
                    <a:pt x="812800" y="25672"/>
                    <a:pt x="630849" y="0"/>
                    <a:pt x="406400" y="0"/>
                  </a:cubicBezTo>
                  <a:close/>
                </a:path>
              </a:pathLst>
            </a:custGeom>
            <a:solidFill>
              <a:srgbClr val="124469"/>
            </a:solidFill>
          </p:spPr>
        </p:sp>
        <p:sp>
          <p:nvSpPr>
            <p:cNvPr name="TextBox 7" id="7"/>
            <p:cNvSpPr txBox="true"/>
            <p:nvPr/>
          </p:nvSpPr>
          <p:spPr>
            <a:xfrm>
              <a:off x="76200" y="-65449"/>
              <a:ext cx="660400" cy="169377"/>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012321" y="425788"/>
            <a:ext cx="7143909" cy="2574766"/>
          </a:xfrm>
          <a:prstGeom prst="rect">
            <a:avLst/>
          </a:prstGeom>
        </p:spPr>
        <p:txBody>
          <a:bodyPr anchor="t" rtlCol="false" tIns="0" lIns="0" bIns="0" rIns="0">
            <a:spAutoFit/>
          </a:bodyPr>
          <a:lstStyle/>
          <a:p>
            <a:pPr>
              <a:lnSpc>
                <a:spcPts val="7679"/>
              </a:lnSpc>
            </a:pPr>
            <a:r>
              <a:rPr lang="en-US" sz="6399">
                <a:solidFill>
                  <a:srgbClr val="124469"/>
                </a:solidFill>
                <a:latin typeface="Gliker Expanded"/>
              </a:rPr>
              <a:t>SUUNNITTELU</a:t>
            </a:r>
          </a:p>
        </p:txBody>
      </p:sp>
      <p:sp>
        <p:nvSpPr>
          <p:cNvPr name="Freeform 9" id="9"/>
          <p:cNvSpPr/>
          <p:nvPr/>
        </p:nvSpPr>
        <p:spPr>
          <a:xfrm flipH="false" flipV="false" rot="0">
            <a:off x="561232" y="425788"/>
            <a:ext cx="947089" cy="1087472"/>
          </a:xfrm>
          <a:custGeom>
            <a:avLst/>
            <a:gdLst/>
            <a:ahLst/>
            <a:cxnLst/>
            <a:rect r="r" b="b" t="t" l="l"/>
            <a:pathLst>
              <a:path h="1087472" w="947089">
                <a:moveTo>
                  <a:pt x="0" y="0"/>
                </a:moveTo>
                <a:lnTo>
                  <a:pt x="947089" y="0"/>
                </a:lnTo>
                <a:lnTo>
                  <a:pt x="947089" y="1087472"/>
                </a:lnTo>
                <a:lnTo>
                  <a:pt x="0" y="1087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7242378" y="5310821"/>
            <a:ext cx="1364428" cy="1566670"/>
          </a:xfrm>
          <a:custGeom>
            <a:avLst/>
            <a:gdLst/>
            <a:ahLst/>
            <a:cxnLst/>
            <a:rect r="r" b="b" t="t" l="l"/>
            <a:pathLst>
              <a:path h="1566670" w="1364428">
                <a:moveTo>
                  <a:pt x="0" y="0"/>
                </a:moveTo>
                <a:lnTo>
                  <a:pt x="1364428" y="0"/>
                </a:lnTo>
                <a:lnTo>
                  <a:pt x="1364428" y="1566671"/>
                </a:lnTo>
                <a:lnTo>
                  <a:pt x="0" y="1566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826108" y="6661933"/>
            <a:ext cx="1364428" cy="1566670"/>
          </a:xfrm>
          <a:custGeom>
            <a:avLst/>
            <a:gdLst/>
            <a:ahLst/>
            <a:cxnLst/>
            <a:rect r="r" b="b" t="t" l="l"/>
            <a:pathLst>
              <a:path h="1566670" w="1364428">
                <a:moveTo>
                  <a:pt x="0" y="0"/>
                </a:moveTo>
                <a:lnTo>
                  <a:pt x="1364427" y="0"/>
                </a:lnTo>
                <a:lnTo>
                  <a:pt x="1364427" y="1566670"/>
                </a:lnTo>
                <a:lnTo>
                  <a:pt x="0" y="15666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400000">
            <a:off x="8585951" y="602981"/>
            <a:ext cx="1116098" cy="18288000"/>
          </a:xfrm>
          <a:custGeom>
            <a:avLst/>
            <a:gdLst/>
            <a:ahLst/>
            <a:cxnLst/>
            <a:rect r="r" b="b" t="t" l="l"/>
            <a:pathLst>
              <a:path h="18288000" w="1116098">
                <a:moveTo>
                  <a:pt x="0" y="0"/>
                </a:moveTo>
                <a:lnTo>
                  <a:pt x="1116098" y="0"/>
                </a:lnTo>
                <a:lnTo>
                  <a:pt x="1116098" y="18288000"/>
                </a:lnTo>
                <a:lnTo>
                  <a:pt x="0" y="18288000"/>
                </a:lnTo>
                <a:lnTo>
                  <a:pt x="0" y="0"/>
                </a:lnTo>
                <a:close/>
              </a:path>
            </a:pathLst>
          </a:custGeom>
          <a:blipFill>
            <a:blip r:embed="rId4">
              <a:extLst>
                <a:ext uri="{96DAC541-7B7A-43D3-8B79-37D633B846F1}">
                  <asvg:svgBlip xmlns:asvg="http://schemas.microsoft.com/office/drawing/2016/SVG/main" r:embed="rId5"/>
                </a:ext>
              </a:extLst>
            </a:blip>
            <a:stretch>
              <a:fillRect l="0" t="-585" r="-825963" b="0"/>
            </a:stretch>
          </a:blipFill>
        </p:spPr>
      </p:sp>
      <p:grpSp>
        <p:nvGrpSpPr>
          <p:cNvPr name="Group 13" id="13"/>
          <p:cNvGrpSpPr/>
          <p:nvPr/>
        </p:nvGrpSpPr>
        <p:grpSpPr>
          <a:xfrm rot="0">
            <a:off x="10568954" y="720641"/>
            <a:ext cx="6690346" cy="8031986"/>
            <a:chOff x="0" y="0"/>
            <a:chExt cx="5047293" cy="6059446"/>
          </a:xfrm>
        </p:grpSpPr>
        <p:sp>
          <p:nvSpPr>
            <p:cNvPr name="Freeform 14" id="14"/>
            <p:cNvSpPr/>
            <p:nvPr/>
          </p:nvSpPr>
          <p:spPr>
            <a:xfrm flipH="false" flipV="false" rot="0">
              <a:off x="0" y="0"/>
              <a:ext cx="5047293" cy="6059446"/>
            </a:xfrm>
            <a:custGeom>
              <a:avLst/>
              <a:gdLst/>
              <a:ahLst/>
              <a:cxnLst/>
              <a:rect r="r" b="b" t="t" l="l"/>
              <a:pathLst>
                <a:path h="6059446" w="5047293">
                  <a:moveTo>
                    <a:pt x="0" y="0"/>
                  </a:moveTo>
                  <a:lnTo>
                    <a:pt x="5047293" y="0"/>
                  </a:lnTo>
                  <a:lnTo>
                    <a:pt x="5047293" y="6059446"/>
                  </a:lnTo>
                  <a:lnTo>
                    <a:pt x="0" y="6059446"/>
                  </a:lnTo>
                  <a:close/>
                </a:path>
              </a:pathLst>
            </a:custGeom>
            <a:solidFill>
              <a:srgbClr val="124469"/>
            </a:solidFill>
            <a:ln w="19050" cap="sq">
              <a:solidFill>
                <a:srgbClr val="124469"/>
              </a:solidFill>
              <a:prstDash val="solid"/>
              <a:miter/>
            </a:ln>
          </p:spPr>
        </p:sp>
        <p:sp>
          <p:nvSpPr>
            <p:cNvPr name="TextBox 15" id="15"/>
            <p:cNvSpPr txBox="true"/>
            <p:nvPr/>
          </p:nvSpPr>
          <p:spPr>
            <a:xfrm>
              <a:off x="0" y="-85725"/>
              <a:ext cx="5047293" cy="6145171"/>
            </a:xfrm>
            <a:prstGeom prst="rect">
              <a:avLst/>
            </a:prstGeom>
          </p:spPr>
          <p:txBody>
            <a:bodyPr anchor="ctr" rtlCol="false" tIns="254000" lIns="254000" bIns="254000" rIns="254000"/>
            <a:lstStyle/>
            <a:p>
              <a:pPr algn="ctr">
                <a:lnSpc>
                  <a:spcPts val="3639"/>
                </a:lnSpc>
              </a:pPr>
              <a:r>
                <a:rPr lang="en-US" sz="2599">
                  <a:solidFill>
                    <a:srgbClr val="F2F1ED"/>
                  </a:solidFill>
                  <a:latin typeface="Telegraf Bold"/>
                </a:rPr>
                <a:t>Tämä on tärkeämpää kuin kuvitteletkaan.</a:t>
              </a:r>
            </a:p>
            <a:p>
              <a:pPr algn="ctr">
                <a:lnSpc>
                  <a:spcPts val="3639"/>
                </a:lnSpc>
              </a:pPr>
            </a:p>
            <a:p>
              <a:pPr algn="ctr">
                <a:lnSpc>
                  <a:spcPts val="3639"/>
                </a:lnSpc>
              </a:pPr>
              <a:r>
                <a:rPr lang="en-US" sz="2599">
                  <a:solidFill>
                    <a:srgbClr val="F2F1ED"/>
                  </a:solidFill>
                  <a:latin typeface="Telegraf Bold"/>
                </a:rPr>
                <a:t>Teksti on nopea kirjoitaa, jos olet suunnitellut etukäteen, mitä haluat sanoa.</a:t>
              </a:r>
            </a:p>
            <a:p>
              <a:pPr algn="ctr">
                <a:lnSpc>
                  <a:spcPts val="3639"/>
                </a:lnSpc>
              </a:pPr>
            </a:p>
            <a:p>
              <a:pPr algn="ctr">
                <a:lnSpc>
                  <a:spcPts val="3639"/>
                </a:lnSpc>
              </a:pPr>
              <a:r>
                <a:rPr lang="en-US" sz="2599">
                  <a:solidFill>
                    <a:srgbClr val="F2F1ED"/>
                  </a:solidFill>
                  <a:latin typeface="Telegraf Bold"/>
                </a:rPr>
                <a:t>Jos sinulla ei ole mitään sanottavaa tai yhtään ajatusta, tekstistä ei voi tulla kovin hyvä.</a:t>
              </a:r>
            </a:p>
            <a:p>
              <a:pPr algn="ctr">
                <a:lnSpc>
                  <a:spcPts val="3639"/>
                </a:lnSpc>
              </a:pPr>
            </a:p>
            <a:p>
              <a:pPr algn="ctr">
                <a:lnSpc>
                  <a:spcPts val="3639"/>
                </a:lnSpc>
              </a:pPr>
              <a:r>
                <a:rPr lang="en-US" sz="2599">
                  <a:solidFill>
                    <a:srgbClr val="F2F1ED"/>
                  </a:solidFill>
                  <a:latin typeface="Telegraf Bold"/>
                </a:rPr>
                <a:t>Onneksi sanottavaa aina löytyy. Joskus joutuu vain miettimään vähän enemmän.</a:t>
              </a:r>
            </a:p>
          </p:txBody>
        </p:sp>
      </p:grpSp>
      <p:grpSp>
        <p:nvGrpSpPr>
          <p:cNvPr name="Group 16" id="16"/>
          <p:cNvGrpSpPr>
            <a:grpSpLocks noChangeAspect="true"/>
          </p:cNvGrpSpPr>
          <p:nvPr/>
        </p:nvGrpSpPr>
        <p:grpSpPr>
          <a:xfrm rot="0">
            <a:off x="1284555" y="1631122"/>
            <a:ext cx="6859521" cy="6859493"/>
            <a:chOff x="0" y="0"/>
            <a:chExt cx="6350000" cy="6349975"/>
          </a:xfrm>
        </p:grpSpPr>
        <p:sp>
          <p:nvSpPr>
            <p:cNvPr name="Freeform 17" id="1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15750" r="0" b="-1575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8272749" y="0"/>
            <a:ext cx="10079227" cy="10452732"/>
            <a:chOff x="0" y="0"/>
            <a:chExt cx="2654611" cy="2752983"/>
          </a:xfrm>
        </p:grpSpPr>
        <p:sp>
          <p:nvSpPr>
            <p:cNvPr name="Freeform 3" id="3"/>
            <p:cNvSpPr/>
            <p:nvPr/>
          </p:nvSpPr>
          <p:spPr>
            <a:xfrm flipH="false" flipV="false" rot="0">
              <a:off x="0" y="0"/>
              <a:ext cx="2654611" cy="2752983"/>
            </a:xfrm>
            <a:custGeom>
              <a:avLst/>
              <a:gdLst/>
              <a:ahLst/>
              <a:cxnLst/>
              <a:rect r="r" b="b" t="t" l="l"/>
              <a:pathLst>
                <a:path h="2752983" w="2654611">
                  <a:moveTo>
                    <a:pt x="0" y="0"/>
                  </a:moveTo>
                  <a:lnTo>
                    <a:pt x="2654611" y="0"/>
                  </a:lnTo>
                  <a:lnTo>
                    <a:pt x="2654611" y="2752983"/>
                  </a:lnTo>
                  <a:lnTo>
                    <a:pt x="0" y="2752983"/>
                  </a:lnTo>
                  <a:close/>
                </a:path>
              </a:pathLst>
            </a:custGeom>
            <a:solidFill>
              <a:srgbClr val="FAD55D"/>
            </a:solidFill>
            <a:ln w="28575" cap="sq">
              <a:solidFill>
                <a:srgbClr val="124469"/>
              </a:solidFill>
              <a:prstDash val="solid"/>
              <a:miter/>
            </a:ln>
          </p:spPr>
        </p:sp>
        <p:sp>
          <p:nvSpPr>
            <p:cNvPr name="TextBox 4" id="4"/>
            <p:cNvSpPr txBox="true"/>
            <p:nvPr/>
          </p:nvSpPr>
          <p:spPr>
            <a:xfrm>
              <a:off x="0" y="-76200"/>
              <a:ext cx="2654611" cy="2829183"/>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6487498" y="124883"/>
            <a:ext cx="1367228" cy="1807634"/>
          </a:xfrm>
          <a:custGeom>
            <a:avLst/>
            <a:gdLst/>
            <a:ahLst/>
            <a:cxnLst/>
            <a:rect r="r" b="b" t="t" l="l"/>
            <a:pathLst>
              <a:path h="1807634" w="1367228">
                <a:moveTo>
                  <a:pt x="0" y="0"/>
                </a:moveTo>
                <a:lnTo>
                  <a:pt x="1367228" y="0"/>
                </a:lnTo>
                <a:lnTo>
                  <a:pt x="1367228" y="1807634"/>
                </a:lnTo>
                <a:lnTo>
                  <a:pt x="0" y="18076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28700" y="1028700"/>
            <a:ext cx="5927683" cy="8229600"/>
          </a:xfrm>
          <a:custGeom>
            <a:avLst/>
            <a:gdLst/>
            <a:ahLst/>
            <a:cxnLst/>
            <a:rect r="r" b="b" t="t" l="l"/>
            <a:pathLst>
              <a:path h="8229600" w="5927683">
                <a:moveTo>
                  <a:pt x="0" y="0"/>
                </a:moveTo>
                <a:lnTo>
                  <a:pt x="5927683" y="0"/>
                </a:lnTo>
                <a:lnTo>
                  <a:pt x="5927683" y="8229600"/>
                </a:lnTo>
                <a:lnTo>
                  <a:pt x="0" y="8229600"/>
                </a:lnTo>
                <a:lnTo>
                  <a:pt x="0" y="0"/>
                </a:lnTo>
                <a:close/>
              </a:path>
            </a:pathLst>
          </a:custGeom>
          <a:blipFill>
            <a:blip r:embed="rId4"/>
            <a:stretch>
              <a:fillRect l="0" t="0" r="0" b="0"/>
            </a:stretch>
          </a:blipFill>
        </p:spPr>
      </p:sp>
      <p:sp>
        <p:nvSpPr>
          <p:cNvPr name="TextBox 7" id="7"/>
          <p:cNvSpPr txBox="true"/>
          <p:nvPr/>
        </p:nvSpPr>
        <p:spPr>
          <a:xfrm rot="0">
            <a:off x="8566474" y="285750"/>
            <a:ext cx="9491777" cy="742950"/>
          </a:xfrm>
          <a:prstGeom prst="rect">
            <a:avLst/>
          </a:prstGeom>
        </p:spPr>
        <p:txBody>
          <a:bodyPr anchor="t" rtlCol="false" tIns="0" lIns="0" bIns="0" rIns="0">
            <a:spAutoFit/>
          </a:bodyPr>
          <a:lstStyle/>
          <a:p>
            <a:pPr>
              <a:lnSpc>
                <a:spcPts val="5880"/>
              </a:lnSpc>
            </a:pPr>
            <a:r>
              <a:rPr lang="en-US" sz="4900">
                <a:solidFill>
                  <a:srgbClr val="124469"/>
                </a:solidFill>
                <a:latin typeface="Gliker Expanded"/>
              </a:rPr>
              <a:t>MITÄ SANOA?</a:t>
            </a:r>
          </a:p>
        </p:txBody>
      </p:sp>
      <p:sp>
        <p:nvSpPr>
          <p:cNvPr name="TextBox 8" id="8"/>
          <p:cNvSpPr txBox="true"/>
          <p:nvPr/>
        </p:nvSpPr>
        <p:spPr>
          <a:xfrm rot="0">
            <a:off x="8272749" y="1009650"/>
            <a:ext cx="9785502" cy="9998398"/>
          </a:xfrm>
          <a:prstGeom prst="rect">
            <a:avLst/>
          </a:prstGeom>
        </p:spPr>
        <p:txBody>
          <a:bodyPr anchor="t" rtlCol="false" tIns="0" lIns="0" bIns="0" rIns="0">
            <a:spAutoFit/>
          </a:bodyPr>
          <a:lstStyle/>
          <a:p>
            <a:pPr>
              <a:lnSpc>
                <a:spcPts val="840"/>
              </a:lnSpc>
            </a:pPr>
            <a:r>
              <a:rPr lang="en-US" sz="600">
                <a:solidFill>
                  <a:srgbClr val="124469"/>
                </a:solidFill>
                <a:latin typeface="Arimo"/>
              </a:rPr>
              <a:t>L</a:t>
            </a:r>
          </a:p>
          <a:p>
            <a:pPr marL="604521" indent="-302261" lvl="1">
              <a:lnSpc>
                <a:spcPts val="3920"/>
              </a:lnSpc>
              <a:buFont typeface="Arial"/>
              <a:buChar char="•"/>
            </a:pPr>
            <a:r>
              <a:rPr lang="en-US" sz="2800">
                <a:solidFill>
                  <a:srgbClr val="124469"/>
                </a:solidFill>
                <a:latin typeface="Open Sans Bold"/>
              </a:rPr>
              <a:t>Kasaa ensin jonnekin paperille kaikki ajatukset, joita sinulla asiasta on</a:t>
            </a:r>
          </a:p>
          <a:p>
            <a:pPr marL="1209043" indent="-403014" lvl="2">
              <a:lnSpc>
                <a:spcPts val="3920"/>
              </a:lnSpc>
              <a:buFont typeface="Arial"/>
              <a:buChar char="⚬"/>
            </a:pPr>
            <a:r>
              <a:rPr lang="en-US" sz="2800">
                <a:solidFill>
                  <a:srgbClr val="124469"/>
                </a:solidFill>
                <a:latin typeface="Open Sans"/>
              </a:rPr>
              <a:t>voit päättää myöhemmin, otatko ne mukaan tekstiisi</a:t>
            </a:r>
          </a:p>
          <a:p>
            <a:pPr marL="1209043" indent="-403014" lvl="2">
              <a:lnSpc>
                <a:spcPts val="3920"/>
              </a:lnSpc>
              <a:buFont typeface="Arial"/>
              <a:buChar char="⚬"/>
            </a:pPr>
            <a:r>
              <a:rPr lang="en-US" sz="2800">
                <a:solidFill>
                  <a:srgbClr val="124469"/>
                </a:solidFill>
                <a:latin typeface="Open Sans"/>
              </a:rPr>
              <a:t>Jos et kirjoita niitä ylös, unohdat varmasti niistä osan, ja sitten ärsyttää</a:t>
            </a:r>
          </a:p>
          <a:p>
            <a:pPr marL="604521" indent="-302261" lvl="1">
              <a:lnSpc>
                <a:spcPts val="3920"/>
              </a:lnSpc>
              <a:buFont typeface="Arial"/>
              <a:buChar char="•"/>
            </a:pPr>
            <a:r>
              <a:rPr lang="en-US" sz="2800">
                <a:solidFill>
                  <a:srgbClr val="124469"/>
                </a:solidFill>
                <a:latin typeface="Open Sans Bold"/>
              </a:rPr>
              <a:t>Mieti, missä järjestyksessä asiat otat esiin</a:t>
            </a:r>
          </a:p>
          <a:p>
            <a:pPr marL="1209043" indent="-403014" lvl="2">
              <a:lnSpc>
                <a:spcPts val="3920"/>
              </a:lnSpc>
              <a:buFont typeface="Arial"/>
              <a:buChar char="⚬"/>
            </a:pPr>
            <a:r>
              <a:rPr lang="en-US" sz="2800">
                <a:solidFill>
                  <a:srgbClr val="124469"/>
                </a:solidFill>
                <a:latin typeface="Open Sans"/>
              </a:rPr>
              <a:t>Miten asiat liittyvät toisiinsa?</a:t>
            </a:r>
          </a:p>
          <a:p>
            <a:pPr marL="1209043" indent="-403014" lvl="2">
              <a:lnSpc>
                <a:spcPts val="3920"/>
              </a:lnSpc>
              <a:buFont typeface="Arial"/>
              <a:buChar char="⚬"/>
            </a:pPr>
            <a:r>
              <a:rPr lang="en-US" sz="2800">
                <a:solidFill>
                  <a:srgbClr val="124469"/>
                </a:solidFill>
                <a:latin typeface="Open Sans"/>
              </a:rPr>
              <a:t>Numeroi vaikka suunnittelupaperilla kirjoittamasi ajatukset ja etene numerojärjestyksessä. </a:t>
            </a:r>
          </a:p>
          <a:p>
            <a:pPr marL="604521" indent="-302261" lvl="1">
              <a:lnSpc>
                <a:spcPts val="3920"/>
              </a:lnSpc>
              <a:buFont typeface="Arial"/>
              <a:buChar char="•"/>
            </a:pPr>
            <a:r>
              <a:rPr lang="en-US" sz="2800">
                <a:solidFill>
                  <a:srgbClr val="124469"/>
                </a:solidFill>
                <a:latin typeface="Open Sans Bold"/>
              </a:rPr>
              <a:t> Kirjoittaminen vaatii rohkeutta</a:t>
            </a:r>
          </a:p>
          <a:p>
            <a:pPr marL="1209043" indent="-403014" lvl="2">
              <a:lnSpc>
                <a:spcPts val="3920"/>
              </a:lnSpc>
              <a:buFont typeface="Arial"/>
              <a:buChar char="⚬"/>
            </a:pPr>
            <a:r>
              <a:rPr lang="en-US" sz="2800">
                <a:solidFill>
                  <a:srgbClr val="124469"/>
                </a:solidFill>
                <a:latin typeface="Open Sans"/>
              </a:rPr>
              <a:t>Hyvässä tekstissä on esimerkkejä, omia kokemuksia, omia havaintoja maailmasta ja kuvailevaa kieltä. </a:t>
            </a:r>
          </a:p>
          <a:p>
            <a:pPr marL="1209043" indent="-403014" lvl="2">
              <a:lnSpc>
                <a:spcPts val="3920"/>
              </a:lnSpc>
              <a:buFont typeface="Arial"/>
              <a:buChar char="⚬"/>
            </a:pPr>
            <a:r>
              <a:rPr lang="en-US" sz="2800">
                <a:solidFill>
                  <a:srgbClr val="124469"/>
                </a:solidFill>
                <a:latin typeface="Open Sans"/>
              </a:rPr>
              <a:t>Älä pelkää kuulostavasi tyhmältä, omat ajatuksesi ovat ne kiinnostavimmat.</a:t>
            </a:r>
          </a:p>
          <a:p>
            <a:pPr marL="1209043" indent="-403014" lvl="2">
              <a:lnSpc>
                <a:spcPts val="3920"/>
              </a:lnSpc>
              <a:buFont typeface="Arial"/>
              <a:buChar char="⚬"/>
            </a:pPr>
            <a:r>
              <a:rPr lang="en-US" sz="2800">
                <a:solidFill>
                  <a:srgbClr val="124469"/>
                </a:solidFill>
                <a:latin typeface="Open Sans"/>
              </a:rPr>
              <a:t>Muista, ettei tekstejä koskaan lueta ääneen ellet itse niin tahdo.</a:t>
            </a:r>
          </a:p>
          <a:p>
            <a:pPr>
              <a:lnSpc>
                <a:spcPts val="3920"/>
              </a:lnSpc>
            </a:pPr>
          </a:p>
          <a:p>
            <a:pPr>
              <a:lnSpc>
                <a:spcPts val="3920"/>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146175" y="-122427"/>
            <a:ext cx="8502660" cy="4666750"/>
            <a:chOff x="0" y="0"/>
            <a:chExt cx="2239384" cy="1229103"/>
          </a:xfrm>
        </p:grpSpPr>
        <p:sp>
          <p:nvSpPr>
            <p:cNvPr name="Freeform 3" id="3"/>
            <p:cNvSpPr/>
            <p:nvPr/>
          </p:nvSpPr>
          <p:spPr>
            <a:xfrm flipH="false" flipV="false" rot="0">
              <a:off x="0" y="0"/>
              <a:ext cx="2239384" cy="1229103"/>
            </a:xfrm>
            <a:custGeom>
              <a:avLst/>
              <a:gdLst/>
              <a:ahLst/>
              <a:cxnLst/>
              <a:rect r="r" b="b" t="t" l="l"/>
              <a:pathLst>
                <a:path h="1229103" w="2239384">
                  <a:moveTo>
                    <a:pt x="0" y="0"/>
                  </a:moveTo>
                  <a:lnTo>
                    <a:pt x="2239384" y="0"/>
                  </a:lnTo>
                  <a:lnTo>
                    <a:pt x="2239384" y="1229103"/>
                  </a:lnTo>
                  <a:lnTo>
                    <a:pt x="0" y="1229103"/>
                  </a:lnTo>
                  <a:close/>
                </a:path>
              </a:pathLst>
            </a:custGeom>
            <a:solidFill>
              <a:srgbClr val="E5D4FF"/>
            </a:solidFill>
            <a:ln w="28575" cap="sq">
              <a:solidFill>
                <a:srgbClr val="124469"/>
              </a:solidFill>
              <a:prstDash val="solid"/>
              <a:miter/>
            </a:ln>
          </p:spPr>
        </p:sp>
        <p:sp>
          <p:nvSpPr>
            <p:cNvPr name="TextBox 4" id="4"/>
            <p:cNvSpPr txBox="true"/>
            <p:nvPr/>
          </p:nvSpPr>
          <p:spPr>
            <a:xfrm>
              <a:off x="0" y="-76200"/>
              <a:ext cx="2239384" cy="1305303"/>
            </a:xfrm>
            <a:prstGeom prst="rect">
              <a:avLst/>
            </a:prstGeom>
          </p:spPr>
          <p:txBody>
            <a:bodyPr anchor="ctr" rtlCol="false" tIns="50800" lIns="50800" bIns="50800" rIns="50800"/>
            <a:lstStyle/>
            <a:p>
              <a:pPr algn="ctr">
                <a:lnSpc>
                  <a:spcPts val="2800"/>
                </a:lnSpc>
              </a:pPr>
            </a:p>
          </p:txBody>
        </p:sp>
      </p:grpSp>
      <p:sp>
        <p:nvSpPr>
          <p:cNvPr name="Freeform 5" id="5"/>
          <p:cNvSpPr/>
          <p:nvPr/>
        </p:nvSpPr>
        <p:spPr>
          <a:xfrm flipH="false" flipV="false" rot="-5400000">
            <a:off x="8104278" y="103278"/>
            <a:ext cx="10305030" cy="10062413"/>
          </a:xfrm>
          <a:custGeom>
            <a:avLst/>
            <a:gdLst/>
            <a:ahLst/>
            <a:cxnLst/>
            <a:rect r="r" b="b" t="t" l="l"/>
            <a:pathLst>
              <a:path h="10062413" w="10305030">
                <a:moveTo>
                  <a:pt x="0" y="0"/>
                </a:moveTo>
                <a:lnTo>
                  <a:pt x="10305030" y="0"/>
                </a:lnTo>
                <a:lnTo>
                  <a:pt x="10305030" y="10062414"/>
                </a:lnTo>
                <a:lnTo>
                  <a:pt x="0" y="10062414"/>
                </a:lnTo>
                <a:lnTo>
                  <a:pt x="0" y="0"/>
                </a:lnTo>
                <a:close/>
              </a:path>
            </a:pathLst>
          </a:custGeom>
          <a:blipFill>
            <a:blip r:embed="rId2">
              <a:extLst>
                <a:ext uri="{96DAC541-7B7A-43D3-8B79-37D633B846F1}">
                  <asvg:svgBlip xmlns:asvg="http://schemas.microsoft.com/office/drawing/2016/SVG/main" r:embed="rId3"/>
                </a:ext>
              </a:extLst>
            </a:blip>
            <a:stretch>
              <a:fillRect l="0" t="0" r="0" b="-82285"/>
            </a:stretch>
          </a:blipFill>
        </p:spPr>
      </p:sp>
      <p:grpSp>
        <p:nvGrpSpPr>
          <p:cNvPr name="Group 6" id="6"/>
          <p:cNvGrpSpPr/>
          <p:nvPr/>
        </p:nvGrpSpPr>
        <p:grpSpPr>
          <a:xfrm rot="0">
            <a:off x="2493178" y="8194103"/>
            <a:ext cx="3714061" cy="524023"/>
            <a:chOff x="0" y="0"/>
            <a:chExt cx="812800" cy="114679"/>
          </a:xfrm>
        </p:grpSpPr>
        <p:sp>
          <p:nvSpPr>
            <p:cNvPr name="Freeform 7" id="7"/>
            <p:cNvSpPr/>
            <p:nvPr/>
          </p:nvSpPr>
          <p:spPr>
            <a:xfrm flipH="false" flipV="false" rot="0">
              <a:off x="0" y="0"/>
              <a:ext cx="812800" cy="114679"/>
            </a:xfrm>
            <a:custGeom>
              <a:avLst/>
              <a:gdLst/>
              <a:ahLst/>
              <a:cxnLst/>
              <a:rect r="r" b="b" t="t" l="l"/>
              <a:pathLst>
                <a:path h="114679" w="812800">
                  <a:moveTo>
                    <a:pt x="406400" y="0"/>
                  </a:moveTo>
                  <a:cubicBezTo>
                    <a:pt x="181951" y="0"/>
                    <a:pt x="0" y="25672"/>
                    <a:pt x="0" y="57340"/>
                  </a:cubicBezTo>
                  <a:cubicBezTo>
                    <a:pt x="0" y="89008"/>
                    <a:pt x="181951" y="114679"/>
                    <a:pt x="406400" y="114679"/>
                  </a:cubicBezTo>
                  <a:cubicBezTo>
                    <a:pt x="630849" y="114679"/>
                    <a:pt x="812800" y="89008"/>
                    <a:pt x="812800" y="57340"/>
                  </a:cubicBezTo>
                  <a:cubicBezTo>
                    <a:pt x="812800" y="25672"/>
                    <a:pt x="630849" y="0"/>
                    <a:pt x="406400" y="0"/>
                  </a:cubicBezTo>
                  <a:close/>
                </a:path>
              </a:pathLst>
            </a:custGeom>
            <a:solidFill>
              <a:srgbClr val="124469"/>
            </a:solidFill>
          </p:spPr>
        </p:sp>
        <p:sp>
          <p:nvSpPr>
            <p:cNvPr name="TextBox 8" id="8"/>
            <p:cNvSpPr txBox="true"/>
            <p:nvPr/>
          </p:nvSpPr>
          <p:spPr>
            <a:xfrm>
              <a:off x="76200" y="-65449"/>
              <a:ext cx="660400" cy="169377"/>
            </a:xfrm>
            <a:prstGeom prst="rect">
              <a:avLst/>
            </a:prstGeom>
          </p:spPr>
          <p:txBody>
            <a:bodyPr anchor="ctr" rtlCol="false" tIns="50800" lIns="50800" bIns="50800" rIns="50800"/>
            <a:lstStyle/>
            <a:p>
              <a:pPr algn="ctr">
                <a:lnSpc>
                  <a:spcPts val="2800"/>
                </a:lnSpc>
              </a:pPr>
            </a:p>
          </p:txBody>
        </p:sp>
      </p:grpSp>
      <p:grpSp>
        <p:nvGrpSpPr>
          <p:cNvPr name="Group 9" id="9"/>
          <p:cNvGrpSpPr>
            <a:grpSpLocks noChangeAspect="true"/>
          </p:cNvGrpSpPr>
          <p:nvPr/>
        </p:nvGrpSpPr>
        <p:grpSpPr>
          <a:xfrm rot="0">
            <a:off x="1727013" y="3209745"/>
            <a:ext cx="5246391" cy="5246370"/>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16666" r="0" b="-16666"/>
              </a:stretch>
            </a:blipFill>
          </p:spPr>
        </p:sp>
      </p:grpSp>
      <p:sp>
        <p:nvSpPr>
          <p:cNvPr name="TextBox 11" id="11"/>
          <p:cNvSpPr txBox="true"/>
          <p:nvPr/>
        </p:nvSpPr>
        <p:spPr>
          <a:xfrm rot="0">
            <a:off x="1028700" y="798513"/>
            <a:ext cx="6573747" cy="2188210"/>
          </a:xfrm>
          <a:prstGeom prst="rect">
            <a:avLst/>
          </a:prstGeom>
        </p:spPr>
        <p:txBody>
          <a:bodyPr anchor="t" rtlCol="false" tIns="0" lIns="0" bIns="0" rIns="0">
            <a:spAutoFit/>
          </a:bodyPr>
          <a:lstStyle/>
          <a:p>
            <a:pPr algn="ctr">
              <a:lnSpc>
                <a:spcPts val="4340"/>
              </a:lnSpc>
            </a:pPr>
            <a:r>
              <a:rPr lang="en-US" sz="3100">
                <a:solidFill>
                  <a:srgbClr val="124469"/>
                </a:solidFill>
                <a:latin typeface="Telegraf Ultra-Bold"/>
              </a:rPr>
              <a:t>Luulitko, että teksti on nyt valmis?</a:t>
            </a:r>
          </a:p>
          <a:p>
            <a:pPr algn="ctr">
              <a:lnSpc>
                <a:spcPts val="4340"/>
              </a:lnSpc>
            </a:pPr>
          </a:p>
          <a:p>
            <a:pPr algn="ctr">
              <a:lnSpc>
                <a:spcPts val="4340"/>
              </a:lnSpc>
            </a:pPr>
            <a:r>
              <a:rPr lang="en-US" sz="3100">
                <a:solidFill>
                  <a:srgbClr val="124469"/>
                </a:solidFill>
                <a:latin typeface="Telegraf Ultra-Bold"/>
              </a:rPr>
              <a:t>No ei ole!</a:t>
            </a:r>
          </a:p>
        </p:txBody>
      </p:sp>
      <p:grpSp>
        <p:nvGrpSpPr>
          <p:cNvPr name="Group 12" id="12"/>
          <p:cNvGrpSpPr/>
          <p:nvPr/>
        </p:nvGrpSpPr>
        <p:grpSpPr>
          <a:xfrm rot="0">
            <a:off x="8225587" y="0"/>
            <a:ext cx="10126390" cy="10452732"/>
            <a:chOff x="0" y="0"/>
            <a:chExt cx="2667033" cy="2752983"/>
          </a:xfrm>
        </p:grpSpPr>
        <p:sp>
          <p:nvSpPr>
            <p:cNvPr name="Freeform 13" id="13"/>
            <p:cNvSpPr/>
            <p:nvPr/>
          </p:nvSpPr>
          <p:spPr>
            <a:xfrm flipH="false" flipV="false" rot="0">
              <a:off x="0" y="0"/>
              <a:ext cx="2667033" cy="2752983"/>
            </a:xfrm>
            <a:custGeom>
              <a:avLst/>
              <a:gdLst/>
              <a:ahLst/>
              <a:cxnLst/>
              <a:rect r="r" b="b" t="t" l="l"/>
              <a:pathLst>
                <a:path h="2752983" w="2667033">
                  <a:moveTo>
                    <a:pt x="0" y="0"/>
                  </a:moveTo>
                  <a:lnTo>
                    <a:pt x="2667033" y="0"/>
                  </a:lnTo>
                  <a:lnTo>
                    <a:pt x="2667033" y="2752983"/>
                  </a:lnTo>
                  <a:lnTo>
                    <a:pt x="0" y="2752983"/>
                  </a:lnTo>
                  <a:close/>
                </a:path>
              </a:pathLst>
            </a:custGeom>
            <a:solidFill>
              <a:srgbClr val="FAD55D"/>
            </a:solidFill>
            <a:ln w="28575" cap="sq">
              <a:solidFill>
                <a:srgbClr val="124469"/>
              </a:solidFill>
              <a:prstDash val="solid"/>
              <a:miter/>
            </a:ln>
          </p:spPr>
        </p:sp>
        <p:sp>
          <p:nvSpPr>
            <p:cNvPr name="TextBox 14" id="14"/>
            <p:cNvSpPr txBox="true"/>
            <p:nvPr/>
          </p:nvSpPr>
          <p:spPr>
            <a:xfrm>
              <a:off x="0" y="-76200"/>
              <a:ext cx="2667033" cy="2829183"/>
            </a:xfrm>
            <a:prstGeom prst="rect">
              <a:avLst/>
            </a:prstGeom>
          </p:spPr>
          <p:txBody>
            <a:bodyPr anchor="ctr" rtlCol="false" tIns="50800" lIns="50800" bIns="50800" rIns="50800"/>
            <a:lstStyle/>
            <a:p>
              <a:pPr algn="ctr">
                <a:lnSpc>
                  <a:spcPts val="2940"/>
                </a:lnSpc>
              </a:pPr>
            </a:p>
          </p:txBody>
        </p:sp>
      </p:grpSp>
      <p:sp>
        <p:nvSpPr>
          <p:cNvPr name="Freeform 15" id="15"/>
          <p:cNvSpPr/>
          <p:nvPr/>
        </p:nvSpPr>
        <p:spPr>
          <a:xfrm flipH="false" flipV="false" rot="0">
            <a:off x="7602447" y="2587251"/>
            <a:ext cx="1691074" cy="2235794"/>
          </a:xfrm>
          <a:custGeom>
            <a:avLst/>
            <a:gdLst/>
            <a:ahLst/>
            <a:cxnLst/>
            <a:rect r="r" b="b" t="t" l="l"/>
            <a:pathLst>
              <a:path h="2235794" w="1691074">
                <a:moveTo>
                  <a:pt x="0" y="0"/>
                </a:moveTo>
                <a:lnTo>
                  <a:pt x="1691073" y="0"/>
                </a:lnTo>
                <a:lnTo>
                  <a:pt x="1691073" y="2235795"/>
                </a:lnTo>
                <a:lnTo>
                  <a:pt x="0" y="22357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8937114" y="2029280"/>
            <a:ext cx="8703334" cy="7181215"/>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124469"/>
                </a:solidFill>
                <a:latin typeface="Open Sans"/>
              </a:rPr>
              <a:t>Tarkista, että tekstissäsi on pilkut, pisteet ja muut kieliopilliset seikat kohdallaan.</a:t>
            </a:r>
          </a:p>
          <a:p>
            <a:pPr marL="734059" indent="-367030" lvl="1">
              <a:lnSpc>
                <a:spcPts val="4759"/>
              </a:lnSpc>
              <a:buFont typeface="Arial"/>
              <a:buChar char="•"/>
            </a:pPr>
            <a:r>
              <a:rPr lang="en-US" sz="3399">
                <a:solidFill>
                  <a:srgbClr val="124469"/>
                </a:solidFill>
                <a:latin typeface="Open Sans"/>
              </a:rPr>
              <a:t>Tarkista, että teksti kuulostaa järkevältä myös ääneen luettuna.</a:t>
            </a:r>
          </a:p>
          <a:p>
            <a:pPr marL="734059" indent="-367030" lvl="1">
              <a:lnSpc>
                <a:spcPts val="4759"/>
              </a:lnSpc>
              <a:buFont typeface="Arial"/>
              <a:buChar char="•"/>
            </a:pPr>
            <a:r>
              <a:rPr lang="en-US" sz="3399">
                <a:solidFill>
                  <a:srgbClr val="124469"/>
                </a:solidFill>
                <a:latin typeface="Open Sans"/>
              </a:rPr>
              <a:t>Tarkista, että olet tehnyt kappalejaon.</a:t>
            </a:r>
          </a:p>
          <a:p>
            <a:pPr marL="734059" indent="-367030" lvl="1">
              <a:lnSpc>
                <a:spcPts val="4759"/>
              </a:lnSpc>
              <a:buFont typeface="Arial"/>
              <a:buChar char="•"/>
            </a:pPr>
            <a:r>
              <a:rPr lang="en-US" sz="3399">
                <a:solidFill>
                  <a:srgbClr val="124469"/>
                </a:solidFill>
                <a:latin typeface="Open Sans"/>
              </a:rPr>
              <a:t>Jos sinulla on aikaa ja mahdollisuus, jätä teksti lepäämään äläkä ajattele sitä ennen seuraavaa päivää. Lue seuraavana päivänä teksti uudelleen läpi. Löydät sieltä ehkä jotain sellaista korjattavaa, jota et huomannut eilen.</a:t>
            </a:r>
          </a:p>
        </p:txBody>
      </p:sp>
      <p:sp>
        <p:nvSpPr>
          <p:cNvPr name="TextBox 17" id="17"/>
          <p:cNvSpPr txBox="true"/>
          <p:nvPr/>
        </p:nvSpPr>
        <p:spPr>
          <a:xfrm rot="0">
            <a:off x="8507054" y="861789"/>
            <a:ext cx="9491777" cy="742950"/>
          </a:xfrm>
          <a:prstGeom prst="rect">
            <a:avLst/>
          </a:prstGeom>
        </p:spPr>
        <p:txBody>
          <a:bodyPr anchor="t" rtlCol="false" tIns="0" lIns="0" bIns="0" rIns="0">
            <a:spAutoFit/>
          </a:bodyPr>
          <a:lstStyle/>
          <a:p>
            <a:pPr>
              <a:lnSpc>
                <a:spcPts val="5880"/>
              </a:lnSpc>
            </a:pPr>
            <a:r>
              <a:rPr lang="en-US" sz="4900">
                <a:solidFill>
                  <a:srgbClr val="124469"/>
                </a:solidFill>
                <a:latin typeface="Gliker Expanded"/>
              </a:rPr>
              <a:t>MITÄ VIELÄ?!</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139842" y="-164290"/>
            <a:ext cx="9568473" cy="10451290"/>
            <a:chOff x="0" y="0"/>
            <a:chExt cx="2520092" cy="2752603"/>
          </a:xfrm>
        </p:grpSpPr>
        <p:sp>
          <p:nvSpPr>
            <p:cNvPr name="Freeform 3" id="3"/>
            <p:cNvSpPr/>
            <p:nvPr/>
          </p:nvSpPr>
          <p:spPr>
            <a:xfrm flipH="false" flipV="false" rot="0">
              <a:off x="0" y="0"/>
              <a:ext cx="2520092" cy="2752603"/>
            </a:xfrm>
            <a:custGeom>
              <a:avLst/>
              <a:gdLst/>
              <a:ahLst/>
              <a:cxnLst/>
              <a:rect r="r" b="b" t="t" l="l"/>
              <a:pathLst>
                <a:path h="2752603" w="2520092">
                  <a:moveTo>
                    <a:pt x="0" y="0"/>
                  </a:moveTo>
                  <a:lnTo>
                    <a:pt x="2520092" y="0"/>
                  </a:lnTo>
                  <a:lnTo>
                    <a:pt x="2520092" y="2752603"/>
                  </a:lnTo>
                  <a:lnTo>
                    <a:pt x="0" y="2752603"/>
                  </a:lnTo>
                  <a:close/>
                </a:path>
              </a:pathLst>
            </a:custGeom>
            <a:solidFill>
              <a:srgbClr val="E5D4FF"/>
            </a:solidFill>
            <a:ln w="28575" cap="sq">
              <a:solidFill>
                <a:srgbClr val="124469"/>
              </a:solidFill>
              <a:prstDash val="solid"/>
              <a:miter/>
            </a:ln>
          </p:spPr>
        </p:sp>
        <p:sp>
          <p:nvSpPr>
            <p:cNvPr name="TextBox 4" id="4"/>
            <p:cNvSpPr txBox="true"/>
            <p:nvPr/>
          </p:nvSpPr>
          <p:spPr>
            <a:xfrm>
              <a:off x="0" y="-76200"/>
              <a:ext cx="2520092" cy="282880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2857285" y="8228603"/>
            <a:ext cx="3714061" cy="524023"/>
            <a:chOff x="0" y="0"/>
            <a:chExt cx="812800" cy="114679"/>
          </a:xfrm>
        </p:grpSpPr>
        <p:sp>
          <p:nvSpPr>
            <p:cNvPr name="Freeform 6" id="6"/>
            <p:cNvSpPr/>
            <p:nvPr/>
          </p:nvSpPr>
          <p:spPr>
            <a:xfrm flipH="false" flipV="false" rot="0">
              <a:off x="0" y="0"/>
              <a:ext cx="812800" cy="114679"/>
            </a:xfrm>
            <a:custGeom>
              <a:avLst/>
              <a:gdLst/>
              <a:ahLst/>
              <a:cxnLst/>
              <a:rect r="r" b="b" t="t" l="l"/>
              <a:pathLst>
                <a:path h="114679" w="812800">
                  <a:moveTo>
                    <a:pt x="406400" y="0"/>
                  </a:moveTo>
                  <a:cubicBezTo>
                    <a:pt x="181951" y="0"/>
                    <a:pt x="0" y="25672"/>
                    <a:pt x="0" y="57340"/>
                  </a:cubicBezTo>
                  <a:cubicBezTo>
                    <a:pt x="0" y="89008"/>
                    <a:pt x="181951" y="114679"/>
                    <a:pt x="406400" y="114679"/>
                  </a:cubicBezTo>
                  <a:cubicBezTo>
                    <a:pt x="630849" y="114679"/>
                    <a:pt x="812800" y="89008"/>
                    <a:pt x="812800" y="57340"/>
                  </a:cubicBezTo>
                  <a:cubicBezTo>
                    <a:pt x="812800" y="25672"/>
                    <a:pt x="630849" y="0"/>
                    <a:pt x="406400" y="0"/>
                  </a:cubicBezTo>
                  <a:close/>
                </a:path>
              </a:pathLst>
            </a:custGeom>
            <a:solidFill>
              <a:srgbClr val="124469"/>
            </a:solidFill>
          </p:spPr>
        </p:sp>
        <p:sp>
          <p:nvSpPr>
            <p:cNvPr name="TextBox 7" id="7"/>
            <p:cNvSpPr txBox="true"/>
            <p:nvPr/>
          </p:nvSpPr>
          <p:spPr>
            <a:xfrm>
              <a:off x="76200" y="-65449"/>
              <a:ext cx="660400" cy="169377"/>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173405" y="935476"/>
            <a:ext cx="6941979" cy="2438559"/>
          </a:xfrm>
          <a:prstGeom prst="rect">
            <a:avLst/>
          </a:prstGeom>
        </p:spPr>
        <p:txBody>
          <a:bodyPr anchor="t" rtlCol="false" tIns="0" lIns="0" bIns="0" rIns="0">
            <a:spAutoFit/>
          </a:bodyPr>
          <a:lstStyle/>
          <a:p>
            <a:pPr>
              <a:lnSpc>
                <a:spcPts val="7679"/>
              </a:lnSpc>
            </a:pPr>
            <a:r>
              <a:rPr lang="en-US" sz="6399">
                <a:solidFill>
                  <a:srgbClr val="124469"/>
                </a:solidFill>
                <a:latin typeface="Gliker Expanded"/>
              </a:rPr>
              <a:t>HYVÄ TEKSTI</a:t>
            </a:r>
          </a:p>
        </p:txBody>
      </p:sp>
      <p:sp>
        <p:nvSpPr>
          <p:cNvPr name="Freeform 9" id="9"/>
          <p:cNvSpPr/>
          <p:nvPr/>
        </p:nvSpPr>
        <p:spPr>
          <a:xfrm flipH="false" flipV="false" rot="0">
            <a:off x="1517572" y="935476"/>
            <a:ext cx="947089" cy="1087472"/>
          </a:xfrm>
          <a:custGeom>
            <a:avLst/>
            <a:gdLst/>
            <a:ahLst/>
            <a:cxnLst/>
            <a:rect r="r" b="b" t="t" l="l"/>
            <a:pathLst>
              <a:path h="1087472" w="947089">
                <a:moveTo>
                  <a:pt x="0" y="0"/>
                </a:moveTo>
                <a:lnTo>
                  <a:pt x="947089" y="0"/>
                </a:lnTo>
                <a:lnTo>
                  <a:pt x="947089" y="1087472"/>
                </a:lnTo>
                <a:lnTo>
                  <a:pt x="0" y="1087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7242378" y="5310821"/>
            <a:ext cx="1364428" cy="1566670"/>
          </a:xfrm>
          <a:custGeom>
            <a:avLst/>
            <a:gdLst/>
            <a:ahLst/>
            <a:cxnLst/>
            <a:rect r="r" b="b" t="t" l="l"/>
            <a:pathLst>
              <a:path h="1566670" w="1364428">
                <a:moveTo>
                  <a:pt x="0" y="0"/>
                </a:moveTo>
                <a:lnTo>
                  <a:pt x="1364428" y="0"/>
                </a:lnTo>
                <a:lnTo>
                  <a:pt x="1364428" y="1566671"/>
                </a:lnTo>
                <a:lnTo>
                  <a:pt x="0" y="1566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782447" y="6515796"/>
            <a:ext cx="1364428" cy="1566670"/>
          </a:xfrm>
          <a:custGeom>
            <a:avLst/>
            <a:gdLst/>
            <a:ahLst/>
            <a:cxnLst/>
            <a:rect r="r" b="b" t="t" l="l"/>
            <a:pathLst>
              <a:path h="1566670" w="1364428">
                <a:moveTo>
                  <a:pt x="0" y="0"/>
                </a:moveTo>
                <a:lnTo>
                  <a:pt x="1364428" y="0"/>
                </a:lnTo>
                <a:lnTo>
                  <a:pt x="1364428" y="1566671"/>
                </a:lnTo>
                <a:lnTo>
                  <a:pt x="0" y="1566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400000">
            <a:off x="8585951" y="602981"/>
            <a:ext cx="1116098" cy="18288000"/>
          </a:xfrm>
          <a:custGeom>
            <a:avLst/>
            <a:gdLst/>
            <a:ahLst/>
            <a:cxnLst/>
            <a:rect r="r" b="b" t="t" l="l"/>
            <a:pathLst>
              <a:path h="18288000" w="1116098">
                <a:moveTo>
                  <a:pt x="0" y="0"/>
                </a:moveTo>
                <a:lnTo>
                  <a:pt x="1116098" y="0"/>
                </a:lnTo>
                <a:lnTo>
                  <a:pt x="1116098" y="18288000"/>
                </a:lnTo>
                <a:lnTo>
                  <a:pt x="0" y="18288000"/>
                </a:lnTo>
                <a:lnTo>
                  <a:pt x="0" y="0"/>
                </a:lnTo>
                <a:close/>
              </a:path>
            </a:pathLst>
          </a:custGeom>
          <a:blipFill>
            <a:blip r:embed="rId4">
              <a:extLst>
                <a:ext uri="{96DAC541-7B7A-43D3-8B79-37D633B846F1}">
                  <asvg:svgBlip xmlns:asvg="http://schemas.microsoft.com/office/drawing/2016/SVG/main" r:embed="rId5"/>
                </a:ext>
              </a:extLst>
            </a:blip>
            <a:stretch>
              <a:fillRect l="0" t="-585" r="-825963" b="0"/>
            </a:stretch>
          </a:blipFill>
        </p:spPr>
      </p:sp>
      <p:grpSp>
        <p:nvGrpSpPr>
          <p:cNvPr name="Group 13" id="13"/>
          <p:cNvGrpSpPr/>
          <p:nvPr/>
        </p:nvGrpSpPr>
        <p:grpSpPr>
          <a:xfrm rot="0">
            <a:off x="10976273" y="815406"/>
            <a:ext cx="5790972" cy="1108716"/>
            <a:chOff x="0" y="0"/>
            <a:chExt cx="1666321" cy="319027"/>
          </a:xfrm>
        </p:grpSpPr>
        <p:sp>
          <p:nvSpPr>
            <p:cNvPr name="Freeform 14" id="14"/>
            <p:cNvSpPr/>
            <p:nvPr/>
          </p:nvSpPr>
          <p:spPr>
            <a:xfrm flipH="false" flipV="false" rot="0">
              <a:off x="0" y="0"/>
              <a:ext cx="1666321" cy="319027"/>
            </a:xfrm>
            <a:custGeom>
              <a:avLst/>
              <a:gdLst/>
              <a:ahLst/>
              <a:cxnLst/>
              <a:rect r="r" b="b" t="t" l="l"/>
              <a:pathLst>
                <a:path h="319027" w="1666321">
                  <a:moveTo>
                    <a:pt x="0" y="0"/>
                  </a:moveTo>
                  <a:lnTo>
                    <a:pt x="1666321" y="0"/>
                  </a:lnTo>
                  <a:lnTo>
                    <a:pt x="1666321" y="319027"/>
                  </a:lnTo>
                  <a:lnTo>
                    <a:pt x="0" y="319027"/>
                  </a:lnTo>
                  <a:close/>
                </a:path>
              </a:pathLst>
            </a:custGeom>
            <a:solidFill>
              <a:srgbClr val="FAD55D"/>
            </a:solidFill>
          </p:spPr>
        </p:sp>
        <p:sp>
          <p:nvSpPr>
            <p:cNvPr name="TextBox 15" id="15"/>
            <p:cNvSpPr txBox="true"/>
            <p:nvPr/>
          </p:nvSpPr>
          <p:spPr>
            <a:xfrm>
              <a:off x="0" y="-95250"/>
              <a:ext cx="1666321" cy="414277"/>
            </a:xfrm>
            <a:prstGeom prst="rect">
              <a:avLst/>
            </a:prstGeom>
          </p:spPr>
          <p:txBody>
            <a:bodyPr anchor="ctr" rtlCol="false" tIns="50800" lIns="50800" bIns="50800" rIns="50800"/>
            <a:lstStyle/>
            <a:p>
              <a:pPr algn="ctr">
                <a:lnSpc>
                  <a:spcPts val="3919"/>
                </a:lnSpc>
              </a:pPr>
              <a:r>
                <a:rPr lang="en-US" sz="2799" u="sng">
                  <a:solidFill>
                    <a:srgbClr val="124469"/>
                  </a:solidFill>
                  <a:latin typeface="Telegraf"/>
                </a:rPr>
                <a:t>Otsikointi</a:t>
              </a:r>
            </a:p>
          </p:txBody>
        </p:sp>
      </p:grpSp>
      <p:grpSp>
        <p:nvGrpSpPr>
          <p:cNvPr name="Group 16" id="16"/>
          <p:cNvGrpSpPr/>
          <p:nvPr/>
        </p:nvGrpSpPr>
        <p:grpSpPr>
          <a:xfrm rot="0">
            <a:off x="10966748" y="3502911"/>
            <a:ext cx="5790972" cy="1108716"/>
            <a:chOff x="0" y="0"/>
            <a:chExt cx="1666321" cy="319027"/>
          </a:xfrm>
        </p:grpSpPr>
        <p:sp>
          <p:nvSpPr>
            <p:cNvPr name="Freeform 17" id="17"/>
            <p:cNvSpPr/>
            <p:nvPr/>
          </p:nvSpPr>
          <p:spPr>
            <a:xfrm flipH="false" flipV="false" rot="0">
              <a:off x="0" y="0"/>
              <a:ext cx="1666321" cy="319027"/>
            </a:xfrm>
            <a:custGeom>
              <a:avLst/>
              <a:gdLst/>
              <a:ahLst/>
              <a:cxnLst/>
              <a:rect r="r" b="b" t="t" l="l"/>
              <a:pathLst>
                <a:path h="319027" w="1666321">
                  <a:moveTo>
                    <a:pt x="0" y="0"/>
                  </a:moveTo>
                  <a:lnTo>
                    <a:pt x="1666321" y="0"/>
                  </a:lnTo>
                  <a:lnTo>
                    <a:pt x="1666321" y="319027"/>
                  </a:lnTo>
                  <a:lnTo>
                    <a:pt x="0" y="319027"/>
                  </a:lnTo>
                  <a:close/>
                </a:path>
              </a:pathLst>
            </a:custGeom>
            <a:solidFill>
              <a:srgbClr val="FAD55D"/>
            </a:solidFill>
          </p:spPr>
        </p:sp>
        <p:sp>
          <p:nvSpPr>
            <p:cNvPr name="TextBox 18" id="18"/>
            <p:cNvSpPr txBox="true"/>
            <p:nvPr/>
          </p:nvSpPr>
          <p:spPr>
            <a:xfrm>
              <a:off x="0" y="-95250"/>
              <a:ext cx="1666321" cy="414277"/>
            </a:xfrm>
            <a:prstGeom prst="rect">
              <a:avLst/>
            </a:prstGeom>
          </p:spPr>
          <p:txBody>
            <a:bodyPr anchor="ctr" rtlCol="false" tIns="50800" lIns="50800" bIns="50800" rIns="50800"/>
            <a:lstStyle/>
            <a:p>
              <a:pPr algn="ctr">
                <a:lnSpc>
                  <a:spcPts val="3919"/>
                </a:lnSpc>
              </a:pPr>
              <a:r>
                <a:rPr lang="en-US" sz="2799" u="sng">
                  <a:solidFill>
                    <a:srgbClr val="124469"/>
                  </a:solidFill>
                  <a:latin typeface="Telegraf"/>
                </a:rPr>
                <a:t>Käsitt</a:t>
              </a:r>
              <a:r>
                <a:rPr lang="en-US" sz="2799">
                  <a:solidFill>
                    <a:srgbClr val="124469"/>
                  </a:solidFill>
                  <a:latin typeface="Telegraf"/>
                </a:rPr>
                <a:t>elykappaleet</a:t>
              </a:r>
            </a:p>
          </p:txBody>
        </p:sp>
      </p:grpSp>
      <p:grpSp>
        <p:nvGrpSpPr>
          <p:cNvPr name="Group 19" id="19"/>
          <p:cNvGrpSpPr/>
          <p:nvPr/>
        </p:nvGrpSpPr>
        <p:grpSpPr>
          <a:xfrm rot="0">
            <a:off x="10976273" y="2156071"/>
            <a:ext cx="5790972" cy="1108716"/>
            <a:chOff x="0" y="0"/>
            <a:chExt cx="1666321" cy="319027"/>
          </a:xfrm>
        </p:grpSpPr>
        <p:sp>
          <p:nvSpPr>
            <p:cNvPr name="Freeform 20" id="20"/>
            <p:cNvSpPr/>
            <p:nvPr/>
          </p:nvSpPr>
          <p:spPr>
            <a:xfrm flipH="false" flipV="false" rot="0">
              <a:off x="0" y="0"/>
              <a:ext cx="1666321" cy="319027"/>
            </a:xfrm>
            <a:custGeom>
              <a:avLst/>
              <a:gdLst/>
              <a:ahLst/>
              <a:cxnLst/>
              <a:rect r="r" b="b" t="t" l="l"/>
              <a:pathLst>
                <a:path h="319027" w="1666321">
                  <a:moveTo>
                    <a:pt x="0" y="0"/>
                  </a:moveTo>
                  <a:lnTo>
                    <a:pt x="1666321" y="0"/>
                  </a:lnTo>
                  <a:lnTo>
                    <a:pt x="1666321" y="319027"/>
                  </a:lnTo>
                  <a:lnTo>
                    <a:pt x="0" y="319027"/>
                  </a:lnTo>
                  <a:close/>
                </a:path>
              </a:pathLst>
            </a:custGeom>
            <a:solidFill>
              <a:srgbClr val="FAD55D"/>
            </a:solidFill>
          </p:spPr>
        </p:sp>
        <p:sp>
          <p:nvSpPr>
            <p:cNvPr name="TextBox 21" id="21"/>
            <p:cNvSpPr txBox="true"/>
            <p:nvPr/>
          </p:nvSpPr>
          <p:spPr>
            <a:xfrm>
              <a:off x="0" y="-95250"/>
              <a:ext cx="1666321" cy="414277"/>
            </a:xfrm>
            <a:prstGeom prst="rect">
              <a:avLst/>
            </a:prstGeom>
          </p:spPr>
          <p:txBody>
            <a:bodyPr anchor="ctr" rtlCol="false" tIns="50800" lIns="50800" bIns="50800" rIns="50800"/>
            <a:lstStyle/>
            <a:p>
              <a:pPr algn="ctr">
                <a:lnSpc>
                  <a:spcPts val="3919"/>
                </a:lnSpc>
              </a:pPr>
              <a:r>
                <a:rPr lang="en-US" sz="2799" u="sng">
                  <a:solidFill>
                    <a:srgbClr val="124469"/>
                  </a:solidFill>
                  <a:latin typeface="Telegraf"/>
                </a:rPr>
                <a:t>Aloitus</a:t>
              </a:r>
            </a:p>
          </p:txBody>
        </p:sp>
      </p:grpSp>
      <p:grpSp>
        <p:nvGrpSpPr>
          <p:cNvPr name="Group 22" id="22"/>
          <p:cNvGrpSpPr/>
          <p:nvPr/>
        </p:nvGrpSpPr>
        <p:grpSpPr>
          <a:xfrm rot="0">
            <a:off x="10966748" y="4846306"/>
            <a:ext cx="5790972" cy="1108716"/>
            <a:chOff x="0" y="0"/>
            <a:chExt cx="1666321" cy="319027"/>
          </a:xfrm>
        </p:grpSpPr>
        <p:sp>
          <p:nvSpPr>
            <p:cNvPr name="Freeform 23" id="23"/>
            <p:cNvSpPr/>
            <p:nvPr/>
          </p:nvSpPr>
          <p:spPr>
            <a:xfrm flipH="false" flipV="false" rot="0">
              <a:off x="0" y="0"/>
              <a:ext cx="1666321" cy="319027"/>
            </a:xfrm>
            <a:custGeom>
              <a:avLst/>
              <a:gdLst/>
              <a:ahLst/>
              <a:cxnLst/>
              <a:rect r="r" b="b" t="t" l="l"/>
              <a:pathLst>
                <a:path h="319027" w="1666321">
                  <a:moveTo>
                    <a:pt x="0" y="0"/>
                  </a:moveTo>
                  <a:lnTo>
                    <a:pt x="1666321" y="0"/>
                  </a:lnTo>
                  <a:lnTo>
                    <a:pt x="1666321" y="319027"/>
                  </a:lnTo>
                  <a:lnTo>
                    <a:pt x="0" y="319027"/>
                  </a:lnTo>
                  <a:close/>
                </a:path>
              </a:pathLst>
            </a:custGeom>
            <a:solidFill>
              <a:srgbClr val="FAD55D"/>
            </a:solidFill>
          </p:spPr>
        </p:sp>
        <p:sp>
          <p:nvSpPr>
            <p:cNvPr name="TextBox 24" id="24"/>
            <p:cNvSpPr txBox="true"/>
            <p:nvPr/>
          </p:nvSpPr>
          <p:spPr>
            <a:xfrm>
              <a:off x="0" y="-95250"/>
              <a:ext cx="1666321" cy="414277"/>
            </a:xfrm>
            <a:prstGeom prst="rect">
              <a:avLst/>
            </a:prstGeom>
          </p:spPr>
          <p:txBody>
            <a:bodyPr anchor="ctr" rtlCol="false" tIns="50800" lIns="50800" bIns="50800" rIns="50800"/>
            <a:lstStyle/>
            <a:p>
              <a:pPr algn="ctr">
                <a:lnSpc>
                  <a:spcPts val="3919"/>
                </a:lnSpc>
              </a:pPr>
              <a:r>
                <a:rPr lang="en-US" sz="2799" u="sng">
                  <a:solidFill>
                    <a:srgbClr val="124469"/>
                  </a:solidFill>
                  <a:latin typeface="Telegraf"/>
                </a:rPr>
                <a:t>Lopetus</a:t>
              </a:r>
            </a:p>
          </p:txBody>
        </p:sp>
      </p:grpSp>
      <p:grpSp>
        <p:nvGrpSpPr>
          <p:cNvPr name="Group 25" id="25"/>
          <p:cNvGrpSpPr/>
          <p:nvPr/>
        </p:nvGrpSpPr>
        <p:grpSpPr>
          <a:xfrm rot="0">
            <a:off x="10966748" y="6190416"/>
            <a:ext cx="5790972" cy="1108716"/>
            <a:chOff x="0" y="0"/>
            <a:chExt cx="1666321" cy="319027"/>
          </a:xfrm>
        </p:grpSpPr>
        <p:sp>
          <p:nvSpPr>
            <p:cNvPr name="Freeform 26" id="26"/>
            <p:cNvSpPr/>
            <p:nvPr/>
          </p:nvSpPr>
          <p:spPr>
            <a:xfrm flipH="false" flipV="false" rot="0">
              <a:off x="0" y="0"/>
              <a:ext cx="1666321" cy="319027"/>
            </a:xfrm>
            <a:custGeom>
              <a:avLst/>
              <a:gdLst/>
              <a:ahLst/>
              <a:cxnLst/>
              <a:rect r="r" b="b" t="t" l="l"/>
              <a:pathLst>
                <a:path h="319027" w="1666321">
                  <a:moveTo>
                    <a:pt x="0" y="0"/>
                  </a:moveTo>
                  <a:lnTo>
                    <a:pt x="1666321" y="0"/>
                  </a:lnTo>
                  <a:lnTo>
                    <a:pt x="1666321" y="319027"/>
                  </a:lnTo>
                  <a:lnTo>
                    <a:pt x="0" y="319027"/>
                  </a:lnTo>
                  <a:close/>
                </a:path>
              </a:pathLst>
            </a:custGeom>
            <a:solidFill>
              <a:srgbClr val="FAD55D"/>
            </a:solidFill>
          </p:spPr>
        </p:sp>
        <p:sp>
          <p:nvSpPr>
            <p:cNvPr name="TextBox 27" id="27"/>
            <p:cNvSpPr txBox="true"/>
            <p:nvPr/>
          </p:nvSpPr>
          <p:spPr>
            <a:xfrm>
              <a:off x="0" y="-95250"/>
              <a:ext cx="1666321" cy="414277"/>
            </a:xfrm>
            <a:prstGeom prst="rect">
              <a:avLst/>
            </a:prstGeom>
          </p:spPr>
          <p:txBody>
            <a:bodyPr anchor="ctr" rtlCol="false" tIns="50800" lIns="50800" bIns="50800" rIns="50800"/>
            <a:lstStyle/>
            <a:p>
              <a:pPr algn="ctr">
                <a:lnSpc>
                  <a:spcPts val="3919"/>
                </a:lnSpc>
              </a:pPr>
              <a:r>
                <a:rPr lang="en-US" sz="2799" u="sng">
                  <a:solidFill>
                    <a:srgbClr val="124469"/>
                  </a:solidFill>
                  <a:latin typeface="Telegraf"/>
                </a:rPr>
                <a:t>Oikeakielisyys</a:t>
              </a:r>
            </a:p>
          </p:txBody>
        </p:sp>
      </p:grpSp>
      <p:grpSp>
        <p:nvGrpSpPr>
          <p:cNvPr name="Group 28" id="28"/>
          <p:cNvGrpSpPr/>
          <p:nvPr/>
        </p:nvGrpSpPr>
        <p:grpSpPr>
          <a:xfrm rot="0">
            <a:off x="10966748" y="7537257"/>
            <a:ext cx="5790972" cy="1108716"/>
            <a:chOff x="0" y="0"/>
            <a:chExt cx="1666321" cy="319027"/>
          </a:xfrm>
        </p:grpSpPr>
        <p:sp>
          <p:nvSpPr>
            <p:cNvPr name="Freeform 29" id="29"/>
            <p:cNvSpPr/>
            <p:nvPr/>
          </p:nvSpPr>
          <p:spPr>
            <a:xfrm flipH="false" flipV="false" rot="0">
              <a:off x="0" y="0"/>
              <a:ext cx="1666321" cy="319027"/>
            </a:xfrm>
            <a:custGeom>
              <a:avLst/>
              <a:gdLst/>
              <a:ahLst/>
              <a:cxnLst/>
              <a:rect r="r" b="b" t="t" l="l"/>
              <a:pathLst>
                <a:path h="319027" w="1666321">
                  <a:moveTo>
                    <a:pt x="0" y="0"/>
                  </a:moveTo>
                  <a:lnTo>
                    <a:pt x="1666321" y="0"/>
                  </a:lnTo>
                  <a:lnTo>
                    <a:pt x="1666321" y="319027"/>
                  </a:lnTo>
                  <a:lnTo>
                    <a:pt x="0" y="319027"/>
                  </a:lnTo>
                  <a:close/>
                </a:path>
              </a:pathLst>
            </a:custGeom>
            <a:solidFill>
              <a:srgbClr val="FAD55D"/>
            </a:solidFill>
          </p:spPr>
        </p:sp>
        <p:sp>
          <p:nvSpPr>
            <p:cNvPr name="TextBox 30" id="30"/>
            <p:cNvSpPr txBox="true"/>
            <p:nvPr/>
          </p:nvSpPr>
          <p:spPr>
            <a:xfrm>
              <a:off x="0" y="-95250"/>
              <a:ext cx="1666321" cy="414277"/>
            </a:xfrm>
            <a:prstGeom prst="rect">
              <a:avLst/>
            </a:prstGeom>
          </p:spPr>
          <p:txBody>
            <a:bodyPr anchor="ctr" rtlCol="false" tIns="50800" lIns="50800" bIns="50800" rIns="50800"/>
            <a:lstStyle/>
            <a:p>
              <a:pPr algn="ctr">
                <a:lnSpc>
                  <a:spcPts val="3919"/>
                </a:lnSpc>
              </a:pPr>
              <a:r>
                <a:rPr lang="en-US" sz="2799" u="sng">
                  <a:solidFill>
                    <a:srgbClr val="124469"/>
                  </a:solidFill>
                  <a:latin typeface="Telegraf"/>
                </a:rPr>
                <a:t>USKALLUS!</a:t>
              </a:r>
            </a:p>
          </p:txBody>
        </p:sp>
      </p:grpSp>
      <p:grpSp>
        <p:nvGrpSpPr>
          <p:cNvPr name="Group 31" id="31"/>
          <p:cNvGrpSpPr/>
          <p:nvPr/>
        </p:nvGrpSpPr>
        <p:grpSpPr>
          <a:xfrm rot="0">
            <a:off x="1517572" y="7586385"/>
            <a:ext cx="6690346" cy="2332482"/>
            <a:chOff x="0" y="0"/>
            <a:chExt cx="5047293" cy="1759658"/>
          </a:xfrm>
        </p:grpSpPr>
        <p:sp>
          <p:nvSpPr>
            <p:cNvPr name="Freeform 32" id="32"/>
            <p:cNvSpPr/>
            <p:nvPr/>
          </p:nvSpPr>
          <p:spPr>
            <a:xfrm flipH="false" flipV="false" rot="0">
              <a:off x="0" y="0"/>
              <a:ext cx="5047293" cy="1759658"/>
            </a:xfrm>
            <a:custGeom>
              <a:avLst/>
              <a:gdLst/>
              <a:ahLst/>
              <a:cxnLst/>
              <a:rect r="r" b="b" t="t" l="l"/>
              <a:pathLst>
                <a:path h="1759658" w="5047293">
                  <a:moveTo>
                    <a:pt x="0" y="0"/>
                  </a:moveTo>
                  <a:lnTo>
                    <a:pt x="5047293" y="0"/>
                  </a:lnTo>
                  <a:lnTo>
                    <a:pt x="5047293" y="1759658"/>
                  </a:lnTo>
                  <a:lnTo>
                    <a:pt x="0" y="1759658"/>
                  </a:lnTo>
                  <a:close/>
                </a:path>
              </a:pathLst>
            </a:custGeom>
            <a:solidFill>
              <a:srgbClr val="124469"/>
            </a:solidFill>
            <a:ln w="19050" cap="sq">
              <a:solidFill>
                <a:srgbClr val="124469"/>
              </a:solidFill>
              <a:prstDash val="solid"/>
              <a:miter/>
            </a:ln>
          </p:spPr>
        </p:sp>
        <p:sp>
          <p:nvSpPr>
            <p:cNvPr name="TextBox 33" id="33"/>
            <p:cNvSpPr txBox="true"/>
            <p:nvPr/>
          </p:nvSpPr>
          <p:spPr>
            <a:xfrm>
              <a:off x="0" y="-47625"/>
              <a:ext cx="5047293" cy="1807283"/>
            </a:xfrm>
            <a:prstGeom prst="rect">
              <a:avLst/>
            </a:prstGeom>
          </p:spPr>
          <p:txBody>
            <a:bodyPr anchor="ctr" rtlCol="false" tIns="254000" lIns="254000" bIns="254000" rIns="254000"/>
            <a:lstStyle/>
            <a:p>
              <a:pPr>
                <a:lnSpc>
                  <a:spcPts val="2100"/>
                </a:lnSpc>
              </a:pPr>
              <a:r>
                <a:rPr lang="en-US" sz="1500">
                  <a:solidFill>
                    <a:srgbClr val="F2F1ED"/>
                  </a:solidFill>
                  <a:latin typeface="Telegraf"/>
                </a:rPr>
                <a:t>Hyvä teksti on:</a:t>
              </a:r>
            </a:p>
            <a:p>
              <a:pPr marL="323852" indent="-161926" lvl="1">
                <a:lnSpc>
                  <a:spcPts val="2100"/>
                </a:lnSpc>
                <a:buFont typeface="Arial"/>
                <a:buChar char="•"/>
              </a:pPr>
              <a:r>
                <a:rPr lang="en-US" sz="1500">
                  <a:solidFill>
                    <a:srgbClr val="F2F1ED"/>
                  </a:solidFill>
                  <a:latin typeface="Telegraf"/>
                </a:rPr>
                <a:t>Oikeakielinen (yhdyssanat, pilkut, isot alkukirjaimet jne.)</a:t>
              </a:r>
            </a:p>
            <a:p>
              <a:pPr marL="323852" indent="-161926" lvl="1">
                <a:lnSpc>
                  <a:spcPts val="2100"/>
                </a:lnSpc>
                <a:buFont typeface="Arial"/>
                <a:buChar char="•"/>
              </a:pPr>
              <a:r>
                <a:rPr lang="en-US" sz="1500">
                  <a:solidFill>
                    <a:srgbClr val="F2F1ED"/>
                  </a:solidFill>
                  <a:latin typeface="Telegraf"/>
                </a:rPr>
                <a:t>Rakenteeltaan hyvä (otsikointi, kappalejako, etenee suunnitellusti)</a:t>
              </a:r>
            </a:p>
            <a:p>
              <a:pPr marL="323852" indent="-161926" lvl="1">
                <a:lnSpc>
                  <a:spcPts val="2100"/>
                </a:lnSpc>
                <a:buFont typeface="Arial"/>
                <a:buChar char="•"/>
              </a:pPr>
              <a:r>
                <a:rPr lang="en-US" sz="1500">
                  <a:solidFill>
                    <a:srgbClr val="F2F1ED"/>
                  </a:solidFill>
                  <a:latin typeface="Telegraf"/>
                </a:rPr>
                <a:t>Tekstilajiaan hyvin edustava (esim. uutinen ja essee kirjoitetaan eri tavoin)</a:t>
              </a:r>
            </a:p>
            <a:p>
              <a:pPr marL="323852" indent="-161926" lvl="1">
                <a:lnSpc>
                  <a:spcPts val="2100"/>
                </a:lnSpc>
                <a:buFont typeface="Arial"/>
                <a:buChar char="•"/>
              </a:pPr>
              <a:r>
                <a:rPr lang="en-US" sz="1500">
                  <a:solidFill>
                    <a:srgbClr val="F2F1ED"/>
                  </a:solidFill>
                  <a:latin typeface="Telegraf"/>
                </a:rPr>
                <a:t>Ajatuksia herättävä (kirjoittaja on selvästi ajatellut asiaa, ja osaa tuoda sen esiin)</a:t>
              </a:r>
            </a:p>
          </p:txBody>
        </p:sp>
      </p:grpSp>
      <p:grpSp>
        <p:nvGrpSpPr>
          <p:cNvPr name="Group 34" id="34"/>
          <p:cNvGrpSpPr>
            <a:grpSpLocks noChangeAspect="true"/>
          </p:cNvGrpSpPr>
          <p:nvPr/>
        </p:nvGrpSpPr>
        <p:grpSpPr>
          <a:xfrm rot="0">
            <a:off x="2021199" y="2223121"/>
            <a:ext cx="5246391" cy="5246370"/>
            <a:chOff x="0" y="0"/>
            <a:chExt cx="6350000" cy="6349975"/>
          </a:xfrm>
        </p:grpSpPr>
        <p:sp>
          <p:nvSpPr>
            <p:cNvPr name="Freeform 35" id="3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3170" t="0" r="-2317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139842" y="-164290"/>
            <a:ext cx="9568473" cy="10451290"/>
            <a:chOff x="0" y="0"/>
            <a:chExt cx="2520092" cy="2752603"/>
          </a:xfrm>
        </p:grpSpPr>
        <p:sp>
          <p:nvSpPr>
            <p:cNvPr name="Freeform 3" id="3"/>
            <p:cNvSpPr/>
            <p:nvPr/>
          </p:nvSpPr>
          <p:spPr>
            <a:xfrm flipH="false" flipV="false" rot="0">
              <a:off x="0" y="0"/>
              <a:ext cx="2520092" cy="2752603"/>
            </a:xfrm>
            <a:custGeom>
              <a:avLst/>
              <a:gdLst/>
              <a:ahLst/>
              <a:cxnLst/>
              <a:rect r="r" b="b" t="t" l="l"/>
              <a:pathLst>
                <a:path h="2752603" w="2520092">
                  <a:moveTo>
                    <a:pt x="0" y="0"/>
                  </a:moveTo>
                  <a:lnTo>
                    <a:pt x="2520092" y="0"/>
                  </a:lnTo>
                  <a:lnTo>
                    <a:pt x="2520092" y="2752603"/>
                  </a:lnTo>
                  <a:lnTo>
                    <a:pt x="0" y="2752603"/>
                  </a:lnTo>
                  <a:close/>
                </a:path>
              </a:pathLst>
            </a:custGeom>
            <a:solidFill>
              <a:srgbClr val="E5D4FF"/>
            </a:solidFill>
            <a:ln w="28575" cap="sq">
              <a:solidFill>
                <a:srgbClr val="124469"/>
              </a:solidFill>
              <a:prstDash val="solid"/>
              <a:miter/>
            </a:ln>
          </p:spPr>
        </p:sp>
        <p:sp>
          <p:nvSpPr>
            <p:cNvPr name="TextBox 4" id="4"/>
            <p:cNvSpPr txBox="true"/>
            <p:nvPr/>
          </p:nvSpPr>
          <p:spPr>
            <a:xfrm>
              <a:off x="0" y="-76200"/>
              <a:ext cx="2520092" cy="282880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2857285" y="8228603"/>
            <a:ext cx="3714061" cy="524023"/>
            <a:chOff x="0" y="0"/>
            <a:chExt cx="812800" cy="114679"/>
          </a:xfrm>
        </p:grpSpPr>
        <p:sp>
          <p:nvSpPr>
            <p:cNvPr name="Freeform 6" id="6"/>
            <p:cNvSpPr/>
            <p:nvPr/>
          </p:nvSpPr>
          <p:spPr>
            <a:xfrm flipH="false" flipV="false" rot="0">
              <a:off x="0" y="0"/>
              <a:ext cx="812800" cy="114679"/>
            </a:xfrm>
            <a:custGeom>
              <a:avLst/>
              <a:gdLst/>
              <a:ahLst/>
              <a:cxnLst/>
              <a:rect r="r" b="b" t="t" l="l"/>
              <a:pathLst>
                <a:path h="114679" w="812800">
                  <a:moveTo>
                    <a:pt x="406400" y="0"/>
                  </a:moveTo>
                  <a:cubicBezTo>
                    <a:pt x="181951" y="0"/>
                    <a:pt x="0" y="25672"/>
                    <a:pt x="0" y="57340"/>
                  </a:cubicBezTo>
                  <a:cubicBezTo>
                    <a:pt x="0" y="89008"/>
                    <a:pt x="181951" y="114679"/>
                    <a:pt x="406400" y="114679"/>
                  </a:cubicBezTo>
                  <a:cubicBezTo>
                    <a:pt x="630849" y="114679"/>
                    <a:pt x="812800" y="89008"/>
                    <a:pt x="812800" y="57340"/>
                  </a:cubicBezTo>
                  <a:cubicBezTo>
                    <a:pt x="812800" y="25672"/>
                    <a:pt x="630849" y="0"/>
                    <a:pt x="406400" y="0"/>
                  </a:cubicBezTo>
                  <a:close/>
                </a:path>
              </a:pathLst>
            </a:custGeom>
            <a:solidFill>
              <a:srgbClr val="124469"/>
            </a:solidFill>
          </p:spPr>
        </p:sp>
        <p:sp>
          <p:nvSpPr>
            <p:cNvPr name="TextBox 7" id="7"/>
            <p:cNvSpPr txBox="true"/>
            <p:nvPr/>
          </p:nvSpPr>
          <p:spPr>
            <a:xfrm>
              <a:off x="76200" y="-65449"/>
              <a:ext cx="660400" cy="169377"/>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826108" y="425788"/>
            <a:ext cx="7516336" cy="2836704"/>
          </a:xfrm>
          <a:prstGeom prst="rect">
            <a:avLst/>
          </a:prstGeom>
        </p:spPr>
        <p:txBody>
          <a:bodyPr anchor="t" rtlCol="false" tIns="0" lIns="0" bIns="0" rIns="0">
            <a:spAutoFit/>
          </a:bodyPr>
          <a:lstStyle/>
          <a:p>
            <a:pPr>
              <a:lnSpc>
                <a:spcPts val="7679"/>
              </a:lnSpc>
            </a:pPr>
            <a:r>
              <a:rPr lang="en-US" sz="6399">
                <a:solidFill>
                  <a:srgbClr val="124469"/>
                </a:solidFill>
                <a:latin typeface="Gliker Expanded"/>
              </a:rPr>
              <a:t>ALOITTAMINEN</a:t>
            </a:r>
          </a:p>
        </p:txBody>
      </p:sp>
      <p:sp>
        <p:nvSpPr>
          <p:cNvPr name="Freeform 9" id="9"/>
          <p:cNvSpPr/>
          <p:nvPr/>
        </p:nvSpPr>
        <p:spPr>
          <a:xfrm flipH="false" flipV="false" rot="0">
            <a:off x="561232" y="425788"/>
            <a:ext cx="947089" cy="1087472"/>
          </a:xfrm>
          <a:custGeom>
            <a:avLst/>
            <a:gdLst/>
            <a:ahLst/>
            <a:cxnLst/>
            <a:rect r="r" b="b" t="t" l="l"/>
            <a:pathLst>
              <a:path h="1087472" w="947089">
                <a:moveTo>
                  <a:pt x="0" y="0"/>
                </a:moveTo>
                <a:lnTo>
                  <a:pt x="947089" y="0"/>
                </a:lnTo>
                <a:lnTo>
                  <a:pt x="947089" y="1087472"/>
                </a:lnTo>
                <a:lnTo>
                  <a:pt x="0" y="1087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7242378" y="5310821"/>
            <a:ext cx="1364428" cy="1566670"/>
          </a:xfrm>
          <a:custGeom>
            <a:avLst/>
            <a:gdLst/>
            <a:ahLst/>
            <a:cxnLst/>
            <a:rect r="r" b="b" t="t" l="l"/>
            <a:pathLst>
              <a:path h="1566670" w="1364428">
                <a:moveTo>
                  <a:pt x="0" y="0"/>
                </a:moveTo>
                <a:lnTo>
                  <a:pt x="1364428" y="0"/>
                </a:lnTo>
                <a:lnTo>
                  <a:pt x="1364428" y="1566671"/>
                </a:lnTo>
                <a:lnTo>
                  <a:pt x="0" y="1566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826108" y="6661933"/>
            <a:ext cx="1364428" cy="1566670"/>
          </a:xfrm>
          <a:custGeom>
            <a:avLst/>
            <a:gdLst/>
            <a:ahLst/>
            <a:cxnLst/>
            <a:rect r="r" b="b" t="t" l="l"/>
            <a:pathLst>
              <a:path h="1566670" w="1364428">
                <a:moveTo>
                  <a:pt x="0" y="0"/>
                </a:moveTo>
                <a:lnTo>
                  <a:pt x="1364427" y="0"/>
                </a:lnTo>
                <a:lnTo>
                  <a:pt x="1364427" y="1566670"/>
                </a:lnTo>
                <a:lnTo>
                  <a:pt x="0" y="15666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400000">
            <a:off x="8585951" y="602981"/>
            <a:ext cx="1116098" cy="18288000"/>
          </a:xfrm>
          <a:custGeom>
            <a:avLst/>
            <a:gdLst/>
            <a:ahLst/>
            <a:cxnLst/>
            <a:rect r="r" b="b" t="t" l="l"/>
            <a:pathLst>
              <a:path h="18288000" w="1116098">
                <a:moveTo>
                  <a:pt x="0" y="0"/>
                </a:moveTo>
                <a:lnTo>
                  <a:pt x="1116098" y="0"/>
                </a:lnTo>
                <a:lnTo>
                  <a:pt x="1116098" y="18288000"/>
                </a:lnTo>
                <a:lnTo>
                  <a:pt x="0" y="18288000"/>
                </a:lnTo>
                <a:lnTo>
                  <a:pt x="0" y="0"/>
                </a:lnTo>
                <a:close/>
              </a:path>
            </a:pathLst>
          </a:custGeom>
          <a:blipFill>
            <a:blip r:embed="rId4">
              <a:extLst>
                <a:ext uri="{96DAC541-7B7A-43D3-8B79-37D633B846F1}">
                  <asvg:svgBlip xmlns:asvg="http://schemas.microsoft.com/office/drawing/2016/SVG/main" r:embed="rId5"/>
                </a:ext>
              </a:extLst>
            </a:blip>
            <a:stretch>
              <a:fillRect l="0" t="-585" r="-825963" b="0"/>
            </a:stretch>
          </a:blipFill>
        </p:spPr>
      </p:sp>
      <p:grpSp>
        <p:nvGrpSpPr>
          <p:cNvPr name="Group 13" id="13"/>
          <p:cNvGrpSpPr/>
          <p:nvPr/>
        </p:nvGrpSpPr>
        <p:grpSpPr>
          <a:xfrm rot="0">
            <a:off x="10568954" y="720641"/>
            <a:ext cx="6690346" cy="8031986"/>
            <a:chOff x="0" y="0"/>
            <a:chExt cx="5047293" cy="6059446"/>
          </a:xfrm>
        </p:grpSpPr>
        <p:sp>
          <p:nvSpPr>
            <p:cNvPr name="Freeform 14" id="14"/>
            <p:cNvSpPr/>
            <p:nvPr/>
          </p:nvSpPr>
          <p:spPr>
            <a:xfrm flipH="false" flipV="false" rot="0">
              <a:off x="0" y="0"/>
              <a:ext cx="5047293" cy="6059446"/>
            </a:xfrm>
            <a:custGeom>
              <a:avLst/>
              <a:gdLst/>
              <a:ahLst/>
              <a:cxnLst/>
              <a:rect r="r" b="b" t="t" l="l"/>
              <a:pathLst>
                <a:path h="6059446" w="5047293">
                  <a:moveTo>
                    <a:pt x="0" y="0"/>
                  </a:moveTo>
                  <a:lnTo>
                    <a:pt x="5047293" y="0"/>
                  </a:lnTo>
                  <a:lnTo>
                    <a:pt x="5047293" y="6059446"/>
                  </a:lnTo>
                  <a:lnTo>
                    <a:pt x="0" y="6059446"/>
                  </a:lnTo>
                  <a:close/>
                </a:path>
              </a:pathLst>
            </a:custGeom>
            <a:solidFill>
              <a:srgbClr val="124469"/>
            </a:solidFill>
            <a:ln w="19050" cap="sq">
              <a:solidFill>
                <a:srgbClr val="124469"/>
              </a:solidFill>
              <a:prstDash val="solid"/>
              <a:miter/>
            </a:ln>
          </p:spPr>
        </p:sp>
        <p:sp>
          <p:nvSpPr>
            <p:cNvPr name="TextBox 15" id="15"/>
            <p:cNvSpPr txBox="true"/>
            <p:nvPr/>
          </p:nvSpPr>
          <p:spPr>
            <a:xfrm>
              <a:off x="0" y="-85725"/>
              <a:ext cx="5047293" cy="6145171"/>
            </a:xfrm>
            <a:prstGeom prst="rect">
              <a:avLst/>
            </a:prstGeom>
          </p:spPr>
          <p:txBody>
            <a:bodyPr anchor="ctr" rtlCol="false" tIns="254000" lIns="254000" bIns="254000" rIns="254000"/>
            <a:lstStyle/>
            <a:p>
              <a:pPr algn="ctr">
                <a:lnSpc>
                  <a:spcPts val="3639"/>
                </a:lnSpc>
              </a:pPr>
              <a:r>
                <a:rPr lang="en-US" sz="2599">
                  <a:solidFill>
                    <a:srgbClr val="F2F1ED"/>
                  </a:solidFill>
                  <a:latin typeface="Telegraf Bold"/>
                </a:rPr>
                <a:t>Tämä on tekstisi yski tärkeimpiä osuuksia. Tee se siis ajatuksella.</a:t>
              </a:r>
            </a:p>
            <a:p>
              <a:pPr algn="ctr">
                <a:lnSpc>
                  <a:spcPts val="3639"/>
                </a:lnSpc>
              </a:pPr>
            </a:p>
            <a:p>
              <a:pPr algn="ctr">
                <a:lnSpc>
                  <a:spcPts val="3639"/>
                </a:lnSpc>
              </a:pPr>
              <a:r>
                <a:rPr lang="en-US" sz="2599">
                  <a:solidFill>
                    <a:srgbClr val="F2F1ED"/>
                  </a:solidFill>
                  <a:latin typeface="Telegraf Bold"/>
                </a:rPr>
                <a:t>Aloituskappaleen tarkoituksena on houkutella lukija lukemaan tekstin kokonaan.</a:t>
              </a:r>
            </a:p>
            <a:p>
              <a:pPr algn="ctr">
                <a:lnSpc>
                  <a:spcPts val="3639"/>
                </a:lnSpc>
              </a:pPr>
            </a:p>
            <a:p>
              <a:pPr algn="ctr">
                <a:lnSpc>
                  <a:spcPts val="3639"/>
                </a:lnSpc>
              </a:pPr>
              <a:r>
                <a:rPr lang="en-US" sz="2599">
                  <a:solidFill>
                    <a:srgbClr val="F2F1ED"/>
                  </a:solidFill>
                  <a:latin typeface="Telegraf Bold"/>
                </a:rPr>
                <a:t>Hyvä aloituskappale on tekstin ensivaikutelma. </a:t>
              </a:r>
            </a:p>
            <a:p>
              <a:pPr algn="ctr">
                <a:lnSpc>
                  <a:spcPts val="3639"/>
                </a:lnSpc>
              </a:pPr>
            </a:p>
            <a:p>
              <a:pPr algn="ctr">
                <a:lnSpc>
                  <a:spcPts val="3639"/>
                </a:lnSpc>
              </a:pPr>
              <a:r>
                <a:rPr lang="en-US" sz="2599">
                  <a:solidFill>
                    <a:srgbClr val="F2F1ED"/>
                  </a:solidFill>
                  <a:latin typeface="Telegraf Bold"/>
                </a:rPr>
                <a:t>Jos aloituskappale on hyvä, lukija lukee myös tekstin loppua paljon vaaleanpunaisemmin silmälasein.</a:t>
              </a:r>
            </a:p>
          </p:txBody>
        </p:sp>
      </p:grpSp>
      <p:grpSp>
        <p:nvGrpSpPr>
          <p:cNvPr name="Group 16" id="16"/>
          <p:cNvGrpSpPr>
            <a:grpSpLocks noChangeAspect="true"/>
          </p:cNvGrpSpPr>
          <p:nvPr/>
        </p:nvGrpSpPr>
        <p:grpSpPr>
          <a:xfrm rot="0">
            <a:off x="1284555" y="1631122"/>
            <a:ext cx="6859521" cy="6859493"/>
            <a:chOff x="0" y="0"/>
            <a:chExt cx="6350000" cy="6349975"/>
          </a:xfrm>
        </p:grpSpPr>
        <p:sp>
          <p:nvSpPr>
            <p:cNvPr name="Freeform 17" id="1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39060" t="0" r="-27605"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sp>
        <p:nvSpPr>
          <p:cNvPr name="Freeform 2" id="2"/>
          <p:cNvSpPr/>
          <p:nvPr/>
        </p:nvSpPr>
        <p:spPr>
          <a:xfrm flipH="false" flipV="false" rot="0">
            <a:off x="-84795" y="0"/>
            <a:ext cx="9263869" cy="10452732"/>
          </a:xfrm>
          <a:custGeom>
            <a:avLst/>
            <a:gdLst/>
            <a:ahLst/>
            <a:cxnLst/>
            <a:rect r="r" b="b" t="t" l="l"/>
            <a:pathLst>
              <a:path h="10452732" w="9263869">
                <a:moveTo>
                  <a:pt x="0" y="0"/>
                </a:moveTo>
                <a:lnTo>
                  <a:pt x="9263869" y="0"/>
                </a:lnTo>
                <a:lnTo>
                  <a:pt x="9263869" y="10452732"/>
                </a:lnTo>
                <a:lnTo>
                  <a:pt x="0" y="10452732"/>
                </a:lnTo>
                <a:lnTo>
                  <a:pt x="0" y="0"/>
                </a:lnTo>
                <a:close/>
              </a:path>
            </a:pathLst>
          </a:custGeom>
          <a:blipFill>
            <a:blip r:embed="rId2"/>
            <a:stretch>
              <a:fillRect l="0" t="0" r="0" b="0"/>
            </a:stretch>
          </a:blipFill>
        </p:spPr>
      </p:sp>
      <p:grpSp>
        <p:nvGrpSpPr>
          <p:cNvPr name="Group 3" id="3"/>
          <p:cNvGrpSpPr/>
          <p:nvPr/>
        </p:nvGrpSpPr>
        <p:grpSpPr>
          <a:xfrm rot="0">
            <a:off x="8272749" y="0"/>
            <a:ext cx="10079227" cy="10452732"/>
            <a:chOff x="0" y="0"/>
            <a:chExt cx="2654611" cy="2752983"/>
          </a:xfrm>
        </p:grpSpPr>
        <p:sp>
          <p:nvSpPr>
            <p:cNvPr name="Freeform 4" id="4"/>
            <p:cNvSpPr/>
            <p:nvPr/>
          </p:nvSpPr>
          <p:spPr>
            <a:xfrm flipH="false" flipV="false" rot="0">
              <a:off x="0" y="0"/>
              <a:ext cx="2654611" cy="2752983"/>
            </a:xfrm>
            <a:custGeom>
              <a:avLst/>
              <a:gdLst/>
              <a:ahLst/>
              <a:cxnLst/>
              <a:rect r="r" b="b" t="t" l="l"/>
              <a:pathLst>
                <a:path h="2752983" w="2654611">
                  <a:moveTo>
                    <a:pt x="0" y="0"/>
                  </a:moveTo>
                  <a:lnTo>
                    <a:pt x="2654611" y="0"/>
                  </a:lnTo>
                  <a:lnTo>
                    <a:pt x="2654611" y="2752983"/>
                  </a:lnTo>
                  <a:lnTo>
                    <a:pt x="0" y="2752983"/>
                  </a:lnTo>
                  <a:close/>
                </a:path>
              </a:pathLst>
            </a:custGeom>
            <a:solidFill>
              <a:srgbClr val="FAD55D"/>
            </a:solidFill>
            <a:ln w="28575" cap="sq">
              <a:solidFill>
                <a:srgbClr val="124469"/>
              </a:solidFill>
              <a:prstDash val="solid"/>
              <a:miter/>
            </a:ln>
          </p:spPr>
        </p:sp>
        <p:sp>
          <p:nvSpPr>
            <p:cNvPr name="TextBox 5" id="5"/>
            <p:cNvSpPr txBox="true"/>
            <p:nvPr/>
          </p:nvSpPr>
          <p:spPr>
            <a:xfrm>
              <a:off x="0" y="-76200"/>
              <a:ext cx="2654611" cy="2829183"/>
            </a:xfrm>
            <a:prstGeom prst="rect">
              <a:avLst/>
            </a:prstGeom>
          </p:spPr>
          <p:txBody>
            <a:bodyPr anchor="ctr" rtlCol="false" tIns="50800" lIns="50800" bIns="50800" rIns="50800"/>
            <a:lstStyle/>
            <a:p>
              <a:pPr algn="ctr">
                <a:lnSpc>
                  <a:spcPts val="2940"/>
                </a:lnSpc>
              </a:pPr>
            </a:p>
          </p:txBody>
        </p:sp>
      </p:grpSp>
      <p:sp>
        <p:nvSpPr>
          <p:cNvPr name="Freeform 6" id="6"/>
          <p:cNvSpPr/>
          <p:nvPr/>
        </p:nvSpPr>
        <p:spPr>
          <a:xfrm flipH="false" flipV="false" rot="0">
            <a:off x="6487498" y="124883"/>
            <a:ext cx="1367228" cy="1807634"/>
          </a:xfrm>
          <a:custGeom>
            <a:avLst/>
            <a:gdLst/>
            <a:ahLst/>
            <a:cxnLst/>
            <a:rect r="r" b="b" t="t" l="l"/>
            <a:pathLst>
              <a:path h="1807634" w="1367228">
                <a:moveTo>
                  <a:pt x="0" y="0"/>
                </a:moveTo>
                <a:lnTo>
                  <a:pt x="1367228" y="0"/>
                </a:lnTo>
                <a:lnTo>
                  <a:pt x="1367228" y="1807634"/>
                </a:lnTo>
                <a:lnTo>
                  <a:pt x="0" y="18076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8596184" y="294217"/>
            <a:ext cx="9491777" cy="1638300"/>
          </a:xfrm>
          <a:prstGeom prst="rect">
            <a:avLst/>
          </a:prstGeom>
        </p:spPr>
        <p:txBody>
          <a:bodyPr anchor="t" rtlCol="false" tIns="0" lIns="0" bIns="0" rIns="0">
            <a:spAutoFit/>
          </a:bodyPr>
          <a:lstStyle/>
          <a:p>
            <a:pPr>
              <a:lnSpc>
                <a:spcPts val="6480"/>
              </a:lnSpc>
            </a:pPr>
            <a:r>
              <a:rPr lang="en-US" sz="5400">
                <a:solidFill>
                  <a:srgbClr val="124469"/>
                </a:solidFill>
                <a:latin typeface="Gliker Expanded"/>
              </a:rPr>
              <a:t>HUONOJA TAPOJA ALOITTAA</a:t>
            </a:r>
          </a:p>
        </p:txBody>
      </p:sp>
      <p:sp>
        <p:nvSpPr>
          <p:cNvPr name="TextBox 8" id="8"/>
          <p:cNvSpPr txBox="true"/>
          <p:nvPr/>
        </p:nvSpPr>
        <p:spPr>
          <a:xfrm rot="0">
            <a:off x="8536764" y="2109621"/>
            <a:ext cx="9551196" cy="7813040"/>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124469"/>
                </a:solidFill>
                <a:latin typeface="Open Sans Bold"/>
              </a:rPr>
              <a:t>Lähdet liikkeelle liian kaukaa</a:t>
            </a:r>
          </a:p>
          <a:p>
            <a:pPr marL="1468119" indent="-489373" lvl="2">
              <a:lnSpc>
                <a:spcPts val="4759"/>
              </a:lnSpc>
              <a:buFont typeface="Arial"/>
              <a:buChar char="⚬"/>
            </a:pPr>
            <a:r>
              <a:rPr lang="en-US" sz="3399">
                <a:solidFill>
                  <a:srgbClr val="124469"/>
                </a:solidFill>
                <a:latin typeface="Open Sans"/>
              </a:rPr>
              <a:t>“ Jo muinaiset roomalaiset...”</a:t>
            </a:r>
          </a:p>
          <a:p>
            <a:pPr marL="1468119" indent="-489373" lvl="2">
              <a:lnSpc>
                <a:spcPts val="4759"/>
              </a:lnSpc>
              <a:buFont typeface="Arial"/>
              <a:buChar char="⚬"/>
            </a:pPr>
            <a:r>
              <a:rPr lang="en-US" sz="3399">
                <a:solidFill>
                  <a:srgbClr val="124469"/>
                </a:solidFill>
                <a:latin typeface="Open Sans"/>
              </a:rPr>
              <a:t>ÄLÄ JAARITTELE</a:t>
            </a:r>
          </a:p>
          <a:p>
            <a:pPr marL="734059" indent="-367030" lvl="1">
              <a:lnSpc>
                <a:spcPts val="4759"/>
              </a:lnSpc>
              <a:buFont typeface="Arial"/>
              <a:buChar char="•"/>
            </a:pPr>
            <a:r>
              <a:rPr lang="en-US" sz="3399">
                <a:solidFill>
                  <a:srgbClr val="124469"/>
                </a:solidFill>
                <a:latin typeface="Open Sans"/>
              </a:rPr>
              <a:t> </a:t>
            </a:r>
            <a:r>
              <a:rPr lang="en-US" sz="3399">
                <a:solidFill>
                  <a:srgbClr val="124469"/>
                </a:solidFill>
                <a:latin typeface="Open Sans Bold"/>
              </a:rPr>
              <a:t>Viittaat otsikkoon</a:t>
            </a:r>
          </a:p>
          <a:p>
            <a:pPr marL="1468119" indent="-489373" lvl="2">
              <a:lnSpc>
                <a:spcPts val="4759"/>
              </a:lnSpc>
              <a:buFont typeface="Arial"/>
              <a:buChar char="⚬"/>
            </a:pPr>
            <a:r>
              <a:rPr lang="en-US" sz="3399">
                <a:solidFill>
                  <a:srgbClr val="124469"/>
                </a:solidFill>
                <a:latin typeface="Open Sans"/>
              </a:rPr>
              <a:t>Otsikko: Koira. “Se on karvainen ja sillä on neljä jalkaa...”</a:t>
            </a:r>
          </a:p>
          <a:p>
            <a:pPr marL="734059" indent="-367030" lvl="1">
              <a:lnSpc>
                <a:spcPts val="4759"/>
              </a:lnSpc>
              <a:buFont typeface="Arial"/>
              <a:buChar char="•"/>
            </a:pPr>
            <a:r>
              <a:rPr lang="en-US" sz="3399">
                <a:solidFill>
                  <a:srgbClr val="124469"/>
                </a:solidFill>
                <a:latin typeface="Open Sans Bold"/>
              </a:rPr>
              <a:t>Laitat paljon numerotietoa</a:t>
            </a:r>
          </a:p>
          <a:p>
            <a:pPr marL="1468119" indent="-489373" lvl="2">
              <a:lnSpc>
                <a:spcPts val="4759"/>
              </a:lnSpc>
              <a:buFont typeface="Arial"/>
              <a:buChar char="⚬"/>
            </a:pPr>
            <a:r>
              <a:rPr lang="en-US" sz="3399">
                <a:solidFill>
                  <a:srgbClr val="124469"/>
                </a:solidFill>
                <a:latin typeface="Open Sans"/>
              </a:rPr>
              <a:t>“23% eli noin 25 000 nuorta....”</a:t>
            </a:r>
          </a:p>
          <a:p>
            <a:pPr marL="734059" indent="-367030" lvl="1">
              <a:lnSpc>
                <a:spcPts val="4759"/>
              </a:lnSpc>
              <a:buFont typeface="Arial"/>
              <a:buChar char="•"/>
            </a:pPr>
            <a:r>
              <a:rPr lang="en-US" sz="3399">
                <a:solidFill>
                  <a:srgbClr val="124469"/>
                </a:solidFill>
                <a:latin typeface="Open Sans Bold"/>
              </a:rPr>
              <a:t>Kerrot itsestäänselvyyksiä</a:t>
            </a:r>
          </a:p>
          <a:p>
            <a:pPr marL="1468119" indent="-489373" lvl="2">
              <a:lnSpc>
                <a:spcPts val="4759"/>
              </a:lnSpc>
              <a:buFont typeface="Arial"/>
              <a:buChar char="⚬"/>
            </a:pPr>
            <a:r>
              <a:rPr lang="en-US" sz="3399">
                <a:solidFill>
                  <a:srgbClr val="124469"/>
                </a:solidFill>
                <a:latin typeface="Open Sans"/>
              </a:rPr>
              <a:t> Jos kirjoitat esim. novellianalyysia, on turha kertoa alussa, että olet lukenut novellin... Et kai analysoisi sitä lukematta?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8272749" y="0"/>
            <a:ext cx="10079227" cy="10452732"/>
            <a:chOff x="0" y="0"/>
            <a:chExt cx="2654611" cy="2752983"/>
          </a:xfrm>
        </p:grpSpPr>
        <p:sp>
          <p:nvSpPr>
            <p:cNvPr name="Freeform 3" id="3"/>
            <p:cNvSpPr/>
            <p:nvPr/>
          </p:nvSpPr>
          <p:spPr>
            <a:xfrm flipH="false" flipV="false" rot="0">
              <a:off x="0" y="0"/>
              <a:ext cx="2654611" cy="2752983"/>
            </a:xfrm>
            <a:custGeom>
              <a:avLst/>
              <a:gdLst/>
              <a:ahLst/>
              <a:cxnLst/>
              <a:rect r="r" b="b" t="t" l="l"/>
              <a:pathLst>
                <a:path h="2752983" w="2654611">
                  <a:moveTo>
                    <a:pt x="0" y="0"/>
                  </a:moveTo>
                  <a:lnTo>
                    <a:pt x="2654611" y="0"/>
                  </a:lnTo>
                  <a:lnTo>
                    <a:pt x="2654611" y="2752983"/>
                  </a:lnTo>
                  <a:lnTo>
                    <a:pt x="0" y="2752983"/>
                  </a:lnTo>
                  <a:close/>
                </a:path>
              </a:pathLst>
            </a:custGeom>
            <a:solidFill>
              <a:srgbClr val="FAD55D"/>
            </a:solidFill>
            <a:ln w="28575" cap="sq">
              <a:solidFill>
                <a:srgbClr val="124469"/>
              </a:solidFill>
              <a:prstDash val="solid"/>
              <a:miter/>
            </a:ln>
          </p:spPr>
        </p:sp>
        <p:sp>
          <p:nvSpPr>
            <p:cNvPr name="TextBox 4" id="4"/>
            <p:cNvSpPr txBox="true"/>
            <p:nvPr/>
          </p:nvSpPr>
          <p:spPr>
            <a:xfrm>
              <a:off x="0" y="-76200"/>
              <a:ext cx="2654611" cy="2829183"/>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6487498" y="124883"/>
            <a:ext cx="1367228" cy="1807634"/>
          </a:xfrm>
          <a:custGeom>
            <a:avLst/>
            <a:gdLst/>
            <a:ahLst/>
            <a:cxnLst/>
            <a:rect r="r" b="b" t="t" l="l"/>
            <a:pathLst>
              <a:path h="1807634" w="1367228">
                <a:moveTo>
                  <a:pt x="0" y="0"/>
                </a:moveTo>
                <a:lnTo>
                  <a:pt x="1367228" y="0"/>
                </a:lnTo>
                <a:lnTo>
                  <a:pt x="1367228" y="1807634"/>
                </a:lnTo>
                <a:lnTo>
                  <a:pt x="0" y="18076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57422" y="2499833"/>
            <a:ext cx="7408626" cy="6124464"/>
          </a:xfrm>
          <a:custGeom>
            <a:avLst/>
            <a:gdLst/>
            <a:ahLst/>
            <a:cxnLst/>
            <a:rect r="r" b="b" t="t" l="l"/>
            <a:pathLst>
              <a:path h="6124464" w="7408626">
                <a:moveTo>
                  <a:pt x="0" y="0"/>
                </a:moveTo>
                <a:lnTo>
                  <a:pt x="7408627" y="0"/>
                </a:lnTo>
                <a:lnTo>
                  <a:pt x="7408627" y="6124465"/>
                </a:lnTo>
                <a:lnTo>
                  <a:pt x="0" y="6124465"/>
                </a:lnTo>
                <a:lnTo>
                  <a:pt x="0" y="0"/>
                </a:lnTo>
                <a:close/>
              </a:path>
            </a:pathLst>
          </a:custGeom>
          <a:blipFill>
            <a:blip r:embed="rId4"/>
            <a:stretch>
              <a:fillRect l="0" t="0" r="0" b="0"/>
            </a:stretch>
          </a:blipFill>
        </p:spPr>
      </p:sp>
      <p:sp>
        <p:nvSpPr>
          <p:cNvPr name="TextBox 7" id="7"/>
          <p:cNvSpPr txBox="true"/>
          <p:nvPr/>
        </p:nvSpPr>
        <p:spPr>
          <a:xfrm rot="0">
            <a:off x="8566474" y="446617"/>
            <a:ext cx="9491777" cy="1485900"/>
          </a:xfrm>
          <a:prstGeom prst="rect">
            <a:avLst/>
          </a:prstGeom>
        </p:spPr>
        <p:txBody>
          <a:bodyPr anchor="t" rtlCol="false" tIns="0" lIns="0" bIns="0" rIns="0">
            <a:spAutoFit/>
          </a:bodyPr>
          <a:lstStyle/>
          <a:p>
            <a:pPr>
              <a:lnSpc>
                <a:spcPts val="5880"/>
              </a:lnSpc>
            </a:pPr>
            <a:r>
              <a:rPr lang="en-US" sz="4900">
                <a:solidFill>
                  <a:srgbClr val="124469"/>
                </a:solidFill>
                <a:latin typeface="Gliker Expanded"/>
              </a:rPr>
              <a:t>HYVIÄ TAPOJA ALOITTAA</a:t>
            </a:r>
          </a:p>
        </p:txBody>
      </p:sp>
      <p:sp>
        <p:nvSpPr>
          <p:cNvPr name="TextBox 8" id="8"/>
          <p:cNvSpPr txBox="true"/>
          <p:nvPr/>
        </p:nvSpPr>
        <p:spPr>
          <a:xfrm rot="0">
            <a:off x="8507054" y="1913467"/>
            <a:ext cx="9551196" cy="8738967"/>
          </a:xfrm>
          <a:prstGeom prst="rect">
            <a:avLst/>
          </a:prstGeom>
        </p:spPr>
        <p:txBody>
          <a:bodyPr anchor="t" rtlCol="false" tIns="0" lIns="0" bIns="0" rIns="0">
            <a:spAutoFit/>
          </a:bodyPr>
          <a:lstStyle/>
          <a:p>
            <a:pPr>
              <a:lnSpc>
                <a:spcPts val="840"/>
              </a:lnSpc>
            </a:pPr>
            <a:r>
              <a:rPr lang="en-US" sz="600">
                <a:solidFill>
                  <a:srgbClr val="124469"/>
                </a:solidFill>
                <a:latin typeface="Arimo"/>
              </a:rPr>
              <a:t>L</a:t>
            </a:r>
          </a:p>
          <a:p>
            <a:pPr marL="604521" indent="-302261" lvl="1">
              <a:lnSpc>
                <a:spcPts val="3920"/>
              </a:lnSpc>
              <a:buFont typeface="Arial"/>
              <a:buChar char="•"/>
            </a:pPr>
            <a:r>
              <a:rPr lang="en-US" sz="2800">
                <a:solidFill>
                  <a:srgbClr val="124469"/>
                </a:solidFill>
                <a:latin typeface="Open Sans Bold"/>
              </a:rPr>
              <a:t>Suoraan asiaan</a:t>
            </a:r>
          </a:p>
          <a:p>
            <a:pPr marL="1079506" indent="-359835" lvl="2">
              <a:lnSpc>
                <a:spcPts val="3500"/>
              </a:lnSpc>
              <a:buFont typeface="Arial"/>
              <a:buChar char="⚬"/>
            </a:pPr>
            <a:r>
              <a:rPr lang="en-US" sz="2500">
                <a:solidFill>
                  <a:srgbClr val="124469"/>
                </a:solidFill>
                <a:latin typeface="Open Sans"/>
              </a:rPr>
              <a:t>ÄLÄ JAARITTELE, vaan MÄÄRITTELE käsitteet</a:t>
            </a:r>
          </a:p>
          <a:p>
            <a:pPr marL="604521" indent="-302261" lvl="1">
              <a:lnSpc>
                <a:spcPts val="3920"/>
              </a:lnSpc>
              <a:buFont typeface="Arial"/>
              <a:buChar char="•"/>
            </a:pPr>
            <a:r>
              <a:rPr lang="en-US" sz="2800">
                <a:solidFill>
                  <a:srgbClr val="124469"/>
                </a:solidFill>
                <a:latin typeface="Open Sans"/>
              </a:rPr>
              <a:t> </a:t>
            </a:r>
            <a:r>
              <a:rPr lang="en-US" sz="2800">
                <a:solidFill>
                  <a:srgbClr val="124469"/>
                </a:solidFill>
                <a:latin typeface="Open Sans Bold"/>
              </a:rPr>
              <a:t>(Kärkevä) väite</a:t>
            </a:r>
          </a:p>
          <a:p>
            <a:pPr marL="1209043" indent="-403014" lvl="2">
              <a:lnSpc>
                <a:spcPts val="3920"/>
              </a:lnSpc>
              <a:buFont typeface="Arial"/>
              <a:buChar char="⚬"/>
            </a:pPr>
            <a:r>
              <a:rPr lang="en-US" sz="2800">
                <a:solidFill>
                  <a:srgbClr val="124469"/>
                </a:solidFill>
                <a:latin typeface="Open Sans"/>
              </a:rPr>
              <a:t>“Some on jo tuhonnut taidon ajatella...”</a:t>
            </a:r>
          </a:p>
          <a:p>
            <a:pPr marL="1209043" indent="-403014" lvl="2">
              <a:lnSpc>
                <a:spcPts val="3920"/>
              </a:lnSpc>
              <a:buFont typeface="Arial"/>
              <a:buChar char="⚬"/>
            </a:pPr>
            <a:r>
              <a:rPr lang="en-US" sz="2800">
                <a:solidFill>
                  <a:srgbClr val="124469"/>
                </a:solidFill>
                <a:latin typeface="Open Sans"/>
              </a:rPr>
              <a:t>“Novelli käsittelee valintoja...”</a:t>
            </a:r>
          </a:p>
          <a:p>
            <a:pPr marL="604521" indent="-302261" lvl="1">
              <a:lnSpc>
                <a:spcPts val="3920"/>
              </a:lnSpc>
              <a:buFont typeface="Arial"/>
              <a:buChar char="•"/>
            </a:pPr>
            <a:r>
              <a:rPr lang="en-US" sz="2800">
                <a:solidFill>
                  <a:srgbClr val="124469"/>
                </a:solidFill>
                <a:latin typeface="Open Sans Bold"/>
              </a:rPr>
              <a:t>Kysymys</a:t>
            </a:r>
          </a:p>
          <a:p>
            <a:pPr marL="1209043" indent="-403014" lvl="2">
              <a:lnSpc>
                <a:spcPts val="3920"/>
              </a:lnSpc>
              <a:buFont typeface="Arial"/>
              <a:buChar char="⚬"/>
            </a:pPr>
            <a:r>
              <a:rPr lang="en-US" sz="2800">
                <a:solidFill>
                  <a:srgbClr val="124469"/>
                </a:solidFill>
                <a:latin typeface="Open Sans"/>
              </a:rPr>
              <a:t>“Oletko koskaan ajatellut...”</a:t>
            </a:r>
          </a:p>
          <a:p>
            <a:pPr marL="949971" indent="-316657" lvl="2">
              <a:lnSpc>
                <a:spcPts val="3080"/>
              </a:lnSpc>
              <a:buFont typeface="Arial"/>
              <a:buChar char="⚬"/>
            </a:pPr>
            <a:r>
              <a:rPr lang="en-US" sz="2200">
                <a:solidFill>
                  <a:srgbClr val="124469"/>
                </a:solidFill>
                <a:latin typeface="Open Sans"/>
              </a:rPr>
              <a:t>Huom! Kysymykseen pitää antaa viimeistään tekstin lopussa myös vastaus.</a:t>
            </a:r>
          </a:p>
          <a:p>
            <a:pPr marL="604521" indent="-302261" lvl="1">
              <a:lnSpc>
                <a:spcPts val="3920"/>
              </a:lnSpc>
              <a:buFont typeface="Arial"/>
              <a:buChar char="•"/>
            </a:pPr>
            <a:r>
              <a:rPr lang="en-US" sz="2800">
                <a:solidFill>
                  <a:srgbClr val="124469"/>
                </a:solidFill>
                <a:latin typeface="Open Sans Bold"/>
              </a:rPr>
              <a:t>Ajankohtainen havainto tai oma kokemus</a:t>
            </a:r>
          </a:p>
          <a:p>
            <a:pPr marL="1209043" indent="-403014" lvl="2">
              <a:lnSpc>
                <a:spcPts val="3920"/>
              </a:lnSpc>
              <a:buFont typeface="Arial"/>
              <a:buChar char="⚬"/>
            </a:pPr>
            <a:r>
              <a:rPr lang="en-US" sz="2800">
                <a:solidFill>
                  <a:srgbClr val="124469"/>
                </a:solidFill>
                <a:latin typeface="Open Sans"/>
              </a:rPr>
              <a:t> “Ottaessani eilen illalla puhelimen käteeni...”</a:t>
            </a:r>
          </a:p>
          <a:p>
            <a:pPr marL="604521" indent="-302261" lvl="1">
              <a:lnSpc>
                <a:spcPts val="3920"/>
              </a:lnSpc>
              <a:buFont typeface="Arial"/>
              <a:buChar char="•"/>
            </a:pPr>
            <a:r>
              <a:rPr lang="en-US" sz="2800">
                <a:solidFill>
                  <a:srgbClr val="124469"/>
                </a:solidFill>
                <a:latin typeface="Open Sans Bold"/>
              </a:rPr>
              <a:t>Lainaus eli sitaatti</a:t>
            </a:r>
          </a:p>
          <a:p>
            <a:pPr marL="1209043" indent="-403014" lvl="2">
              <a:lnSpc>
                <a:spcPts val="3920"/>
              </a:lnSpc>
              <a:buFont typeface="Arial"/>
              <a:buChar char="⚬"/>
            </a:pPr>
            <a:r>
              <a:rPr lang="en-US" sz="2800">
                <a:solidFill>
                  <a:srgbClr val="124469"/>
                </a:solidFill>
                <a:latin typeface="Open Sans"/>
              </a:rPr>
              <a:t>Esim. katkelma runosta tai vaikka sananlasku. Katso, että se oikeasti johdattaa aiheeseesi.</a:t>
            </a:r>
          </a:p>
          <a:p>
            <a:pPr marL="604521" indent="-302261" lvl="1">
              <a:lnSpc>
                <a:spcPts val="3920"/>
              </a:lnSpc>
              <a:buFont typeface="Arial"/>
              <a:buChar char="•"/>
            </a:pPr>
            <a:r>
              <a:rPr lang="en-US" sz="2800">
                <a:solidFill>
                  <a:srgbClr val="124469"/>
                </a:solidFill>
                <a:latin typeface="Open Sans Bold"/>
              </a:rPr>
              <a:t>Vitsillä sisään</a:t>
            </a:r>
          </a:p>
          <a:p>
            <a:pPr marL="1209043" indent="-403014" lvl="2">
              <a:lnSpc>
                <a:spcPts val="3920"/>
              </a:lnSpc>
              <a:buFont typeface="Arial"/>
              <a:buChar char="⚬"/>
            </a:pPr>
            <a:r>
              <a:rPr lang="en-US" sz="2800">
                <a:solidFill>
                  <a:srgbClr val="124469"/>
                </a:solidFill>
                <a:latin typeface="Open Sans"/>
              </a:rPr>
              <a:t>Tässä on vaaransa, mutta esimerkiksi jokin sanaleikki saattaa toimia. </a:t>
            </a:r>
          </a:p>
          <a:p>
            <a:pPr>
              <a:lnSpc>
                <a:spcPts val="392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139842" y="-164290"/>
            <a:ext cx="9568473" cy="10451290"/>
            <a:chOff x="0" y="0"/>
            <a:chExt cx="2520092" cy="2752603"/>
          </a:xfrm>
        </p:grpSpPr>
        <p:sp>
          <p:nvSpPr>
            <p:cNvPr name="Freeform 3" id="3"/>
            <p:cNvSpPr/>
            <p:nvPr/>
          </p:nvSpPr>
          <p:spPr>
            <a:xfrm flipH="false" flipV="false" rot="0">
              <a:off x="0" y="0"/>
              <a:ext cx="2520092" cy="2752603"/>
            </a:xfrm>
            <a:custGeom>
              <a:avLst/>
              <a:gdLst/>
              <a:ahLst/>
              <a:cxnLst/>
              <a:rect r="r" b="b" t="t" l="l"/>
              <a:pathLst>
                <a:path h="2752603" w="2520092">
                  <a:moveTo>
                    <a:pt x="0" y="0"/>
                  </a:moveTo>
                  <a:lnTo>
                    <a:pt x="2520092" y="0"/>
                  </a:lnTo>
                  <a:lnTo>
                    <a:pt x="2520092" y="2752603"/>
                  </a:lnTo>
                  <a:lnTo>
                    <a:pt x="0" y="2752603"/>
                  </a:lnTo>
                  <a:close/>
                </a:path>
              </a:pathLst>
            </a:custGeom>
            <a:solidFill>
              <a:srgbClr val="E5D4FF"/>
            </a:solidFill>
            <a:ln w="28575" cap="sq">
              <a:solidFill>
                <a:srgbClr val="124469"/>
              </a:solidFill>
              <a:prstDash val="solid"/>
              <a:miter/>
            </a:ln>
          </p:spPr>
        </p:sp>
        <p:sp>
          <p:nvSpPr>
            <p:cNvPr name="TextBox 4" id="4"/>
            <p:cNvSpPr txBox="true"/>
            <p:nvPr/>
          </p:nvSpPr>
          <p:spPr>
            <a:xfrm>
              <a:off x="0" y="-76200"/>
              <a:ext cx="2520092" cy="282880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2857285" y="8228603"/>
            <a:ext cx="3714061" cy="524023"/>
            <a:chOff x="0" y="0"/>
            <a:chExt cx="812800" cy="114679"/>
          </a:xfrm>
        </p:grpSpPr>
        <p:sp>
          <p:nvSpPr>
            <p:cNvPr name="Freeform 6" id="6"/>
            <p:cNvSpPr/>
            <p:nvPr/>
          </p:nvSpPr>
          <p:spPr>
            <a:xfrm flipH="false" flipV="false" rot="0">
              <a:off x="0" y="0"/>
              <a:ext cx="812800" cy="114679"/>
            </a:xfrm>
            <a:custGeom>
              <a:avLst/>
              <a:gdLst/>
              <a:ahLst/>
              <a:cxnLst/>
              <a:rect r="r" b="b" t="t" l="l"/>
              <a:pathLst>
                <a:path h="114679" w="812800">
                  <a:moveTo>
                    <a:pt x="406400" y="0"/>
                  </a:moveTo>
                  <a:cubicBezTo>
                    <a:pt x="181951" y="0"/>
                    <a:pt x="0" y="25672"/>
                    <a:pt x="0" y="57340"/>
                  </a:cubicBezTo>
                  <a:cubicBezTo>
                    <a:pt x="0" y="89008"/>
                    <a:pt x="181951" y="114679"/>
                    <a:pt x="406400" y="114679"/>
                  </a:cubicBezTo>
                  <a:cubicBezTo>
                    <a:pt x="630849" y="114679"/>
                    <a:pt x="812800" y="89008"/>
                    <a:pt x="812800" y="57340"/>
                  </a:cubicBezTo>
                  <a:cubicBezTo>
                    <a:pt x="812800" y="25672"/>
                    <a:pt x="630849" y="0"/>
                    <a:pt x="406400" y="0"/>
                  </a:cubicBezTo>
                  <a:close/>
                </a:path>
              </a:pathLst>
            </a:custGeom>
            <a:solidFill>
              <a:srgbClr val="124469"/>
            </a:solidFill>
          </p:spPr>
        </p:sp>
        <p:sp>
          <p:nvSpPr>
            <p:cNvPr name="TextBox 7" id="7"/>
            <p:cNvSpPr txBox="true"/>
            <p:nvPr/>
          </p:nvSpPr>
          <p:spPr>
            <a:xfrm>
              <a:off x="76200" y="-65449"/>
              <a:ext cx="660400" cy="169377"/>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722126" y="425788"/>
            <a:ext cx="7724299" cy="3011170"/>
          </a:xfrm>
          <a:prstGeom prst="rect">
            <a:avLst/>
          </a:prstGeom>
        </p:spPr>
        <p:txBody>
          <a:bodyPr anchor="t" rtlCol="false" tIns="0" lIns="0" bIns="0" rIns="0">
            <a:spAutoFit/>
          </a:bodyPr>
          <a:lstStyle/>
          <a:p>
            <a:pPr>
              <a:lnSpc>
                <a:spcPts val="7679"/>
              </a:lnSpc>
            </a:pPr>
            <a:r>
              <a:rPr lang="en-US" sz="6399">
                <a:solidFill>
                  <a:srgbClr val="124469"/>
                </a:solidFill>
                <a:latin typeface="Gliker Expanded"/>
              </a:rPr>
              <a:t>LOPETTAMINEN</a:t>
            </a:r>
          </a:p>
        </p:txBody>
      </p:sp>
      <p:sp>
        <p:nvSpPr>
          <p:cNvPr name="Freeform 9" id="9"/>
          <p:cNvSpPr/>
          <p:nvPr/>
        </p:nvSpPr>
        <p:spPr>
          <a:xfrm flipH="false" flipV="false" rot="0">
            <a:off x="561232" y="425788"/>
            <a:ext cx="947089" cy="1087472"/>
          </a:xfrm>
          <a:custGeom>
            <a:avLst/>
            <a:gdLst/>
            <a:ahLst/>
            <a:cxnLst/>
            <a:rect r="r" b="b" t="t" l="l"/>
            <a:pathLst>
              <a:path h="1087472" w="947089">
                <a:moveTo>
                  <a:pt x="0" y="0"/>
                </a:moveTo>
                <a:lnTo>
                  <a:pt x="947089" y="0"/>
                </a:lnTo>
                <a:lnTo>
                  <a:pt x="947089" y="1087472"/>
                </a:lnTo>
                <a:lnTo>
                  <a:pt x="0" y="1087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7242378" y="5310821"/>
            <a:ext cx="1364428" cy="1566670"/>
          </a:xfrm>
          <a:custGeom>
            <a:avLst/>
            <a:gdLst/>
            <a:ahLst/>
            <a:cxnLst/>
            <a:rect r="r" b="b" t="t" l="l"/>
            <a:pathLst>
              <a:path h="1566670" w="1364428">
                <a:moveTo>
                  <a:pt x="0" y="0"/>
                </a:moveTo>
                <a:lnTo>
                  <a:pt x="1364428" y="0"/>
                </a:lnTo>
                <a:lnTo>
                  <a:pt x="1364428" y="1566671"/>
                </a:lnTo>
                <a:lnTo>
                  <a:pt x="0" y="1566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826108" y="6661933"/>
            <a:ext cx="1364428" cy="1566670"/>
          </a:xfrm>
          <a:custGeom>
            <a:avLst/>
            <a:gdLst/>
            <a:ahLst/>
            <a:cxnLst/>
            <a:rect r="r" b="b" t="t" l="l"/>
            <a:pathLst>
              <a:path h="1566670" w="1364428">
                <a:moveTo>
                  <a:pt x="0" y="0"/>
                </a:moveTo>
                <a:lnTo>
                  <a:pt x="1364427" y="0"/>
                </a:lnTo>
                <a:lnTo>
                  <a:pt x="1364427" y="1566670"/>
                </a:lnTo>
                <a:lnTo>
                  <a:pt x="0" y="15666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400000">
            <a:off x="8585951" y="602981"/>
            <a:ext cx="1116098" cy="18288000"/>
          </a:xfrm>
          <a:custGeom>
            <a:avLst/>
            <a:gdLst/>
            <a:ahLst/>
            <a:cxnLst/>
            <a:rect r="r" b="b" t="t" l="l"/>
            <a:pathLst>
              <a:path h="18288000" w="1116098">
                <a:moveTo>
                  <a:pt x="0" y="0"/>
                </a:moveTo>
                <a:lnTo>
                  <a:pt x="1116098" y="0"/>
                </a:lnTo>
                <a:lnTo>
                  <a:pt x="1116098" y="18288000"/>
                </a:lnTo>
                <a:lnTo>
                  <a:pt x="0" y="18288000"/>
                </a:lnTo>
                <a:lnTo>
                  <a:pt x="0" y="0"/>
                </a:lnTo>
                <a:close/>
              </a:path>
            </a:pathLst>
          </a:custGeom>
          <a:blipFill>
            <a:blip r:embed="rId4">
              <a:extLst>
                <a:ext uri="{96DAC541-7B7A-43D3-8B79-37D633B846F1}">
                  <asvg:svgBlip xmlns:asvg="http://schemas.microsoft.com/office/drawing/2016/SVG/main" r:embed="rId5"/>
                </a:ext>
              </a:extLst>
            </a:blip>
            <a:stretch>
              <a:fillRect l="0" t="-585" r="-825963" b="0"/>
            </a:stretch>
          </a:blipFill>
        </p:spPr>
      </p:sp>
      <p:grpSp>
        <p:nvGrpSpPr>
          <p:cNvPr name="Group 13" id="13"/>
          <p:cNvGrpSpPr/>
          <p:nvPr/>
        </p:nvGrpSpPr>
        <p:grpSpPr>
          <a:xfrm rot="0">
            <a:off x="10568954" y="720641"/>
            <a:ext cx="6690346" cy="8031986"/>
            <a:chOff x="0" y="0"/>
            <a:chExt cx="5047293" cy="6059446"/>
          </a:xfrm>
        </p:grpSpPr>
        <p:sp>
          <p:nvSpPr>
            <p:cNvPr name="Freeform 14" id="14"/>
            <p:cNvSpPr/>
            <p:nvPr/>
          </p:nvSpPr>
          <p:spPr>
            <a:xfrm flipH="false" flipV="false" rot="0">
              <a:off x="0" y="0"/>
              <a:ext cx="5047293" cy="6059446"/>
            </a:xfrm>
            <a:custGeom>
              <a:avLst/>
              <a:gdLst/>
              <a:ahLst/>
              <a:cxnLst/>
              <a:rect r="r" b="b" t="t" l="l"/>
              <a:pathLst>
                <a:path h="6059446" w="5047293">
                  <a:moveTo>
                    <a:pt x="0" y="0"/>
                  </a:moveTo>
                  <a:lnTo>
                    <a:pt x="5047293" y="0"/>
                  </a:lnTo>
                  <a:lnTo>
                    <a:pt x="5047293" y="6059446"/>
                  </a:lnTo>
                  <a:lnTo>
                    <a:pt x="0" y="6059446"/>
                  </a:lnTo>
                  <a:close/>
                </a:path>
              </a:pathLst>
            </a:custGeom>
            <a:solidFill>
              <a:srgbClr val="124469"/>
            </a:solidFill>
            <a:ln w="19050" cap="sq">
              <a:solidFill>
                <a:srgbClr val="124469"/>
              </a:solidFill>
              <a:prstDash val="solid"/>
              <a:miter/>
            </a:ln>
          </p:spPr>
        </p:sp>
        <p:sp>
          <p:nvSpPr>
            <p:cNvPr name="TextBox 15" id="15"/>
            <p:cNvSpPr txBox="true"/>
            <p:nvPr/>
          </p:nvSpPr>
          <p:spPr>
            <a:xfrm>
              <a:off x="0" y="-85725"/>
              <a:ext cx="5047293" cy="6145171"/>
            </a:xfrm>
            <a:prstGeom prst="rect">
              <a:avLst/>
            </a:prstGeom>
          </p:spPr>
          <p:txBody>
            <a:bodyPr anchor="ctr" rtlCol="false" tIns="254000" lIns="254000" bIns="254000" rIns="254000"/>
            <a:lstStyle/>
            <a:p>
              <a:pPr algn="ctr">
                <a:lnSpc>
                  <a:spcPts val="3639"/>
                </a:lnSpc>
              </a:pPr>
              <a:r>
                <a:rPr lang="en-US" sz="2599">
                  <a:solidFill>
                    <a:srgbClr val="F2F1ED"/>
                  </a:solidFill>
                  <a:latin typeface="Telegraf Bold"/>
                </a:rPr>
                <a:t>Tämä on tekstisi toinen tärkeä osuus.</a:t>
              </a:r>
            </a:p>
            <a:p>
              <a:pPr algn="ctr">
                <a:lnSpc>
                  <a:spcPts val="3639"/>
                </a:lnSpc>
              </a:pPr>
            </a:p>
            <a:p>
              <a:pPr algn="ctr">
                <a:lnSpc>
                  <a:spcPts val="3639"/>
                </a:lnSpc>
              </a:pPr>
              <a:r>
                <a:rPr lang="en-US" sz="2599">
                  <a:solidFill>
                    <a:srgbClr val="F2F1ED"/>
                  </a:solidFill>
                  <a:latin typeface="Telegraf Bold"/>
                </a:rPr>
                <a:t>Jos lopetuskappale on hyvä, se voi korjata pieniä epäonnistumisia käsittelyosassa.</a:t>
              </a:r>
            </a:p>
            <a:p>
              <a:pPr algn="ctr">
                <a:lnSpc>
                  <a:spcPts val="3639"/>
                </a:lnSpc>
              </a:pPr>
            </a:p>
            <a:p>
              <a:pPr algn="ctr">
                <a:lnSpc>
                  <a:spcPts val="3639"/>
                </a:lnSpc>
              </a:pPr>
              <a:r>
                <a:rPr lang="en-US" sz="2599">
                  <a:solidFill>
                    <a:srgbClr val="F2F1ED"/>
                  </a:solidFill>
                  <a:latin typeface="Telegraf Bold"/>
                </a:rPr>
                <a:t>Lopetuskappale jää lukijalle viimeiseksi mieleen. Hyvä lopetuskappale sekä kiteyttää sen mitä jo sanoit, mutta antaa lukijalle myös jotain uutta ajateltavaa.</a:t>
              </a:r>
            </a:p>
          </p:txBody>
        </p:sp>
      </p:grpSp>
      <p:grpSp>
        <p:nvGrpSpPr>
          <p:cNvPr name="Group 16" id="16"/>
          <p:cNvGrpSpPr>
            <a:grpSpLocks noChangeAspect="true"/>
          </p:cNvGrpSpPr>
          <p:nvPr/>
        </p:nvGrpSpPr>
        <p:grpSpPr>
          <a:xfrm rot="0">
            <a:off x="1284555" y="1631122"/>
            <a:ext cx="6859521" cy="6859493"/>
            <a:chOff x="0" y="0"/>
            <a:chExt cx="6350000" cy="6349975"/>
          </a:xfrm>
        </p:grpSpPr>
        <p:sp>
          <p:nvSpPr>
            <p:cNvPr name="Freeform 17" id="1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8272749" y="0"/>
            <a:ext cx="10079227" cy="10452732"/>
            <a:chOff x="0" y="0"/>
            <a:chExt cx="2654611" cy="2752983"/>
          </a:xfrm>
        </p:grpSpPr>
        <p:sp>
          <p:nvSpPr>
            <p:cNvPr name="Freeform 3" id="3"/>
            <p:cNvSpPr/>
            <p:nvPr/>
          </p:nvSpPr>
          <p:spPr>
            <a:xfrm flipH="false" flipV="false" rot="0">
              <a:off x="0" y="0"/>
              <a:ext cx="2654611" cy="2752983"/>
            </a:xfrm>
            <a:custGeom>
              <a:avLst/>
              <a:gdLst/>
              <a:ahLst/>
              <a:cxnLst/>
              <a:rect r="r" b="b" t="t" l="l"/>
              <a:pathLst>
                <a:path h="2752983" w="2654611">
                  <a:moveTo>
                    <a:pt x="0" y="0"/>
                  </a:moveTo>
                  <a:lnTo>
                    <a:pt x="2654611" y="0"/>
                  </a:lnTo>
                  <a:lnTo>
                    <a:pt x="2654611" y="2752983"/>
                  </a:lnTo>
                  <a:lnTo>
                    <a:pt x="0" y="2752983"/>
                  </a:lnTo>
                  <a:close/>
                </a:path>
              </a:pathLst>
            </a:custGeom>
            <a:solidFill>
              <a:srgbClr val="FAD55D"/>
            </a:solidFill>
            <a:ln w="28575" cap="sq">
              <a:solidFill>
                <a:srgbClr val="124469"/>
              </a:solidFill>
              <a:prstDash val="solid"/>
              <a:miter/>
            </a:ln>
          </p:spPr>
        </p:sp>
        <p:sp>
          <p:nvSpPr>
            <p:cNvPr name="TextBox 4" id="4"/>
            <p:cNvSpPr txBox="true"/>
            <p:nvPr/>
          </p:nvSpPr>
          <p:spPr>
            <a:xfrm>
              <a:off x="0" y="-76200"/>
              <a:ext cx="2654611" cy="2829183"/>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6487498" y="124883"/>
            <a:ext cx="1367228" cy="1807634"/>
          </a:xfrm>
          <a:custGeom>
            <a:avLst/>
            <a:gdLst/>
            <a:ahLst/>
            <a:cxnLst/>
            <a:rect r="r" b="b" t="t" l="l"/>
            <a:pathLst>
              <a:path h="1807634" w="1367228">
                <a:moveTo>
                  <a:pt x="0" y="0"/>
                </a:moveTo>
                <a:lnTo>
                  <a:pt x="1367228" y="0"/>
                </a:lnTo>
                <a:lnTo>
                  <a:pt x="1367228" y="1807634"/>
                </a:lnTo>
                <a:lnTo>
                  <a:pt x="0" y="18076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86415" y="0"/>
            <a:ext cx="8086334" cy="10417893"/>
          </a:xfrm>
          <a:custGeom>
            <a:avLst/>
            <a:gdLst/>
            <a:ahLst/>
            <a:cxnLst/>
            <a:rect r="r" b="b" t="t" l="l"/>
            <a:pathLst>
              <a:path h="10417893" w="8086334">
                <a:moveTo>
                  <a:pt x="0" y="0"/>
                </a:moveTo>
                <a:lnTo>
                  <a:pt x="8086334" y="0"/>
                </a:lnTo>
                <a:lnTo>
                  <a:pt x="8086334" y="10417893"/>
                </a:lnTo>
                <a:lnTo>
                  <a:pt x="0" y="10417893"/>
                </a:lnTo>
                <a:lnTo>
                  <a:pt x="0" y="0"/>
                </a:lnTo>
                <a:close/>
              </a:path>
            </a:pathLst>
          </a:custGeom>
          <a:blipFill>
            <a:blip r:embed="rId4"/>
            <a:stretch>
              <a:fillRect l="0" t="0" r="0" b="0"/>
            </a:stretch>
          </a:blipFill>
        </p:spPr>
      </p:sp>
      <p:sp>
        <p:nvSpPr>
          <p:cNvPr name="TextBox 7" id="7"/>
          <p:cNvSpPr txBox="true"/>
          <p:nvPr/>
        </p:nvSpPr>
        <p:spPr>
          <a:xfrm rot="0">
            <a:off x="8596184" y="294217"/>
            <a:ext cx="9491777" cy="1638300"/>
          </a:xfrm>
          <a:prstGeom prst="rect">
            <a:avLst/>
          </a:prstGeom>
        </p:spPr>
        <p:txBody>
          <a:bodyPr anchor="t" rtlCol="false" tIns="0" lIns="0" bIns="0" rIns="0">
            <a:spAutoFit/>
          </a:bodyPr>
          <a:lstStyle/>
          <a:p>
            <a:pPr>
              <a:lnSpc>
                <a:spcPts val="6480"/>
              </a:lnSpc>
            </a:pPr>
            <a:r>
              <a:rPr lang="en-US" sz="5400">
                <a:solidFill>
                  <a:srgbClr val="124469"/>
                </a:solidFill>
                <a:latin typeface="Gliker Expanded"/>
              </a:rPr>
              <a:t>HUONOJA TAPOJA LOPETTAA</a:t>
            </a:r>
          </a:p>
        </p:txBody>
      </p:sp>
      <p:sp>
        <p:nvSpPr>
          <p:cNvPr name="TextBox 8" id="8"/>
          <p:cNvSpPr txBox="true"/>
          <p:nvPr/>
        </p:nvSpPr>
        <p:spPr>
          <a:xfrm rot="0">
            <a:off x="8536764" y="2147721"/>
            <a:ext cx="9551196" cy="7731125"/>
          </a:xfrm>
          <a:prstGeom prst="rect">
            <a:avLst/>
          </a:prstGeom>
        </p:spPr>
        <p:txBody>
          <a:bodyPr anchor="t" rtlCol="false" tIns="0" lIns="0" bIns="0" rIns="0">
            <a:spAutoFit/>
          </a:bodyPr>
          <a:lstStyle/>
          <a:p>
            <a:pPr>
              <a:lnSpc>
                <a:spcPts val="1260"/>
              </a:lnSpc>
            </a:pPr>
            <a:r>
              <a:rPr lang="en-US" sz="900">
                <a:solidFill>
                  <a:srgbClr val="124469"/>
                </a:solidFill>
                <a:latin typeface="Arimo"/>
              </a:rPr>
              <a:t>Ä</a:t>
            </a:r>
          </a:p>
          <a:p>
            <a:pPr marL="669291" indent="-334646" lvl="1">
              <a:lnSpc>
                <a:spcPts val="4340"/>
              </a:lnSpc>
              <a:buFont typeface="Arial"/>
              <a:buChar char="•"/>
            </a:pPr>
            <a:r>
              <a:rPr lang="en-US" sz="3100">
                <a:solidFill>
                  <a:srgbClr val="000000"/>
                </a:solidFill>
                <a:latin typeface="Open Sans"/>
              </a:rPr>
              <a:t>“</a:t>
            </a:r>
            <a:r>
              <a:rPr lang="en-US" sz="3100">
                <a:solidFill>
                  <a:srgbClr val="124469"/>
                </a:solidFill>
                <a:latin typeface="Open Sans Bold"/>
              </a:rPr>
              <a:t>Loppu”</a:t>
            </a:r>
          </a:p>
          <a:p>
            <a:pPr marL="1338582" indent="-446194" lvl="2">
              <a:lnSpc>
                <a:spcPts val="4340"/>
              </a:lnSpc>
              <a:buFont typeface="Arial"/>
              <a:buChar char="⚬"/>
            </a:pPr>
            <a:r>
              <a:rPr lang="en-US" sz="3100">
                <a:solidFill>
                  <a:srgbClr val="124469"/>
                </a:solidFill>
                <a:latin typeface="Open Sans"/>
              </a:rPr>
              <a:t>Lukija kyllä huomaa, että teksti loppui! Sitä ei tarvitse kirjoittaa!</a:t>
            </a:r>
          </a:p>
          <a:p>
            <a:pPr marL="669291" indent="-334646" lvl="1">
              <a:lnSpc>
                <a:spcPts val="4340"/>
              </a:lnSpc>
              <a:buFont typeface="Arial"/>
              <a:buChar char="•"/>
            </a:pPr>
            <a:r>
              <a:rPr lang="en-US" sz="3100">
                <a:solidFill>
                  <a:srgbClr val="124469"/>
                </a:solidFill>
                <a:latin typeface="Open Sans"/>
              </a:rPr>
              <a:t> </a:t>
            </a:r>
            <a:r>
              <a:rPr lang="en-US" sz="3100">
                <a:solidFill>
                  <a:srgbClr val="124469"/>
                </a:solidFill>
                <a:latin typeface="Open Sans Bold"/>
              </a:rPr>
              <a:t>Oma arvio</a:t>
            </a:r>
          </a:p>
          <a:p>
            <a:pPr marL="1338582" indent="-446194" lvl="2">
              <a:lnSpc>
                <a:spcPts val="4340"/>
              </a:lnSpc>
              <a:buFont typeface="Arial"/>
              <a:buChar char="⚬"/>
            </a:pPr>
            <a:r>
              <a:rPr lang="en-US" sz="3100">
                <a:solidFill>
                  <a:srgbClr val="124469"/>
                </a:solidFill>
                <a:latin typeface="Open Sans"/>
              </a:rPr>
              <a:t>Ellet kirjoita arvostelua, ei ole väliä, piditkö tekstistä, johon viittaat</a:t>
            </a:r>
          </a:p>
          <a:p>
            <a:pPr marL="669291" indent="-334646" lvl="1">
              <a:lnSpc>
                <a:spcPts val="4340"/>
              </a:lnSpc>
              <a:buFont typeface="Arial"/>
              <a:buChar char="•"/>
            </a:pPr>
            <a:r>
              <a:rPr lang="en-US" sz="3100">
                <a:solidFill>
                  <a:srgbClr val="124469"/>
                </a:solidFill>
                <a:latin typeface="Open Sans Bold"/>
              </a:rPr>
              <a:t>Viittaat itseesi</a:t>
            </a:r>
          </a:p>
          <a:p>
            <a:pPr marL="1338582" indent="-446194" lvl="2">
              <a:lnSpc>
                <a:spcPts val="4340"/>
              </a:lnSpc>
              <a:buFont typeface="Arial"/>
              <a:buChar char="⚬"/>
            </a:pPr>
            <a:r>
              <a:rPr lang="en-US" sz="3100">
                <a:solidFill>
                  <a:srgbClr val="124469"/>
                </a:solidFill>
                <a:latin typeface="Open Sans"/>
              </a:rPr>
              <a:t>“Kuten edellä sanoin...”</a:t>
            </a:r>
          </a:p>
          <a:p>
            <a:pPr marL="669291" indent="-334646" lvl="1">
              <a:lnSpc>
                <a:spcPts val="4340"/>
              </a:lnSpc>
              <a:buFont typeface="Arial"/>
              <a:buChar char="•"/>
            </a:pPr>
            <a:r>
              <a:rPr lang="en-US" sz="3100">
                <a:solidFill>
                  <a:srgbClr val="124469"/>
                </a:solidFill>
                <a:latin typeface="Open Sans Bold"/>
              </a:rPr>
              <a:t>Toistat itseäsi</a:t>
            </a:r>
          </a:p>
          <a:p>
            <a:pPr marL="1338582" indent="-446194" lvl="2">
              <a:lnSpc>
                <a:spcPts val="4340"/>
              </a:lnSpc>
              <a:buFont typeface="Arial"/>
              <a:buChar char="⚬"/>
            </a:pPr>
            <a:r>
              <a:rPr lang="en-US" sz="3100">
                <a:solidFill>
                  <a:srgbClr val="124469"/>
                </a:solidFill>
                <a:latin typeface="Open Sans"/>
              </a:rPr>
              <a:t> Luettelet vain uudelleen kaiken, mitä edellä sanoit. </a:t>
            </a:r>
          </a:p>
          <a:p>
            <a:pPr marL="669291" indent="-334646" lvl="1">
              <a:lnSpc>
                <a:spcPts val="4340"/>
              </a:lnSpc>
              <a:buFont typeface="Arial"/>
              <a:buChar char="•"/>
            </a:pPr>
            <a:r>
              <a:rPr lang="en-US" sz="3100">
                <a:solidFill>
                  <a:srgbClr val="124469"/>
                </a:solidFill>
                <a:latin typeface="Open Sans Bold"/>
              </a:rPr>
              <a:t>Pitkität liikaa</a:t>
            </a:r>
          </a:p>
          <a:p>
            <a:pPr marL="1338582" indent="-446194" lvl="2">
              <a:lnSpc>
                <a:spcPts val="4340"/>
              </a:lnSpc>
              <a:buFont typeface="Arial"/>
              <a:buChar char="⚬"/>
            </a:pPr>
            <a:r>
              <a:rPr lang="en-US" sz="3100">
                <a:solidFill>
                  <a:srgbClr val="124469"/>
                </a:solidFill>
                <a:latin typeface="Open Sans"/>
              </a:rPr>
              <a:t>Joskus kannattaa vain lopettaa kirjoittaminen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8272749" y="0"/>
            <a:ext cx="10079227" cy="10452732"/>
            <a:chOff x="0" y="0"/>
            <a:chExt cx="2654611" cy="2752983"/>
          </a:xfrm>
        </p:grpSpPr>
        <p:sp>
          <p:nvSpPr>
            <p:cNvPr name="Freeform 3" id="3"/>
            <p:cNvSpPr/>
            <p:nvPr/>
          </p:nvSpPr>
          <p:spPr>
            <a:xfrm flipH="false" flipV="false" rot="0">
              <a:off x="0" y="0"/>
              <a:ext cx="2654611" cy="2752983"/>
            </a:xfrm>
            <a:custGeom>
              <a:avLst/>
              <a:gdLst/>
              <a:ahLst/>
              <a:cxnLst/>
              <a:rect r="r" b="b" t="t" l="l"/>
              <a:pathLst>
                <a:path h="2752983" w="2654611">
                  <a:moveTo>
                    <a:pt x="0" y="0"/>
                  </a:moveTo>
                  <a:lnTo>
                    <a:pt x="2654611" y="0"/>
                  </a:lnTo>
                  <a:lnTo>
                    <a:pt x="2654611" y="2752983"/>
                  </a:lnTo>
                  <a:lnTo>
                    <a:pt x="0" y="2752983"/>
                  </a:lnTo>
                  <a:close/>
                </a:path>
              </a:pathLst>
            </a:custGeom>
            <a:solidFill>
              <a:srgbClr val="FAD55D"/>
            </a:solidFill>
            <a:ln w="28575" cap="sq">
              <a:solidFill>
                <a:srgbClr val="124469"/>
              </a:solidFill>
              <a:prstDash val="solid"/>
              <a:miter/>
            </a:ln>
          </p:spPr>
        </p:sp>
        <p:sp>
          <p:nvSpPr>
            <p:cNvPr name="TextBox 4" id="4"/>
            <p:cNvSpPr txBox="true"/>
            <p:nvPr/>
          </p:nvSpPr>
          <p:spPr>
            <a:xfrm>
              <a:off x="0" y="-76200"/>
              <a:ext cx="2654611" cy="2829183"/>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6487498" y="124883"/>
            <a:ext cx="1367228" cy="1807634"/>
          </a:xfrm>
          <a:custGeom>
            <a:avLst/>
            <a:gdLst/>
            <a:ahLst/>
            <a:cxnLst/>
            <a:rect r="r" b="b" t="t" l="l"/>
            <a:pathLst>
              <a:path h="1807634" w="1367228">
                <a:moveTo>
                  <a:pt x="0" y="0"/>
                </a:moveTo>
                <a:lnTo>
                  <a:pt x="1367228" y="0"/>
                </a:lnTo>
                <a:lnTo>
                  <a:pt x="1367228" y="1807634"/>
                </a:lnTo>
                <a:lnTo>
                  <a:pt x="0" y="18076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07416" y="2401211"/>
            <a:ext cx="7647311" cy="5650311"/>
          </a:xfrm>
          <a:custGeom>
            <a:avLst/>
            <a:gdLst/>
            <a:ahLst/>
            <a:cxnLst/>
            <a:rect r="r" b="b" t="t" l="l"/>
            <a:pathLst>
              <a:path h="5650311" w="7647311">
                <a:moveTo>
                  <a:pt x="0" y="0"/>
                </a:moveTo>
                <a:lnTo>
                  <a:pt x="7647310" y="0"/>
                </a:lnTo>
                <a:lnTo>
                  <a:pt x="7647310" y="5650310"/>
                </a:lnTo>
                <a:lnTo>
                  <a:pt x="0" y="5650310"/>
                </a:lnTo>
                <a:lnTo>
                  <a:pt x="0" y="0"/>
                </a:lnTo>
                <a:close/>
              </a:path>
            </a:pathLst>
          </a:custGeom>
          <a:blipFill>
            <a:blip r:embed="rId4"/>
            <a:stretch>
              <a:fillRect l="-19121" t="0" r="-28650" b="0"/>
            </a:stretch>
          </a:blipFill>
        </p:spPr>
      </p:sp>
      <p:sp>
        <p:nvSpPr>
          <p:cNvPr name="TextBox 7" id="7"/>
          <p:cNvSpPr txBox="true"/>
          <p:nvPr/>
        </p:nvSpPr>
        <p:spPr>
          <a:xfrm rot="0">
            <a:off x="8566474" y="446617"/>
            <a:ext cx="9491777" cy="1485900"/>
          </a:xfrm>
          <a:prstGeom prst="rect">
            <a:avLst/>
          </a:prstGeom>
        </p:spPr>
        <p:txBody>
          <a:bodyPr anchor="t" rtlCol="false" tIns="0" lIns="0" bIns="0" rIns="0">
            <a:spAutoFit/>
          </a:bodyPr>
          <a:lstStyle/>
          <a:p>
            <a:pPr>
              <a:lnSpc>
                <a:spcPts val="5880"/>
              </a:lnSpc>
            </a:pPr>
            <a:r>
              <a:rPr lang="en-US" sz="4900">
                <a:solidFill>
                  <a:srgbClr val="124469"/>
                </a:solidFill>
                <a:latin typeface="Gliker Expanded"/>
              </a:rPr>
              <a:t>HYVIÄ TAPOJA LOPETTAA</a:t>
            </a:r>
          </a:p>
        </p:txBody>
      </p:sp>
      <p:sp>
        <p:nvSpPr>
          <p:cNvPr name="TextBox 8" id="8"/>
          <p:cNvSpPr txBox="true"/>
          <p:nvPr/>
        </p:nvSpPr>
        <p:spPr>
          <a:xfrm rot="0">
            <a:off x="8507054" y="1913467"/>
            <a:ext cx="9551196" cy="8512482"/>
          </a:xfrm>
          <a:prstGeom prst="rect">
            <a:avLst/>
          </a:prstGeom>
        </p:spPr>
        <p:txBody>
          <a:bodyPr anchor="t" rtlCol="false" tIns="0" lIns="0" bIns="0" rIns="0">
            <a:spAutoFit/>
          </a:bodyPr>
          <a:lstStyle/>
          <a:p>
            <a:pPr>
              <a:lnSpc>
                <a:spcPts val="840"/>
              </a:lnSpc>
            </a:pPr>
            <a:r>
              <a:rPr lang="en-US" sz="600">
                <a:solidFill>
                  <a:srgbClr val="124469"/>
                </a:solidFill>
                <a:latin typeface="Arimo"/>
              </a:rPr>
              <a:t>L</a:t>
            </a:r>
          </a:p>
          <a:p>
            <a:pPr marL="604521" indent="-302261" lvl="1">
              <a:lnSpc>
                <a:spcPts val="3920"/>
              </a:lnSpc>
              <a:buFont typeface="Arial"/>
              <a:buChar char="•"/>
            </a:pPr>
            <a:r>
              <a:rPr lang="en-US" sz="2800">
                <a:solidFill>
                  <a:srgbClr val="124469"/>
                </a:solidFill>
                <a:latin typeface="Open Sans Bold"/>
              </a:rPr>
              <a:t>Tiivistelmä tai yhteenveto</a:t>
            </a:r>
          </a:p>
          <a:p>
            <a:pPr marL="1209047" indent="-403016" lvl="2">
              <a:lnSpc>
                <a:spcPts val="3920"/>
              </a:lnSpc>
              <a:buFont typeface="Arial"/>
              <a:buChar char="⚬"/>
            </a:pPr>
            <a:r>
              <a:rPr lang="en-US" sz="2800">
                <a:solidFill>
                  <a:srgbClr val="124469"/>
                </a:solidFill>
                <a:latin typeface="Open Sans"/>
              </a:rPr>
              <a:t>Kiteytä, mitä yritit tekstilläsi sanoa</a:t>
            </a:r>
          </a:p>
          <a:p>
            <a:pPr marL="604521" indent="-302261" lvl="1">
              <a:lnSpc>
                <a:spcPts val="3920"/>
              </a:lnSpc>
              <a:buFont typeface="Arial"/>
              <a:buChar char="•"/>
            </a:pPr>
            <a:r>
              <a:rPr lang="en-US" sz="2800">
                <a:solidFill>
                  <a:srgbClr val="124469"/>
                </a:solidFill>
                <a:latin typeface="Open Sans"/>
              </a:rPr>
              <a:t> </a:t>
            </a:r>
            <a:r>
              <a:rPr lang="en-US" sz="2800">
                <a:solidFill>
                  <a:srgbClr val="124469"/>
                </a:solidFill>
                <a:latin typeface="Open Sans Bold"/>
              </a:rPr>
              <a:t>Ellipsi, eli viittaa aloitukseen</a:t>
            </a:r>
          </a:p>
          <a:p>
            <a:pPr marL="1209043" indent="-403014" lvl="2">
              <a:lnSpc>
                <a:spcPts val="3920"/>
              </a:lnSpc>
              <a:buFont typeface="Arial"/>
              <a:buChar char="⚬"/>
            </a:pPr>
            <a:r>
              <a:rPr lang="en-US" sz="2800">
                <a:solidFill>
                  <a:srgbClr val="124469"/>
                </a:solidFill>
                <a:latin typeface="Open Sans"/>
              </a:rPr>
              <a:t>Jos olet esim. alussa kysynyt jotain, nyt on viimeminen hetki vastata.</a:t>
            </a:r>
          </a:p>
          <a:p>
            <a:pPr marL="1209043" indent="-403014" lvl="2">
              <a:lnSpc>
                <a:spcPts val="3920"/>
              </a:lnSpc>
              <a:buFont typeface="Arial"/>
              <a:buChar char="⚬"/>
            </a:pPr>
            <a:r>
              <a:rPr lang="en-US" sz="2800">
                <a:solidFill>
                  <a:srgbClr val="124469"/>
                </a:solidFill>
                <a:latin typeface="Open Sans"/>
              </a:rPr>
              <a:t>Voit myös palata aloituksessa esittämääsi tarinaan ja jatkaa sitä. “Lopulta laitoin puhelimen pois...”</a:t>
            </a:r>
          </a:p>
          <a:p>
            <a:pPr marL="604521" indent="-302261" lvl="1">
              <a:lnSpc>
                <a:spcPts val="3920"/>
              </a:lnSpc>
              <a:buFont typeface="Arial"/>
              <a:buChar char="•"/>
            </a:pPr>
            <a:r>
              <a:rPr lang="en-US" sz="2800">
                <a:solidFill>
                  <a:srgbClr val="124469"/>
                </a:solidFill>
                <a:latin typeface="Open Sans Bold"/>
              </a:rPr>
              <a:t>Retorinen kysymys</a:t>
            </a:r>
          </a:p>
          <a:p>
            <a:pPr marL="1209043" indent="-403014" lvl="2">
              <a:lnSpc>
                <a:spcPts val="3920"/>
              </a:lnSpc>
              <a:buFont typeface="Arial"/>
              <a:buChar char="⚬"/>
            </a:pPr>
            <a:r>
              <a:rPr lang="en-US" sz="2800">
                <a:solidFill>
                  <a:srgbClr val="124469"/>
                </a:solidFill>
                <a:latin typeface="Open Sans"/>
              </a:rPr>
              <a:t>Eli kysymys, joka saa lukijan ajattelemaan, mutta johon ei ole oikeaa vastausta.</a:t>
            </a:r>
          </a:p>
          <a:p>
            <a:pPr marL="604521" indent="-302261" lvl="1">
              <a:lnSpc>
                <a:spcPts val="3920"/>
              </a:lnSpc>
              <a:buFont typeface="Arial"/>
              <a:buChar char="•"/>
            </a:pPr>
            <a:r>
              <a:rPr lang="en-US" sz="2800">
                <a:solidFill>
                  <a:srgbClr val="124469"/>
                </a:solidFill>
                <a:latin typeface="Open Sans Bold"/>
              </a:rPr>
              <a:t>Viittaus tulevaan tai ratkaisuehdotus</a:t>
            </a:r>
          </a:p>
          <a:p>
            <a:pPr marL="1209043" indent="-403014" lvl="2">
              <a:lnSpc>
                <a:spcPts val="3920"/>
              </a:lnSpc>
              <a:buFont typeface="Arial"/>
              <a:buChar char="⚬"/>
            </a:pPr>
            <a:r>
              <a:rPr lang="en-US" sz="2800">
                <a:solidFill>
                  <a:srgbClr val="124469"/>
                </a:solidFill>
                <a:latin typeface="Open Sans"/>
              </a:rPr>
              <a:t> Miten asioiden siis pitäisi olla? Kerro suoraan!</a:t>
            </a:r>
          </a:p>
          <a:p>
            <a:pPr marL="604521" indent="-302261" lvl="1">
              <a:lnSpc>
                <a:spcPts val="3920"/>
              </a:lnSpc>
              <a:buFont typeface="Arial"/>
              <a:buChar char="•"/>
            </a:pPr>
            <a:r>
              <a:rPr lang="en-US" sz="2800">
                <a:solidFill>
                  <a:srgbClr val="124469"/>
                </a:solidFill>
                <a:latin typeface="Open Sans Bold"/>
              </a:rPr>
              <a:t>Haaste tai kehotus</a:t>
            </a:r>
          </a:p>
          <a:p>
            <a:pPr marL="1209043" indent="-403014" lvl="2">
              <a:lnSpc>
                <a:spcPts val="3920"/>
              </a:lnSpc>
              <a:buFont typeface="Arial"/>
              <a:buChar char="⚬"/>
            </a:pPr>
            <a:r>
              <a:rPr lang="en-US" sz="2800">
                <a:solidFill>
                  <a:srgbClr val="124469"/>
                </a:solidFill>
                <a:latin typeface="Open Sans"/>
              </a:rPr>
              <a:t>Haasta lukija toimimaan jatkossa jollain lailla.</a:t>
            </a:r>
          </a:p>
          <a:p>
            <a:pPr marL="604521" indent="-302261" lvl="1">
              <a:lnSpc>
                <a:spcPts val="3920"/>
              </a:lnSpc>
              <a:buFont typeface="Arial"/>
              <a:buChar char="•"/>
            </a:pPr>
            <a:r>
              <a:rPr lang="en-US" sz="2800">
                <a:solidFill>
                  <a:srgbClr val="124469"/>
                </a:solidFill>
                <a:latin typeface="Open Sans Bold"/>
              </a:rPr>
              <a:t>Lopeta vain kirjoittaminen</a:t>
            </a:r>
          </a:p>
          <a:p>
            <a:pPr marL="1209043" indent="-403014" lvl="2">
              <a:lnSpc>
                <a:spcPts val="3920"/>
              </a:lnSpc>
              <a:buFont typeface="Arial"/>
              <a:buChar char="⚬"/>
            </a:pPr>
            <a:r>
              <a:rPr lang="en-US" sz="2800">
                <a:solidFill>
                  <a:srgbClr val="124469"/>
                </a:solidFill>
                <a:latin typeface="Open Sans"/>
              </a:rPr>
              <a:t>Jos kaikki on jo sanottu, teksti on valmis.</a:t>
            </a:r>
          </a:p>
          <a:p>
            <a:pPr>
              <a:lnSpc>
                <a:spcPts val="392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2F1ED"/>
        </a:solidFill>
      </p:bgPr>
    </p:bg>
    <p:spTree>
      <p:nvGrpSpPr>
        <p:cNvPr id="1" name=""/>
        <p:cNvGrpSpPr/>
        <p:nvPr/>
      </p:nvGrpSpPr>
      <p:grpSpPr>
        <a:xfrm>
          <a:off x="0" y="0"/>
          <a:ext cx="0" cy="0"/>
          <a:chOff x="0" y="0"/>
          <a:chExt cx="0" cy="0"/>
        </a:xfrm>
      </p:grpSpPr>
      <p:grpSp>
        <p:nvGrpSpPr>
          <p:cNvPr name="Group 2" id="2"/>
          <p:cNvGrpSpPr/>
          <p:nvPr/>
        </p:nvGrpSpPr>
        <p:grpSpPr>
          <a:xfrm rot="0">
            <a:off x="-139842" y="-164290"/>
            <a:ext cx="9568473" cy="10451290"/>
            <a:chOff x="0" y="0"/>
            <a:chExt cx="2520092" cy="2752603"/>
          </a:xfrm>
        </p:grpSpPr>
        <p:sp>
          <p:nvSpPr>
            <p:cNvPr name="Freeform 3" id="3"/>
            <p:cNvSpPr/>
            <p:nvPr/>
          </p:nvSpPr>
          <p:spPr>
            <a:xfrm flipH="false" flipV="false" rot="0">
              <a:off x="0" y="0"/>
              <a:ext cx="2520092" cy="2752603"/>
            </a:xfrm>
            <a:custGeom>
              <a:avLst/>
              <a:gdLst/>
              <a:ahLst/>
              <a:cxnLst/>
              <a:rect r="r" b="b" t="t" l="l"/>
              <a:pathLst>
                <a:path h="2752603" w="2520092">
                  <a:moveTo>
                    <a:pt x="0" y="0"/>
                  </a:moveTo>
                  <a:lnTo>
                    <a:pt x="2520092" y="0"/>
                  </a:lnTo>
                  <a:lnTo>
                    <a:pt x="2520092" y="2752603"/>
                  </a:lnTo>
                  <a:lnTo>
                    <a:pt x="0" y="2752603"/>
                  </a:lnTo>
                  <a:close/>
                </a:path>
              </a:pathLst>
            </a:custGeom>
            <a:solidFill>
              <a:srgbClr val="E5D4FF"/>
            </a:solidFill>
            <a:ln w="28575" cap="sq">
              <a:solidFill>
                <a:srgbClr val="124469"/>
              </a:solidFill>
              <a:prstDash val="solid"/>
              <a:miter/>
            </a:ln>
          </p:spPr>
        </p:sp>
        <p:sp>
          <p:nvSpPr>
            <p:cNvPr name="TextBox 4" id="4"/>
            <p:cNvSpPr txBox="true"/>
            <p:nvPr/>
          </p:nvSpPr>
          <p:spPr>
            <a:xfrm>
              <a:off x="0" y="-76200"/>
              <a:ext cx="2520092" cy="282880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2857285" y="8228603"/>
            <a:ext cx="3714061" cy="524023"/>
            <a:chOff x="0" y="0"/>
            <a:chExt cx="812800" cy="114679"/>
          </a:xfrm>
        </p:grpSpPr>
        <p:sp>
          <p:nvSpPr>
            <p:cNvPr name="Freeform 6" id="6"/>
            <p:cNvSpPr/>
            <p:nvPr/>
          </p:nvSpPr>
          <p:spPr>
            <a:xfrm flipH="false" flipV="false" rot="0">
              <a:off x="0" y="0"/>
              <a:ext cx="812800" cy="114679"/>
            </a:xfrm>
            <a:custGeom>
              <a:avLst/>
              <a:gdLst/>
              <a:ahLst/>
              <a:cxnLst/>
              <a:rect r="r" b="b" t="t" l="l"/>
              <a:pathLst>
                <a:path h="114679" w="812800">
                  <a:moveTo>
                    <a:pt x="406400" y="0"/>
                  </a:moveTo>
                  <a:cubicBezTo>
                    <a:pt x="181951" y="0"/>
                    <a:pt x="0" y="25672"/>
                    <a:pt x="0" y="57340"/>
                  </a:cubicBezTo>
                  <a:cubicBezTo>
                    <a:pt x="0" y="89008"/>
                    <a:pt x="181951" y="114679"/>
                    <a:pt x="406400" y="114679"/>
                  </a:cubicBezTo>
                  <a:cubicBezTo>
                    <a:pt x="630849" y="114679"/>
                    <a:pt x="812800" y="89008"/>
                    <a:pt x="812800" y="57340"/>
                  </a:cubicBezTo>
                  <a:cubicBezTo>
                    <a:pt x="812800" y="25672"/>
                    <a:pt x="630849" y="0"/>
                    <a:pt x="406400" y="0"/>
                  </a:cubicBezTo>
                  <a:close/>
                </a:path>
              </a:pathLst>
            </a:custGeom>
            <a:solidFill>
              <a:srgbClr val="124469"/>
            </a:solidFill>
          </p:spPr>
        </p:sp>
        <p:sp>
          <p:nvSpPr>
            <p:cNvPr name="TextBox 7" id="7"/>
            <p:cNvSpPr txBox="true"/>
            <p:nvPr/>
          </p:nvSpPr>
          <p:spPr>
            <a:xfrm>
              <a:off x="76200" y="-65449"/>
              <a:ext cx="660400" cy="169377"/>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551119" y="425788"/>
            <a:ext cx="6066314" cy="2018506"/>
          </a:xfrm>
          <a:prstGeom prst="rect">
            <a:avLst/>
          </a:prstGeom>
        </p:spPr>
        <p:txBody>
          <a:bodyPr anchor="t" rtlCol="false" tIns="0" lIns="0" bIns="0" rIns="0">
            <a:spAutoFit/>
          </a:bodyPr>
          <a:lstStyle/>
          <a:p>
            <a:pPr>
              <a:lnSpc>
                <a:spcPts val="7679"/>
              </a:lnSpc>
            </a:pPr>
            <a:r>
              <a:rPr lang="en-US" sz="6399">
                <a:solidFill>
                  <a:srgbClr val="124469"/>
                </a:solidFill>
                <a:latin typeface="Gliker Expanded"/>
              </a:rPr>
              <a:t>OTSIKOINTI</a:t>
            </a:r>
          </a:p>
        </p:txBody>
      </p:sp>
      <p:sp>
        <p:nvSpPr>
          <p:cNvPr name="Freeform 9" id="9"/>
          <p:cNvSpPr/>
          <p:nvPr/>
        </p:nvSpPr>
        <p:spPr>
          <a:xfrm flipH="false" flipV="false" rot="0">
            <a:off x="561232" y="425788"/>
            <a:ext cx="947089" cy="1087472"/>
          </a:xfrm>
          <a:custGeom>
            <a:avLst/>
            <a:gdLst/>
            <a:ahLst/>
            <a:cxnLst/>
            <a:rect r="r" b="b" t="t" l="l"/>
            <a:pathLst>
              <a:path h="1087472" w="947089">
                <a:moveTo>
                  <a:pt x="0" y="0"/>
                </a:moveTo>
                <a:lnTo>
                  <a:pt x="947089" y="0"/>
                </a:lnTo>
                <a:lnTo>
                  <a:pt x="947089" y="1087472"/>
                </a:lnTo>
                <a:lnTo>
                  <a:pt x="0" y="1087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7242378" y="5310821"/>
            <a:ext cx="1364428" cy="1566670"/>
          </a:xfrm>
          <a:custGeom>
            <a:avLst/>
            <a:gdLst/>
            <a:ahLst/>
            <a:cxnLst/>
            <a:rect r="r" b="b" t="t" l="l"/>
            <a:pathLst>
              <a:path h="1566670" w="1364428">
                <a:moveTo>
                  <a:pt x="0" y="0"/>
                </a:moveTo>
                <a:lnTo>
                  <a:pt x="1364428" y="0"/>
                </a:lnTo>
                <a:lnTo>
                  <a:pt x="1364428" y="1566671"/>
                </a:lnTo>
                <a:lnTo>
                  <a:pt x="0" y="1566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826108" y="6661933"/>
            <a:ext cx="1364428" cy="1566670"/>
          </a:xfrm>
          <a:custGeom>
            <a:avLst/>
            <a:gdLst/>
            <a:ahLst/>
            <a:cxnLst/>
            <a:rect r="r" b="b" t="t" l="l"/>
            <a:pathLst>
              <a:path h="1566670" w="1364428">
                <a:moveTo>
                  <a:pt x="0" y="0"/>
                </a:moveTo>
                <a:lnTo>
                  <a:pt x="1364427" y="0"/>
                </a:lnTo>
                <a:lnTo>
                  <a:pt x="1364427" y="1566670"/>
                </a:lnTo>
                <a:lnTo>
                  <a:pt x="0" y="15666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400000">
            <a:off x="8585951" y="602981"/>
            <a:ext cx="1116098" cy="18288000"/>
          </a:xfrm>
          <a:custGeom>
            <a:avLst/>
            <a:gdLst/>
            <a:ahLst/>
            <a:cxnLst/>
            <a:rect r="r" b="b" t="t" l="l"/>
            <a:pathLst>
              <a:path h="18288000" w="1116098">
                <a:moveTo>
                  <a:pt x="0" y="0"/>
                </a:moveTo>
                <a:lnTo>
                  <a:pt x="1116098" y="0"/>
                </a:lnTo>
                <a:lnTo>
                  <a:pt x="1116098" y="18288000"/>
                </a:lnTo>
                <a:lnTo>
                  <a:pt x="0" y="18288000"/>
                </a:lnTo>
                <a:lnTo>
                  <a:pt x="0" y="0"/>
                </a:lnTo>
                <a:close/>
              </a:path>
            </a:pathLst>
          </a:custGeom>
          <a:blipFill>
            <a:blip r:embed="rId4">
              <a:extLst>
                <a:ext uri="{96DAC541-7B7A-43D3-8B79-37D633B846F1}">
                  <asvg:svgBlip xmlns:asvg="http://schemas.microsoft.com/office/drawing/2016/SVG/main" r:embed="rId5"/>
                </a:ext>
              </a:extLst>
            </a:blip>
            <a:stretch>
              <a:fillRect l="0" t="-585" r="-825963" b="0"/>
            </a:stretch>
          </a:blipFill>
        </p:spPr>
      </p:sp>
      <p:grpSp>
        <p:nvGrpSpPr>
          <p:cNvPr name="Group 13" id="13"/>
          <p:cNvGrpSpPr/>
          <p:nvPr/>
        </p:nvGrpSpPr>
        <p:grpSpPr>
          <a:xfrm rot="0">
            <a:off x="10568954" y="720641"/>
            <a:ext cx="6690346" cy="8031986"/>
            <a:chOff x="0" y="0"/>
            <a:chExt cx="5047293" cy="6059446"/>
          </a:xfrm>
        </p:grpSpPr>
        <p:sp>
          <p:nvSpPr>
            <p:cNvPr name="Freeform 14" id="14"/>
            <p:cNvSpPr/>
            <p:nvPr/>
          </p:nvSpPr>
          <p:spPr>
            <a:xfrm flipH="false" flipV="false" rot="0">
              <a:off x="0" y="0"/>
              <a:ext cx="5047293" cy="6059446"/>
            </a:xfrm>
            <a:custGeom>
              <a:avLst/>
              <a:gdLst/>
              <a:ahLst/>
              <a:cxnLst/>
              <a:rect r="r" b="b" t="t" l="l"/>
              <a:pathLst>
                <a:path h="6059446" w="5047293">
                  <a:moveTo>
                    <a:pt x="0" y="0"/>
                  </a:moveTo>
                  <a:lnTo>
                    <a:pt x="5047293" y="0"/>
                  </a:lnTo>
                  <a:lnTo>
                    <a:pt x="5047293" y="6059446"/>
                  </a:lnTo>
                  <a:lnTo>
                    <a:pt x="0" y="6059446"/>
                  </a:lnTo>
                  <a:close/>
                </a:path>
              </a:pathLst>
            </a:custGeom>
            <a:solidFill>
              <a:srgbClr val="124469"/>
            </a:solidFill>
            <a:ln w="19050" cap="sq">
              <a:solidFill>
                <a:srgbClr val="124469"/>
              </a:solidFill>
              <a:prstDash val="solid"/>
              <a:miter/>
            </a:ln>
          </p:spPr>
        </p:sp>
        <p:sp>
          <p:nvSpPr>
            <p:cNvPr name="TextBox 15" id="15"/>
            <p:cNvSpPr txBox="true"/>
            <p:nvPr/>
          </p:nvSpPr>
          <p:spPr>
            <a:xfrm>
              <a:off x="0" y="-85725"/>
              <a:ext cx="5047293" cy="6145171"/>
            </a:xfrm>
            <a:prstGeom prst="rect">
              <a:avLst/>
            </a:prstGeom>
          </p:spPr>
          <p:txBody>
            <a:bodyPr anchor="ctr" rtlCol="false" tIns="254000" lIns="254000" bIns="254000" rIns="254000"/>
            <a:lstStyle/>
            <a:p>
              <a:pPr algn="ctr">
                <a:lnSpc>
                  <a:spcPts val="3639"/>
                </a:lnSpc>
              </a:pPr>
              <a:r>
                <a:rPr lang="en-US" sz="2599">
                  <a:solidFill>
                    <a:srgbClr val="F2F1ED"/>
                  </a:solidFill>
                  <a:latin typeface="Telegraf Bold"/>
                </a:rPr>
                <a:t>Otsikon tehtävä on herättää mielenkiinto ja kertoa tekstisi sisällöstä.</a:t>
              </a:r>
            </a:p>
            <a:p>
              <a:pPr algn="ctr">
                <a:lnSpc>
                  <a:spcPts val="3639"/>
                </a:lnSpc>
              </a:pPr>
            </a:p>
            <a:p>
              <a:pPr algn="ctr">
                <a:lnSpc>
                  <a:spcPts val="3639"/>
                </a:lnSpc>
              </a:pPr>
              <a:r>
                <a:rPr lang="en-US" sz="2599">
                  <a:solidFill>
                    <a:srgbClr val="F2F1ED"/>
                  </a:solidFill>
                  <a:latin typeface="Telegraf Bold"/>
                </a:rPr>
                <a:t>Otsikon pitää vastata tekstin sisältöä. Siksi neuvon usein kirjoittamaan sen vasta viimeiseksi, kun tiedät, mitä tekstissäsi lopulta on.</a:t>
              </a:r>
            </a:p>
          </p:txBody>
        </p:sp>
      </p:grpSp>
      <p:grpSp>
        <p:nvGrpSpPr>
          <p:cNvPr name="Group 16" id="16"/>
          <p:cNvGrpSpPr>
            <a:grpSpLocks noChangeAspect="true"/>
          </p:cNvGrpSpPr>
          <p:nvPr/>
        </p:nvGrpSpPr>
        <p:grpSpPr>
          <a:xfrm rot="0">
            <a:off x="1284555" y="1631122"/>
            <a:ext cx="6859521" cy="6859493"/>
            <a:chOff x="0" y="0"/>
            <a:chExt cx="6350000" cy="6349975"/>
          </a:xfrm>
        </p:grpSpPr>
        <p:sp>
          <p:nvSpPr>
            <p:cNvPr name="Freeform 17" id="1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41742" t="0" r="-41742"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DAF09sbwkIA</dc:identifier>
  <dcterms:modified xsi:type="dcterms:W3CDTF">2011-08-01T06:04:30Z</dcterms:modified>
  <cp:revision>1</cp:revision>
  <dc:title>nyt</dc:title>
</cp:coreProperties>
</file>