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797675" cy="99250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0F855-1396-4051-BCD8-C4ED32DF2523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283B1-2435-4CF8-AEA3-1562C1F21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60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06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74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85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5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55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7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6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45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91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5693-1D20-4EB4-91C8-5E6AB48A113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3C66-E5D7-4B21-BC8F-45E6B42EE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2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Kuvahaun tulos: bucket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170" y="2695223"/>
            <a:ext cx="2744639" cy="274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uvahaun tulos: bucket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614" y="3121721"/>
            <a:ext cx="2132946" cy="213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/>
          <p:cNvSpPr txBox="1"/>
          <p:nvPr/>
        </p:nvSpPr>
        <p:spPr>
          <a:xfrm>
            <a:off x="2344774" y="1064007"/>
            <a:ext cx="46858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/>
              <a:t>Olet järven rannalla.</a:t>
            </a:r>
          </a:p>
          <a:p>
            <a:r>
              <a:rPr lang="en-GB" sz="2000"/>
              <a:t>Käytössäsi on kaksi astiaa.</a:t>
            </a:r>
          </a:p>
          <a:p>
            <a:r>
              <a:rPr lang="en-GB" sz="2000"/>
              <a:t>Toiseen mahtuu 3 </a:t>
            </a:r>
            <a:r>
              <a:rPr lang="en-GB" sz="2000" smtClean="0"/>
              <a:t>litraa </a:t>
            </a:r>
            <a:r>
              <a:rPr lang="en-GB" sz="2000"/>
              <a:t>ja toiseen 5 </a:t>
            </a:r>
            <a:r>
              <a:rPr lang="en-GB" sz="2000" smtClean="0"/>
              <a:t>litraa.</a:t>
            </a:r>
            <a:endParaRPr lang="en-GB" sz="2000"/>
          </a:p>
          <a:p>
            <a:endParaRPr lang="en-GB" sz="2000"/>
          </a:p>
          <a:p>
            <a:r>
              <a:rPr lang="en-GB" sz="2000"/>
              <a:t>Miten saat isompaan astiaan 4 </a:t>
            </a:r>
            <a:r>
              <a:rPr lang="en-GB" sz="2000" smtClean="0"/>
              <a:t>litraa </a:t>
            </a:r>
            <a:r>
              <a:rPr lang="en-GB" sz="2000"/>
              <a:t>vettä?</a:t>
            </a:r>
          </a:p>
        </p:txBody>
      </p:sp>
    </p:spTree>
    <p:extLst>
      <p:ext uri="{BB962C8B-B14F-4D97-AF65-F5344CB8AC3E}">
        <p14:creationId xmlns:p14="http://schemas.microsoft.com/office/powerpoint/2010/main" val="23836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3225346" y="3060654"/>
            <a:ext cx="275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smtClean="0"/>
              <a:t>Yhdensuuntaiset suorat.</a:t>
            </a:r>
            <a:endParaRPr lang="fi-FI" sz="200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2" y="479379"/>
            <a:ext cx="3648075" cy="2581275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346" y="4254409"/>
            <a:ext cx="2724150" cy="857250"/>
          </a:xfrm>
          <a:prstGeom prst="rect">
            <a:avLst/>
          </a:prstGeom>
        </p:spPr>
      </p:pic>
      <p:sp>
        <p:nvSpPr>
          <p:cNvPr id="10" name="Tekstiruutu 9"/>
          <p:cNvSpPr txBox="1"/>
          <p:nvPr/>
        </p:nvSpPr>
        <p:spPr>
          <a:xfrm>
            <a:off x="3434351" y="5241819"/>
            <a:ext cx="275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smtClean="0"/>
              <a:t>Yhtä pitkät janat.</a:t>
            </a: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23046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3120843" y="4873981"/>
            <a:ext cx="3740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smtClean="0"/>
              <a:t>Pyörii molempiin suuntiin.</a:t>
            </a:r>
            <a:endParaRPr lang="fi-FI" sz="2000"/>
          </a:p>
        </p:txBody>
      </p:sp>
      <p:pic>
        <p:nvPicPr>
          <p:cNvPr id="10242" name="Picture 2" descr="https://www.verywellmind.com/thmb/wo_9YFqn6uGl0YuDOwRUe1dE_u0=/1500x0/filters:no_upscale():max_bytes(150000):strip_icc():format(webp)/Spinning_Dancer-56a791413df78cf772972c7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843" y="868038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3215119" y="392530"/>
            <a:ext cx="52376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/>
              <a:t>Vain yhdessä laatikossa on lahja.</a:t>
            </a:r>
          </a:p>
          <a:p>
            <a:r>
              <a:rPr lang="en-GB" sz="2000" smtClean="0"/>
              <a:t>Korkeintaan yksi seuraavista väittämistä on totta.</a:t>
            </a:r>
          </a:p>
          <a:p>
            <a:pPr marL="342900" indent="-342900">
              <a:buFontTx/>
              <a:buChar char="-"/>
            </a:pPr>
            <a:r>
              <a:rPr lang="en-GB" sz="2000" smtClean="0"/>
              <a:t>Lahja on laatikossa 1.</a:t>
            </a:r>
          </a:p>
          <a:p>
            <a:pPr marL="342900" indent="-342900">
              <a:buFontTx/>
              <a:buChar char="-"/>
            </a:pPr>
            <a:r>
              <a:rPr lang="en-GB" sz="2000" smtClean="0"/>
              <a:t>Lahja ei ole laatikossa 2.</a:t>
            </a:r>
          </a:p>
          <a:p>
            <a:pPr marL="342900" indent="-342900">
              <a:buFontTx/>
              <a:buChar char="-"/>
            </a:pPr>
            <a:r>
              <a:rPr lang="en-GB" sz="2000" smtClean="0"/>
              <a:t>Lahja ei ole laatikossa 1.</a:t>
            </a:r>
            <a:br>
              <a:rPr lang="en-GB" sz="2000" smtClean="0"/>
            </a:br>
            <a:endParaRPr lang="en-GB" sz="2000" smtClean="0"/>
          </a:p>
          <a:p>
            <a:r>
              <a:rPr lang="en-GB" sz="2000" smtClean="0"/>
              <a:t>	Minkä laatikon valitset?</a:t>
            </a:r>
            <a:endParaRPr lang="en-GB" sz="200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38" y="1286064"/>
            <a:ext cx="1829181" cy="1870089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418" y="2184071"/>
            <a:ext cx="2056926" cy="2102927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626" y="3074232"/>
            <a:ext cx="2430975" cy="2485342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1196994" y="2452482"/>
            <a:ext cx="570184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sz="3200" smtClean="0">
                <a:latin typeface="AR BERKLEY" panose="02000000000000000000" pitchFamily="2" charset="0"/>
              </a:rPr>
              <a:t>1.</a:t>
            </a:r>
            <a:endParaRPr lang="en-GB" sz="3200">
              <a:latin typeface="AR BERKLEY" panose="02000000000000000000" pitchFamily="2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2001317" y="3503135"/>
            <a:ext cx="570184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sz="3200" smtClean="0">
                <a:latin typeface="AR BERKLEY" panose="02000000000000000000" pitchFamily="2" charset="0"/>
              </a:rPr>
              <a:t>2.</a:t>
            </a:r>
            <a:endParaRPr lang="en-GB" sz="3200">
              <a:latin typeface="AR BERKLEY" panose="02000000000000000000" pitchFamily="2" charset="0"/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2807559" y="4778029"/>
            <a:ext cx="570184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sz="3200" smtClean="0">
                <a:latin typeface="AR BERKLEY" panose="02000000000000000000" pitchFamily="2" charset="0"/>
              </a:rPr>
              <a:t>3.</a:t>
            </a:r>
            <a:endParaRPr lang="en-GB" sz="3200">
              <a:latin typeface="AR BERKL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716814" y="557551"/>
            <a:ext cx="58988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/>
              <a:t>Kuvat A ja B esittävät tilannetta, jossa 10 kg punnusta kannatellaan köydellä. Kiinnityskoukku on katossa. Nuoli kuvaa vetävää voimaa.</a:t>
            </a:r>
          </a:p>
          <a:p>
            <a:endParaRPr lang="en-GB" sz="2000" smtClean="0"/>
          </a:p>
          <a:p>
            <a:pPr marL="342900" indent="-342900">
              <a:buFontTx/>
              <a:buChar char="-"/>
            </a:pPr>
            <a:r>
              <a:rPr lang="en-GB" sz="2000" smtClean="0"/>
              <a:t>Kuvassa A tarvitaan enemmän voimaa.</a:t>
            </a:r>
          </a:p>
          <a:p>
            <a:pPr marL="342900" indent="-342900">
              <a:buFontTx/>
              <a:buChar char="-"/>
            </a:pPr>
            <a:r>
              <a:rPr lang="en-GB" sz="2000" smtClean="0"/>
              <a:t>Kuvassa B tarvitaan enemmän voimaa.</a:t>
            </a:r>
          </a:p>
          <a:p>
            <a:pPr marL="342900" indent="-342900">
              <a:buFontTx/>
              <a:buChar char="-"/>
            </a:pPr>
            <a:r>
              <a:rPr lang="en-GB" sz="2000" smtClean="0"/>
              <a:t>Molemmissa kuvissa tarvitaan yhtä paljon voimaa.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041" y="2955341"/>
            <a:ext cx="3613921" cy="298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770698" y="596740"/>
            <a:ext cx="66532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/>
              <a:t>Päättele, kuinka monen kilogramman punnus tarvitaan kannattelemaan 300 kg laatikkoa, kun kattoon on kiinnitetty kolme väkipyörää ja laatikkoon kaksi väkipyörää.</a:t>
            </a:r>
            <a:br>
              <a:rPr lang="en-GB" sz="2000" smtClean="0"/>
            </a:br>
            <a:endParaRPr lang="en-GB" sz="2000" smtClean="0"/>
          </a:p>
          <a:p>
            <a:r>
              <a:rPr lang="en-GB" sz="2000" smtClean="0"/>
              <a:t>100 kg, 150 kg, 50 kg, 60 kg, jotain muuta, mitä?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566" y="2449990"/>
            <a:ext cx="37433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6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886631" y="1171506"/>
            <a:ext cx="5742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/>
              <a:t>Olet menossa torille. Sinua vastaan tulee yksi mies, jolla on kuusi vaimoa, joilla kaikilla on kädessään kuusi koria, joissa kaikissa on kuusi kissanpentua, joilla kaikilla on kuusi kirppua</a:t>
            </a:r>
            <a:r>
              <a:rPr lang="fi-FI" sz="2000" smtClean="0"/>
              <a:t>.</a:t>
            </a:r>
          </a:p>
          <a:p>
            <a:r>
              <a:rPr lang="fi-FI" sz="2000" smtClean="0"/>
              <a:t/>
            </a:r>
            <a:br>
              <a:rPr lang="fi-FI" sz="2000" smtClean="0"/>
            </a:br>
            <a:r>
              <a:rPr lang="fi-FI" sz="2000"/>
              <a:t>Kuinka monta henkilöä on menossa torille?</a:t>
            </a:r>
            <a:endParaRPr lang="en-GB" sz="2000" smtClean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877" y="3241127"/>
            <a:ext cx="2290084" cy="247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912757" y="857999"/>
            <a:ext cx="62776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/>
              <a:t>Altaaseen virtaa vettä kolmesta putkesta. Jos se täytettäisiin vain ensimmäisestä putkesta, se täyttyisi neljässä tunnissa. Toisesta virtaava vesi täyttäisi altaan kuudessa tunnissa, kolmannesta putkesta valuva vesi puolestaan kolmessa tunnissa. </a:t>
            </a:r>
            <a:endParaRPr lang="fi-FI" sz="2000" smtClean="0"/>
          </a:p>
          <a:p>
            <a:r>
              <a:rPr lang="fi-FI" sz="2000" smtClean="0"/>
              <a:t>Missä </a:t>
            </a:r>
            <a:r>
              <a:rPr lang="fi-FI" sz="2000"/>
              <a:t>ajassa allas täyttyy, jos vesi juoksee yhtä aikaa kaikista kolmesta putkesta?</a:t>
            </a:r>
          </a:p>
          <a:p>
            <a:r>
              <a:rPr lang="fi-FI" sz="2000"/>
              <a:t>(Vanha kreikkalainen ongelma n. v. 100)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00" y="3765241"/>
            <a:ext cx="1792387" cy="2043771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483" y="3869744"/>
            <a:ext cx="1792387" cy="2043771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66" y="3974247"/>
            <a:ext cx="1792387" cy="204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1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2448334" y="1080067"/>
            <a:ext cx="48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/>
              <a:t>Pekka on Penttiä </a:t>
            </a:r>
            <a:r>
              <a:rPr lang="fi-FI" sz="2000" smtClean="0"/>
              <a:t>4 vuotta vanhempi.</a:t>
            </a:r>
          </a:p>
          <a:p>
            <a:r>
              <a:rPr lang="fi-FI" sz="2000" smtClean="0"/>
              <a:t>Pentti </a:t>
            </a:r>
            <a:r>
              <a:rPr lang="fi-FI" sz="2000"/>
              <a:t>on </a:t>
            </a:r>
            <a:r>
              <a:rPr lang="fi-FI" sz="2000" smtClean="0"/>
              <a:t>10 vuotta </a:t>
            </a:r>
            <a:r>
              <a:rPr lang="fi-FI" sz="2000"/>
              <a:t>Mattia </a:t>
            </a:r>
            <a:r>
              <a:rPr lang="fi-FI" sz="2000" smtClean="0"/>
              <a:t>vanhempi.</a:t>
            </a:r>
          </a:p>
          <a:p>
            <a:r>
              <a:rPr lang="fi-FI" sz="2000" smtClean="0"/>
              <a:t>Poikien </a:t>
            </a:r>
            <a:r>
              <a:rPr lang="fi-FI" sz="2000"/>
              <a:t>yhteisikä on </a:t>
            </a:r>
            <a:r>
              <a:rPr lang="fi-FI" sz="2000" smtClean="0"/>
              <a:t>45.</a:t>
            </a:r>
          </a:p>
          <a:p>
            <a:r>
              <a:rPr lang="fi-FI" sz="2000" smtClean="0"/>
              <a:t>Minkä ikäisiä </a:t>
            </a:r>
            <a:r>
              <a:rPr lang="fi-FI" sz="2000"/>
              <a:t>pojat </a:t>
            </a:r>
            <a:r>
              <a:rPr lang="fi-FI" sz="2000" smtClean="0"/>
              <a:t>ovat?</a:t>
            </a:r>
            <a:endParaRPr lang="fi-FI" sz="200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885" y="2571096"/>
            <a:ext cx="3696789" cy="341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9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2647428" y="4155524"/>
            <a:ext cx="4879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smtClean="0"/>
              <a:t>Muinka monta jalkaa tällä elefantilla on?</a:t>
            </a:r>
            <a:endParaRPr lang="fi-FI" sz="2000"/>
          </a:p>
        </p:txBody>
      </p:sp>
      <p:pic>
        <p:nvPicPr>
          <p:cNvPr id="8196" name="Picture 4" descr="https://encrypted-tbn0.gstatic.com/images?q=tbn%3AANd9GcR00sXsubniI0YMvDM29onRDxsP9SJ-ejpyQpjckf5Ejlh6cn8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068" y="1345474"/>
            <a:ext cx="3712116" cy="266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61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2895622" y="4678038"/>
            <a:ext cx="4879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smtClean="0"/>
              <a:t>Keltaiset viivat ovat yhtä pitkät.</a:t>
            </a:r>
            <a:endParaRPr lang="fi-FI" sz="2000"/>
          </a:p>
        </p:txBody>
      </p:sp>
      <p:pic>
        <p:nvPicPr>
          <p:cNvPr id="9220" name="Picture 4" descr="https://www.verywellmind.com/thmb/ME6D91iwUnolrz7tTln0zcl5YL4=/1500x0/filters:no_upscale():max_bytes(150000):strip_icc():format(webp)/Ponzo_illusion-56a791b33df78cf7729733a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633" y="957172"/>
            <a:ext cx="4830871" cy="356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6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267</Words>
  <Application>Microsoft Office PowerPoint</Application>
  <PresentationFormat>Näytössä katseltava diaesitys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 BERKLEY</vt:lpstr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Pekka Vienonen</dc:creator>
  <cp:lastModifiedBy>Pekka Vienonen</cp:lastModifiedBy>
  <cp:revision>19</cp:revision>
  <cp:lastPrinted>2020-01-03T19:30:06Z</cp:lastPrinted>
  <dcterms:created xsi:type="dcterms:W3CDTF">2019-12-30T13:44:30Z</dcterms:created>
  <dcterms:modified xsi:type="dcterms:W3CDTF">2020-01-09T08:40:49Z</dcterms:modified>
</cp:coreProperties>
</file>