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2"/>
  </p:notesMasterIdLst>
  <p:sldIdLst>
    <p:sldId id="264" r:id="rId3"/>
    <p:sldId id="257" r:id="rId4"/>
    <p:sldId id="262" r:id="rId5"/>
    <p:sldId id="259" r:id="rId6"/>
    <p:sldId id="266" r:id="rId7"/>
    <p:sldId id="260" r:id="rId8"/>
    <p:sldId id="258" r:id="rId9"/>
    <p:sldId id="267" r:id="rId10"/>
    <p:sldId id="268" r:id="rId11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A9AB5E-1944-483B-9B16-8BF714516EC8}" type="datetimeFigureOut">
              <a:rPr lang="fi-FI" smtClean="0"/>
              <a:t>1.9.2015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4E8B7E-3BAD-4D56-A6D6-54050908E6F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12715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583"/>
            <a:ext cx="5486400" cy="411443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i-FI" altLang="fi-FI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5A161-D130-41D3-8F81-3843DD9550B4}" type="datetimeFigureOut">
              <a:rPr lang="fi-FI" smtClean="0"/>
              <a:t>1.9.2015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D49C6-050C-4219-AB34-2F91FA465A9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43209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5A161-D130-41D3-8F81-3843DD9550B4}" type="datetimeFigureOut">
              <a:rPr lang="fi-FI" smtClean="0"/>
              <a:t>1.9.2015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D49C6-050C-4219-AB34-2F91FA465A9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4356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5A161-D130-41D3-8F81-3843DD9550B4}" type="datetimeFigureOut">
              <a:rPr lang="fi-FI" smtClean="0"/>
              <a:t>1.9.2015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D49C6-050C-4219-AB34-2F91FA465A9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6211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716BFF-21E1-4504-B1FE-A5D756EDD327}" type="slidenum">
              <a:rPr lang="en-GB" altLang="fi-FI"/>
              <a:pPr>
                <a:defRPr/>
              </a:pPr>
              <a:t>‹#›</a:t>
            </a:fld>
            <a:endParaRPr lang="en-GB" altLang="fi-FI"/>
          </a:p>
        </p:txBody>
      </p:sp>
    </p:spTree>
    <p:extLst>
      <p:ext uri="{BB962C8B-B14F-4D97-AF65-F5344CB8AC3E}">
        <p14:creationId xmlns:p14="http://schemas.microsoft.com/office/powerpoint/2010/main" val="40250087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268A6F-3A71-4D6B-8B91-87FA309308C2}" type="slidenum">
              <a:rPr lang="en-GB" altLang="fi-FI"/>
              <a:pPr>
                <a:defRPr/>
              </a:pPr>
              <a:t>‹#›</a:t>
            </a:fld>
            <a:endParaRPr lang="en-GB" altLang="fi-FI"/>
          </a:p>
        </p:txBody>
      </p:sp>
    </p:spTree>
    <p:extLst>
      <p:ext uri="{BB962C8B-B14F-4D97-AF65-F5344CB8AC3E}">
        <p14:creationId xmlns:p14="http://schemas.microsoft.com/office/powerpoint/2010/main" val="14116943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BA6A28-54CC-4FA7-BF7D-1879EDA8CA63}" type="slidenum">
              <a:rPr lang="en-GB" altLang="fi-FI"/>
              <a:pPr>
                <a:defRPr/>
              </a:pPr>
              <a:t>‹#›</a:t>
            </a:fld>
            <a:endParaRPr lang="en-GB" altLang="fi-FI"/>
          </a:p>
        </p:txBody>
      </p:sp>
    </p:spTree>
    <p:extLst>
      <p:ext uri="{BB962C8B-B14F-4D97-AF65-F5344CB8AC3E}">
        <p14:creationId xmlns:p14="http://schemas.microsoft.com/office/powerpoint/2010/main" val="27926001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82D83B-677C-4910-894B-5B85A1038572}" type="slidenum">
              <a:rPr lang="en-GB" altLang="fi-FI"/>
              <a:pPr>
                <a:defRPr/>
              </a:pPr>
              <a:t>‹#›</a:t>
            </a:fld>
            <a:endParaRPr lang="en-GB" altLang="fi-FI"/>
          </a:p>
        </p:txBody>
      </p:sp>
    </p:spTree>
    <p:extLst>
      <p:ext uri="{BB962C8B-B14F-4D97-AF65-F5344CB8AC3E}">
        <p14:creationId xmlns:p14="http://schemas.microsoft.com/office/powerpoint/2010/main" val="30244342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D0BC79-5135-4460-A56A-5162779033EE}" type="slidenum">
              <a:rPr lang="en-GB" altLang="fi-FI"/>
              <a:pPr>
                <a:defRPr/>
              </a:pPr>
              <a:t>‹#›</a:t>
            </a:fld>
            <a:endParaRPr lang="en-GB" altLang="fi-FI"/>
          </a:p>
        </p:txBody>
      </p:sp>
    </p:spTree>
    <p:extLst>
      <p:ext uri="{BB962C8B-B14F-4D97-AF65-F5344CB8AC3E}">
        <p14:creationId xmlns:p14="http://schemas.microsoft.com/office/powerpoint/2010/main" val="19716233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A8D987-0635-4F03-8F3D-69994618B356}" type="slidenum">
              <a:rPr lang="en-GB" altLang="fi-FI"/>
              <a:pPr>
                <a:defRPr/>
              </a:pPr>
              <a:t>‹#›</a:t>
            </a:fld>
            <a:endParaRPr lang="en-GB" altLang="fi-FI"/>
          </a:p>
        </p:txBody>
      </p:sp>
    </p:spTree>
    <p:extLst>
      <p:ext uri="{BB962C8B-B14F-4D97-AF65-F5344CB8AC3E}">
        <p14:creationId xmlns:p14="http://schemas.microsoft.com/office/powerpoint/2010/main" val="9222598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B742DF-587B-4035-92D8-8200091394A1}" type="slidenum">
              <a:rPr lang="en-GB" altLang="fi-FI"/>
              <a:pPr>
                <a:defRPr/>
              </a:pPr>
              <a:t>‹#›</a:t>
            </a:fld>
            <a:endParaRPr lang="en-GB" altLang="fi-FI"/>
          </a:p>
        </p:txBody>
      </p:sp>
    </p:spTree>
    <p:extLst>
      <p:ext uri="{BB962C8B-B14F-4D97-AF65-F5344CB8AC3E}">
        <p14:creationId xmlns:p14="http://schemas.microsoft.com/office/powerpoint/2010/main" val="31831583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22B526-0E2A-4027-B6B3-46BF0982AF45}" type="slidenum">
              <a:rPr lang="en-GB" altLang="fi-FI"/>
              <a:pPr>
                <a:defRPr/>
              </a:pPr>
              <a:t>‹#›</a:t>
            </a:fld>
            <a:endParaRPr lang="en-GB" altLang="fi-FI"/>
          </a:p>
        </p:txBody>
      </p:sp>
    </p:spTree>
    <p:extLst>
      <p:ext uri="{BB962C8B-B14F-4D97-AF65-F5344CB8AC3E}">
        <p14:creationId xmlns:p14="http://schemas.microsoft.com/office/powerpoint/2010/main" val="1818660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5A161-D130-41D3-8F81-3843DD9550B4}" type="datetimeFigureOut">
              <a:rPr lang="fi-FI" smtClean="0"/>
              <a:t>1.9.2015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D49C6-050C-4219-AB34-2F91FA465A9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385220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 smtClean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88CE28-B037-419B-AB17-0BBA2CF74F1B}" type="slidenum">
              <a:rPr lang="en-GB" altLang="fi-FI"/>
              <a:pPr>
                <a:defRPr/>
              </a:pPr>
              <a:t>‹#›</a:t>
            </a:fld>
            <a:endParaRPr lang="en-GB" altLang="fi-FI"/>
          </a:p>
        </p:txBody>
      </p:sp>
    </p:spTree>
    <p:extLst>
      <p:ext uri="{BB962C8B-B14F-4D97-AF65-F5344CB8AC3E}">
        <p14:creationId xmlns:p14="http://schemas.microsoft.com/office/powerpoint/2010/main" val="25998463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94B8BF-1708-45BE-B6FF-2693939AB9B9}" type="slidenum">
              <a:rPr lang="en-GB" altLang="fi-FI"/>
              <a:pPr>
                <a:defRPr/>
              </a:pPr>
              <a:t>‹#›</a:t>
            </a:fld>
            <a:endParaRPr lang="en-GB" altLang="fi-FI"/>
          </a:p>
        </p:txBody>
      </p:sp>
    </p:spTree>
    <p:extLst>
      <p:ext uri="{BB962C8B-B14F-4D97-AF65-F5344CB8AC3E}">
        <p14:creationId xmlns:p14="http://schemas.microsoft.com/office/powerpoint/2010/main" val="14291826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1511300"/>
            <a:ext cx="2055813" cy="4618038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1511300"/>
            <a:ext cx="6019800" cy="4618038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7CFECF-C3BC-4782-AB75-95A31336060E}" type="slidenum">
              <a:rPr lang="en-GB" altLang="fi-FI"/>
              <a:pPr>
                <a:defRPr/>
              </a:pPr>
              <a:t>‹#›</a:t>
            </a:fld>
            <a:endParaRPr lang="en-GB" altLang="fi-FI"/>
          </a:p>
        </p:txBody>
      </p:sp>
    </p:spTree>
    <p:extLst>
      <p:ext uri="{BB962C8B-B14F-4D97-AF65-F5344CB8AC3E}">
        <p14:creationId xmlns:p14="http://schemas.microsoft.com/office/powerpoint/2010/main" val="19295670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371600" y="1511300"/>
            <a:ext cx="6399213" cy="2271713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486340-49D6-4D56-AA64-19626C4F02F9}" type="slidenum">
              <a:rPr lang="en-GB" altLang="fi-FI"/>
              <a:pPr>
                <a:defRPr/>
              </a:pPr>
              <a:t>‹#›</a:t>
            </a:fld>
            <a:endParaRPr lang="en-GB" altLang="fi-FI"/>
          </a:p>
        </p:txBody>
      </p:sp>
    </p:spTree>
    <p:extLst>
      <p:ext uri="{BB962C8B-B14F-4D97-AF65-F5344CB8AC3E}">
        <p14:creationId xmlns:p14="http://schemas.microsoft.com/office/powerpoint/2010/main" val="4163009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5A161-D130-41D3-8F81-3843DD9550B4}" type="datetimeFigureOut">
              <a:rPr lang="fi-FI" smtClean="0"/>
              <a:t>1.9.2015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D49C6-050C-4219-AB34-2F91FA465A9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44126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5A161-D130-41D3-8F81-3843DD9550B4}" type="datetimeFigureOut">
              <a:rPr lang="fi-FI" smtClean="0"/>
              <a:t>1.9.2015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D49C6-050C-4219-AB34-2F91FA465A9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05904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5A161-D130-41D3-8F81-3843DD9550B4}" type="datetimeFigureOut">
              <a:rPr lang="fi-FI" smtClean="0"/>
              <a:t>1.9.2015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D49C6-050C-4219-AB34-2F91FA465A9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46345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5A161-D130-41D3-8F81-3843DD9550B4}" type="datetimeFigureOut">
              <a:rPr lang="fi-FI" smtClean="0"/>
              <a:t>1.9.2015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D49C6-050C-4219-AB34-2F91FA465A9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2853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5A161-D130-41D3-8F81-3843DD9550B4}" type="datetimeFigureOut">
              <a:rPr lang="fi-FI" smtClean="0"/>
              <a:t>1.9.2015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D49C6-050C-4219-AB34-2F91FA465A9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64293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5A161-D130-41D3-8F81-3843DD9550B4}" type="datetimeFigureOut">
              <a:rPr lang="fi-FI" smtClean="0"/>
              <a:t>1.9.2015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D49C6-050C-4219-AB34-2F91FA465A9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83895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5A161-D130-41D3-8F81-3843DD9550B4}" type="datetimeFigureOut">
              <a:rPr lang="fi-FI" smtClean="0"/>
              <a:t>1.9.2015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D49C6-050C-4219-AB34-2F91FA465A9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19012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E5A161-D130-41D3-8F81-3843DD9550B4}" type="datetimeFigureOut">
              <a:rPr lang="fi-FI" smtClean="0"/>
              <a:t>1.9.2015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BD49C6-050C-4219-AB34-2F91FA465A9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01351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reeform 1"/>
          <p:cNvSpPr>
            <a:spLocks noChangeArrowheads="1"/>
          </p:cNvSpPr>
          <p:nvPr/>
        </p:nvSpPr>
        <p:spPr bwMode="auto">
          <a:xfrm>
            <a:off x="20638" y="12700"/>
            <a:ext cx="8896350" cy="6780213"/>
          </a:xfrm>
          <a:custGeom>
            <a:avLst/>
            <a:gdLst>
              <a:gd name="T0" fmla="*/ 2147483647 w 3985"/>
              <a:gd name="T1" fmla="*/ 0 h 3619"/>
              <a:gd name="T2" fmla="*/ 0 w 3985"/>
              <a:gd name="T3" fmla="*/ 2147483647 h 3619"/>
              <a:gd name="T4" fmla="*/ 2147483647 w 3985"/>
              <a:gd name="T5" fmla="*/ 2147483647 h 3619"/>
              <a:gd name="T6" fmla="*/ 2147483647 w 3985"/>
              <a:gd name="T7" fmla="*/ 2147483647 h 3619"/>
              <a:gd name="T8" fmla="*/ 2147483647 w 3985"/>
              <a:gd name="T9" fmla="*/ 0 h 3619"/>
              <a:gd name="T10" fmla="*/ 2147483647 w 3985"/>
              <a:gd name="T11" fmla="*/ 0 h 36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close/>
              </a:path>
            </a:pathLst>
          </a:custGeom>
          <a:solidFill>
            <a:srgbClr val="FFE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1511300"/>
            <a:ext cx="6399213" cy="227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i-FI" smtClean="0"/>
              <a:t>Muokkaa otsikon tekstimuotoa napsauttamalla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85800" y="6248400"/>
            <a:ext cx="19034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ct val="100000"/>
              <a:buFont typeface="Comic Sans MS" pitchFamily="64" charset="0"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+mn-lt"/>
                <a:ea typeface="MS Gothic" charset="-128"/>
                <a:cs typeface="Arial Unicode MS" charset="0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endParaRPr lang="en-GB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940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buClr>
                <a:srgbClr val="000000"/>
              </a:buClr>
              <a:buSzPct val="100000"/>
              <a:buFont typeface="Comic Sans MS" pitchFamily="64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+mn-lt"/>
                <a:ea typeface="MS Gothic" charset="-128"/>
                <a:cs typeface="Arial Unicode MS" charset="0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endParaRPr lang="en-GB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9034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ct val="100000"/>
              <a:buFont typeface="Comic Sans MS" pitchFamily="64" charset="0"/>
              <a:buNone/>
              <a:defRPr sz="1400" smtClean="0">
                <a:solidFill>
                  <a:srgbClr val="000000"/>
                </a:solidFill>
                <a:latin typeface="Comic Sans MS" pitchFamily="64" charset="0"/>
                <a:cs typeface="Arial Unicode MS" charset="0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fld id="{96A820BC-6072-4057-A028-CE34920E4880}" type="slidenum">
              <a:rPr lang="en-GB" altLang="fi-FI"/>
              <a:pPr defTabSz="44926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fi-FI"/>
          </a:p>
        </p:txBody>
      </p:sp>
      <p:grpSp>
        <p:nvGrpSpPr>
          <p:cNvPr id="2055" name="Group 6"/>
          <p:cNvGrpSpPr>
            <a:grpSpLocks/>
          </p:cNvGrpSpPr>
          <p:nvPr/>
        </p:nvGrpSpPr>
        <p:grpSpPr bwMode="auto">
          <a:xfrm>
            <a:off x="195263" y="234950"/>
            <a:ext cx="3786187" cy="1776413"/>
            <a:chOff x="123" y="148"/>
            <a:chExt cx="2385" cy="1119"/>
          </a:xfrm>
        </p:grpSpPr>
        <p:sp>
          <p:nvSpPr>
            <p:cNvPr id="2069" name="Freeform 7"/>
            <p:cNvSpPr>
              <a:spLocks noChangeArrowheads="1"/>
            </p:cNvSpPr>
            <p:nvPr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6376 w 794"/>
                <a:gd name="T1" fmla="*/ 2383 h 414"/>
                <a:gd name="T2" fmla="*/ 5702 w 794"/>
                <a:gd name="T3" fmla="*/ 1919 h 414"/>
                <a:gd name="T4" fmla="*/ 4466 w 794"/>
                <a:gd name="T5" fmla="*/ 1268 h 414"/>
                <a:gd name="T6" fmla="*/ 570 w 794"/>
                <a:gd name="T7" fmla="*/ 0 h 414"/>
                <a:gd name="T8" fmla="*/ 184 w 794"/>
                <a:gd name="T9" fmla="*/ 120 h 414"/>
                <a:gd name="T10" fmla="*/ 0 w 794"/>
                <a:gd name="T11" fmla="*/ 501 h 414"/>
                <a:gd name="T12" fmla="*/ 224 w 794"/>
                <a:gd name="T13" fmla="*/ 936 h 414"/>
                <a:gd name="T14" fmla="*/ 4577 w 794"/>
                <a:gd name="T15" fmla="*/ 2469 h 414"/>
                <a:gd name="T16" fmla="*/ 5531 w 794"/>
                <a:gd name="T17" fmla="*/ 2371 h 414"/>
                <a:gd name="T18" fmla="*/ 6302 w 794"/>
                <a:gd name="T19" fmla="*/ 2498 h 414"/>
                <a:gd name="T20" fmla="*/ 6376 w 794"/>
                <a:gd name="T21" fmla="*/ 2383 h 414"/>
                <a:gd name="T22" fmla="*/ 6376 w 794"/>
                <a:gd name="T23" fmla="*/ 2383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070" name="Freeform 8"/>
            <p:cNvSpPr>
              <a:spLocks noChangeArrowheads="1"/>
            </p:cNvSpPr>
            <p:nvPr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274 w 1586"/>
                <a:gd name="T1" fmla="*/ 0 h 821"/>
                <a:gd name="T2" fmla="*/ 2664 w 1586"/>
                <a:gd name="T3" fmla="*/ 781 h 821"/>
                <a:gd name="T4" fmla="*/ 2858 w 1586"/>
                <a:gd name="T5" fmla="*/ 960 h 821"/>
                <a:gd name="T6" fmla="*/ 3175 w 1586"/>
                <a:gd name="T7" fmla="*/ 1191 h 821"/>
                <a:gd name="T8" fmla="*/ 3133 w 1586"/>
                <a:gd name="T9" fmla="*/ 1235 h 821"/>
                <a:gd name="T10" fmla="*/ 2702 w 1586"/>
                <a:gd name="T11" fmla="*/ 1184 h 821"/>
                <a:gd name="T12" fmla="*/ 2292 w 1586"/>
                <a:gd name="T13" fmla="*/ 1220 h 821"/>
                <a:gd name="T14" fmla="*/ 83 w 1586"/>
                <a:gd name="T15" fmla="*/ 449 h 821"/>
                <a:gd name="T16" fmla="*/ 0 w 1586"/>
                <a:gd name="T17" fmla="*/ 226 h 821"/>
                <a:gd name="T18" fmla="*/ 92 w 1586"/>
                <a:gd name="T19" fmla="*/ 48 h 821"/>
                <a:gd name="T20" fmla="*/ 274 w 1586"/>
                <a:gd name="T21" fmla="*/ 0 h 821"/>
                <a:gd name="T22" fmla="*/ 274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071" name="Freeform 9"/>
            <p:cNvSpPr>
              <a:spLocks noChangeArrowheads="1"/>
            </p:cNvSpPr>
            <p:nvPr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492 h 747"/>
                <a:gd name="T2" fmla="*/ 1855 w 1049"/>
                <a:gd name="T3" fmla="*/ 1131 h 747"/>
                <a:gd name="T4" fmla="*/ 1889 w 1049"/>
                <a:gd name="T5" fmla="*/ 808 h 747"/>
                <a:gd name="T6" fmla="*/ 2111 w 1049"/>
                <a:gd name="T7" fmla="*/ 639 h 747"/>
                <a:gd name="T8" fmla="*/ 157 w 1049"/>
                <a:gd name="T9" fmla="*/ 0 h 747"/>
                <a:gd name="T10" fmla="*/ 0 w 1049"/>
                <a:gd name="T11" fmla="*/ 192 h 747"/>
                <a:gd name="T12" fmla="*/ 0 w 1049"/>
                <a:gd name="T13" fmla="*/ 492 h 747"/>
                <a:gd name="T14" fmla="*/ 0 w 1049"/>
                <a:gd name="T15" fmla="*/ 492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rgbClr val="FFB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>
                <a:solidFill>
                  <a:srgbClr val="FFFFFF"/>
                </a:solidFill>
                <a:latin typeface="Arial" charset="0"/>
              </a:endParaRPr>
            </a:p>
          </p:txBody>
        </p:sp>
        <p:grpSp>
          <p:nvGrpSpPr>
            <p:cNvPr id="2072" name="Group 10"/>
            <p:cNvGrpSpPr>
              <a:grpSpLocks/>
            </p:cNvGrpSpPr>
            <p:nvPr/>
          </p:nvGrpSpPr>
          <p:grpSpPr bwMode="auto">
            <a:xfrm>
              <a:off x="123" y="148"/>
              <a:ext cx="2385" cy="1080"/>
              <a:chOff x="123" y="148"/>
              <a:chExt cx="2385" cy="1080"/>
            </a:xfrm>
          </p:grpSpPr>
          <p:sp>
            <p:nvSpPr>
              <p:cNvPr id="2073" name="Freeform 11"/>
              <p:cNvSpPr>
                <a:spLocks noChangeArrowheads="1"/>
              </p:cNvSpPr>
              <p:nvPr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219 w 150"/>
                  <a:gd name="T1" fmla="*/ 0 h 173"/>
                  <a:gd name="T2" fmla="*/ 81 w 150"/>
                  <a:gd name="T3" fmla="*/ 101 h 173"/>
                  <a:gd name="T4" fmla="*/ 0 w 150"/>
                  <a:gd name="T5" fmla="*/ 265 h 173"/>
                  <a:gd name="T6" fmla="*/ 160 w 150"/>
                  <a:gd name="T7" fmla="*/ 245 h 173"/>
                  <a:gd name="T8" fmla="*/ 206 w 150"/>
                  <a:gd name="T9" fmla="*/ 129 h 173"/>
                  <a:gd name="T10" fmla="*/ 300 w 150"/>
                  <a:gd name="T11" fmla="*/ 41 h 173"/>
                  <a:gd name="T12" fmla="*/ 219 w 150"/>
                  <a:gd name="T13" fmla="*/ 0 h 173"/>
                  <a:gd name="T14" fmla="*/ 219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449263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i-FI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074" name="Freeform 12"/>
              <p:cNvSpPr>
                <a:spLocks noChangeArrowheads="1"/>
              </p:cNvSpPr>
              <p:nvPr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313 w 1684"/>
                  <a:gd name="T1" fmla="*/ 0 h 880"/>
                  <a:gd name="T2" fmla="*/ 126 w 1684"/>
                  <a:gd name="T3" fmla="*/ 79 h 880"/>
                  <a:gd name="T4" fmla="*/ 0 w 1684"/>
                  <a:gd name="T5" fmla="*/ 314 h 880"/>
                  <a:gd name="T6" fmla="*/ 135 w 1684"/>
                  <a:gd name="T7" fmla="*/ 541 h 880"/>
                  <a:gd name="T8" fmla="*/ 2373 w 1684"/>
                  <a:gd name="T9" fmla="*/ 1308 h 880"/>
                  <a:gd name="T10" fmla="*/ 2855 w 1684"/>
                  <a:gd name="T11" fmla="*/ 1260 h 880"/>
                  <a:gd name="T12" fmla="*/ 3245 w 1684"/>
                  <a:gd name="T13" fmla="*/ 1328 h 880"/>
                  <a:gd name="T14" fmla="*/ 3381 w 1684"/>
                  <a:gd name="T15" fmla="*/ 1220 h 880"/>
                  <a:gd name="T16" fmla="*/ 3015 w 1684"/>
                  <a:gd name="T17" fmla="*/ 1002 h 880"/>
                  <a:gd name="T18" fmla="*/ 2866 w 1684"/>
                  <a:gd name="T19" fmla="*/ 773 h 880"/>
                  <a:gd name="T20" fmla="*/ 2749 w 1684"/>
                  <a:gd name="T21" fmla="*/ 795 h 880"/>
                  <a:gd name="T22" fmla="*/ 2889 w 1684"/>
                  <a:gd name="T23" fmla="*/ 1002 h 880"/>
                  <a:gd name="T24" fmla="*/ 3168 w 1684"/>
                  <a:gd name="T25" fmla="*/ 1222 h 880"/>
                  <a:gd name="T26" fmla="*/ 2837 w 1684"/>
                  <a:gd name="T27" fmla="*/ 1188 h 880"/>
                  <a:gd name="T28" fmla="*/ 2447 w 1684"/>
                  <a:gd name="T29" fmla="*/ 1228 h 880"/>
                  <a:gd name="T30" fmla="*/ 2519 w 1684"/>
                  <a:gd name="T31" fmla="*/ 980 h 880"/>
                  <a:gd name="T32" fmla="*/ 2686 w 1684"/>
                  <a:gd name="T33" fmla="*/ 812 h 880"/>
                  <a:gd name="T34" fmla="*/ 2491 w 1684"/>
                  <a:gd name="T35" fmla="*/ 833 h 880"/>
                  <a:gd name="T36" fmla="*/ 2339 w 1684"/>
                  <a:gd name="T37" fmla="*/ 993 h 880"/>
                  <a:gd name="T38" fmla="*/ 2287 w 1684"/>
                  <a:gd name="T39" fmla="*/ 1194 h 880"/>
                  <a:gd name="T40" fmla="*/ 215 w 1684"/>
                  <a:gd name="T41" fmla="*/ 468 h 880"/>
                  <a:gd name="T42" fmla="*/ 160 w 1684"/>
                  <a:gd name="T43" fmla="*/ 324 h 880"/>
                  <a:gd name="T44" fmla="*/ 207 w 1684"/>
                  <a:gd name="T45" fmla="*/ 144 h 880"/>
                  <a:gd name="T46" fmla="*/ 435 w 1684"/>
                  <a:gd name="T47" fmla="*/ 0 h 880"/>
                  <a:gd name="T48" fmla="*/ 313 w 1684"/>
                  <a:gd name="T49" fmla="*/ 0 h 880"/>
                  <a:gd name="T50" fmla="*/ 313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449263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i-FI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075" name="Freeform 13"/>
              <p:cNvSpPr>
                <a:spLocks noChangeArrowheads="1"/>
              </p:cNvSpPr>
              <p:nvPr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201 w 1190"/>
                  <a:gd name="T1" fmla="*/ 0 h 500"/>
                  <a:gd name="T2" fmla="*/ 2389 w 1190"/>
                  <a:gd name="T3" fmla="*/ 739 h 500"/>
                  <a:gd name="T4" fmla="*/ 2159 w 1190"/>
                  <a:gd name="T5" fmla="*/ 754 h 500"/>
                  <a:gd name="T6" fmla="*/ 0 w 1190"/>
                  <a:gd name="T7" fmla="*/ 41 h 500"/>
                  <a:gd name="T8" fmla="*/ 201 w 1190"/>
                  <a:gd name="T9" fmla="*/ 0 h 500"/>
                  <a:gd name="T10" fmla="*/ 201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449263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i-FI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076" name="Freeform 14"/>
              <p:cNvSpPr>
                <a:spLocks noChangeArrowheads="1"/>
              </p:cNvSpPr>
              <p:nvPr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234 w 160"/>
                  <a:gd name="T1" fmla="*/ 0 h 335"/>
                  <a:gd name="T2" fmla="*/ 38 w 160"/>
                  <a:gd name="T3" fmla="*/ 159 h 335"/>
                  <a:gd name="T4" fmla="*/ 0 w 160"/>
                  <a:gd name="T5" fmla="*/ 344 h 335"/>
                  <a:gd name="T6" fmla="*/ 67 w 160"/>
                  <a:gd name="T7" fmla="*/ 470 h 335"/>
                  <a:gd name="T8" fmla="*/ 189 w 160"/>
                  <a:gd name="T9" fmla="*/ 502 h 335"/>
                  <a:gd name="T10" fmla="*/ 153 w 160"/>
                  <a:gd name="T11" fmla="*/ 230 h 335"/>
                  <a:gd name="T12" fmla="*/ 322 w 160"/>
                  <a:gd name="T13" fmla="*/ 26 h 335"/>
                  <a:gd name="T14" fmla="*/ 234 w 160"/>
                  <a:gd name="T15" fmla="*/ 0 h 335"/>
                  <a:gd name="T16" fmla="*/ 234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449263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i-FI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077" name="Freeform 15"/>
              <p:cNvSpPr>
                <a:spLocks noChangeArrowheads="1"/>
              </p:cNvSpPr>
              <p:nvPr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28 w 489"/>
                  <a:gd name="T1" fmla="*/ 52 h 296"/>
                  <a:gd name="T2" fmla="*/ 319 w 489"/>
                  <a:gd name="T3" fmla="*/ 100 h 296"/>
                  <a:gd name="T4" fmla="*/ 647 w 489"/>
                  <a:gd name="T5" fmla="*/ 207 h 296"/>
                  <a:gd name="T6" fmla="*/ 879 w 489"/>
                  <a:gd name="T7" fmla="*/ 368 h 296"/>
                  <a:gd name="T8" fmla="*/ 651 w 489"/>
                  <a:gd name="T9" fmla="*/ 348 h 296"/>
                  <a:gd name="T10" fmla="*/ 277 w 489"/>
                  <a:gd name="T11" fmla="*/ 221 h 296"/>
                  <a:gd name="T12" fmla="*/ 100 w 489"/>
                  <a:gd name="T13" fmla="*/ 121 h 296"/>
                  <a:gd name="T14" fmla="*/ 213 w 489"/>
                  <a:gd name="T15" fmla="*/ 246 h 296"/>
                  <a:gd name="T16" fmla="*/ 543 w 489"/>
                  <a:gd name="T17" fmla="*/ 408 h 296"/>
                  <a:gd name="T18" fmla="*/ 930 w 489"/>
                  <a:gd name="T19" fmla="*/ 448 h 296"/>
                  <a:gd name="T20" fmla="*/ 976 w 489"/>
                  <a:gd name="T21" fmla="*/ 338 h 296"/>
                  <a:gd name="T22" fmla="*/ 787 w 489"/>
                  <a:gd name="T23" fmla="*/ 182 h 296"/>
                  <a:gd name="T24" fmla="*/ 339 w 489"/>
                  <a:gd name="T25" fmla="*/ 26 h 296"/>
                  <a:gd name="T26" fmla="*/ 0 w 489"/>
                  <a:gd name="T27" fmla="*/ 0 h 296"/>
                  <a:gd name="T28" fmla="*/ 28 w 489"/>
                  <a:gd name="T29" fmla="*/ 52 h 296"/>
                  <a:gd name="T30" fmla="*/ 28 w 489"/>
                  <a:gd name="T31" fmla="*/ 52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449263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i-FI">
                  <a:solidFill>
                    <a:srgbClr val="FFFFFF"/>
                  </a:solidFill>
                  <a:latin typeface="Arial" charset="0"/>
                </a:endParaRPr>
              </a:p>
            </p:txBody>
          </p:sp>
        </p:grpSp>
      </p:grpSp>
      <p:grpSp>
        <p:nvGrpSpPr>
          <p:cNvPr id="2056" name="Group 16"/>
          <p:cNvGrpSpPr>
            <a:grpSpLocks/>
          </p:cNvGrpSpPr>
          <p:nvPr/>
        </p:nvGrpSpPr>
        <p:grpSpPr bwMode="auto">
          <a:xfrm>
            <a:off x="7797800" y="4318000"/>
            <a:ext cx="977900" cy="1157288"/>
            <a:chOff x="4912" y="2720"/>
            <a:chExt cx="616" cy="729"/>
          </a:xfrm>
        </p:grpSpPr>
        <p:sp>
          <p:nvSpPr>
            <p:cNvPr id="2060" name="Freeform 17"/>
            <p:cNvSpPr>
              <a:spLocks noChangeArrowheads="1"/>
            </p:cNvSpPr>
            <p:nvPr/>
          </p:nvSpPr>
          <p:spPr bwMode="auto">
            <a:xfrm rot="7320000">
              <a:off x="4910" y="2935"/>
              <a:ext cx="629" cy="293"/>
            </a:xfrm>
            <a:custGeom>
              <a:avLst/>
              <a:gdLst>
                <a:gd name="T0" fmla="*/ 498 w 794"/>
                <a:gd name="T1" fmla="*/ 198 h 414"/>
                <a:gd name="T2" fmla="*/ 445 w 794"/>
                <a:gd name="T3" fmla="*/ 159 h 414"/>
                <a:gd name="T4" fmla="*/ 349 w 794"/>
                <a:gd name="T5" fmla="*/ 105 h 414"/>
                <a:gd name="T6" fmla="*/ 44 w 794"/>
                <a:gd name="T7" fmla="*/ 0 h 414"/>
                <a:gd name="T8" fmla="*/ 14 w 794"/>
                <a:gd name="T9" fmla="*/ 10 h 414"/>
                <a:gd name="T10" fmla="*/ 0 w 794"/>
                <a:gd name="T11" fmla="*/ 42 h 414"/>
                <a:gd name="T12" fmla="*/ 17 w 794"/>
                <a:gd name="T13" fmla="*/ 78 h 414"/>
                <a:gd name="T14" fmla="*/ 358 w 794"/>
                <a:gd name="T15" fmla="*/ 205 h 414"/>
                <a:gd name="T16" fmla="*/ 433 w 794"/>
                <a:gd name="T17" fmla="*/ 197 h 414"/>
                <a:gd name="T18" fmla="*/ 493 w 794"/>
                <a:gd name="T19" fmla="*/ 207 h 414"/>
                <a:gd name="T20" fmla="*/ 498 w 794"/>
                <a:gd name="T21" fmla="*/ 198 h 414"/>
                <a:gd name="T22" fmla="*/ 498 w 794"/>
                <a:gd name="T23" fmla="*/ 198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061" name="Freeform 18"/>
            <p:cNvSpPr>
              <a:spLocks noChangeArrowheads="1"/>
            </p:cNvSpPr>
            <p:nvPr/>
          </p:nvSpPr>
          <p:spPr bwMode="auto">
            <a:xfrm rot="7320000">
              <a:off x="4895" y="2921"/>
              <a:ext cx="627" cy="290"/>
            </a:xfrm>
            <a:custGeom>
              <a:avLst/>
              <a:gdLst>
                <a:gd name="T0" fmla="*/ 21 w 1586"/>
                <a:gd name="T1" fmla="*/ 0 h 821"/>
                <a:gd name="T2" fmla="*/ 208 w 1586"/>
                <a:gd name="T3" fmla="*/ 65 h 821"/>
                <a:gd name="T4" fmla="*/ 223 w 1586"/>
                <a:gd name="T5" fmla="*/ 79 h 821"/>
                <a:gd name="T6" fmla="*/ 248 w 1586"/>
                <a:gd name="T7" fmla="*/ 99 h 821"/>
                <a:gd name="T8" fmla="*/ 245 w 1586"/>
                <a:gd name="T9" fmla="*/ 102 h 821"/>
                <a:gd name="T10" fmla="*/ 211 w 1586"/>
                <a:gd name="T11" fmla="*/ 98 h 821"/>
                <a:gd name="T12" fmla="*/ 179 w 1586"/>
                <a:gd name="T13" fmla="*/ 101 h 821"/>
                <a:gd name="T14" fmla="*/ 7 w 1586"/>
                <a:gd name="T15" fmla="*/ 37 h 821"/>
                <a:gd name="T16" fmla="*/ 0 w 1586"/>
                <a:gd name="T17" fmla="*/ 19 h 821"/>
                <a:gd name="T18" fmla="*/ 7 w 1586"/>
                <a:gd name="T19" fmla="*/ 4 h 821"/>
                <a:gd name="T20" fmla="*/ 21 w 1586"/>
                <a:gd name="T21" fmla="*/ 0 h 821"/>
                <a:gd name="T22" fmla="*/ 21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703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062" name="Freeform 19"/>
            <p:cNvSpPr>
              <a:spLocks noChangeArrowheads="1"/>
            </p:cNvSpPr>
            <p:nvPr/>
          </p:nvSpPr>
          <p:spPr bwMode="auto">
            <a:xfrm rot="7320000">
              <a:off x="5001" y="2913"/>
              <a:ext cx="416" cy="265"/>
            </a:xfrm>
            <a:custGeom>
              <a:avLst/>
              <a:gdLst>
                <a:gd name="T0" fmla="*/ 0 w 1049"/>
                <a:gd name="T1" fmla="*/ 41 h 747"/>
                <a:gd name="T2" fmla="*/ 145 w 1049"/>
                <a:gd name="T3" fmla="*/ 94 h 747"/>
                <a:gd name="T4" fmla="*/ 148 w 1049"/>
                <a:gd name="T5" fmla="*/ 67 h 747"/>
                <a:gd name="T6" fmla="*/ 165 w 1049"/>
                <a:gd name="T7" fmla="*/ 53 h 747"/>
                <a:gd name="T8" fmla="*/ 12 w 1049"/>
                <a:gd name="T9" fmla="*/ 0 h 747"/>
                <a:gd name="T10" fmla="*/ 0 w 1049"/>
                <a:gd name="T11" fmla="*/ 16 h 747"/>
                <a:gd name="T12" fmla="*/ 0 w 1049"/>
                <a:gd name="T13" fmla="*/ 41 h 747"/>
                <a:gd name="T14" fmla="*/ 0 w 1049"/>
                <a:gd name="T15" fmla="*/ 41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rgbClr val="FFB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>
                <a:solidFill>
                  <a:srgbClr val="FFFFFF"/>
                </a:solidFill>
                <a:latin typeface="Arial" charset="0"/>
              </a:endParaRPr>
            </a:p>
          </p:txBody>
        </p:sp>
        <p:grpSp>
          <p:nvGrpSpPr>
            <p:cNvPr id="2063" name="Group 20"/>
            <p:cNvGrpSpPr>
              <a:grpSpLocks/>
            </p:cNvGrpSpPr>
            <p:nvPr/>
          </p:nvGrpSpPr>
          <p:grpSpPr bwMode="auto">
            <a:xfrm>
              <a:off x="4912" y="2720"/>
              <a:ext cx="616" cy="729"/>
              <a:chOff x="4912" y="2720"/>
              <a:chExt cx="616" cy="729"/>
            </a:xfrm>
          </p:grpSpPr>
          <p:sp>
            <p:nvSpPr>
              <p:cNvPr id="2064" name="Freeform 21"/>
              <p:cNvSpPr>
                <a:spLocks noChangeArrowheads="1"/>
              </p:cNvSpPr>
              <p:nvPr/>
            </p:nvSpPr>
            <p:spPr bwMode="auto">
              <a:xfrm rot="7320000">
                <a:off x="4989" y="3191"/>
                <a:ext cx="59" cy="61"/>
              </a:xfrm>
              <a:custGeom>
                <a:avLst/>
                <a:gdLst>
                  <a:gd name="T0" fmla="*/ 17 w 150"/>
                  <a:gd name="T1" fmla="*/ 0 h 173"/>
                  <a:gd name="T2" fmla="*/ 6 w 150"/>
                  <a:gd name="T3" fmla="*/ 8 h 173"/>
                  <a:gd name="T4" fmla="*/ 0 w 150"/>
                  <a:gd name="T5" fmla="*/ 22 h 173"/>
                  <a:gd name="T6" fmla="*/ 12 w 150"/>
                  <a:gd name="T7" fmla="*/ 20 h 173"/>
                  <a:gd name="T8" fmla="*/ 16 w 150"/>
                  <a:gd name="T9" fmla="*/ 11 h 173"/>
                  <a:gd name="T10" fmla="*/ 23 w 150"/>
                  <a:gd name="T11" fmla="*/ 4 h 173"/>
                  <a:gd name="T12" fmla="*/ 17 w 150"/>
                  <a:gd name="T13" fmla="*/ 0 h 173"/>
                  <a:gd name="T14" fmla="*/ 17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449263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i-FI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065" name="Freeform 22"/>
              <p:cNvSpPr>
                <a:spLocks noChangeArrowheads="1"/>
              </p:cNvSpPr>
              <p:nvPr/>
            </p:nvSpPr>
            <p:spPr bwMode="auto">
              <a:xfrm rot="7320000">
                <a:off x="4889" y="2930"/>
                <a:ext cx="667" cy="311"/>
              </a:xfrm>
              <a:custGeom>
                <a:avLst/>
                <a:gdLst>
                  <a:gd name="T0" fmla="*/ 25 w 1684"/>
                  <a:gd name="T1" fmla="*/ 0 h 880"/>
                  <a:gd name="T2" fmla="*/ 10 w 1684"/>
                  <a:gd name="T3" fmla="*/ 6 h 880"/>
                  <a:gd name="T4" fmla="*/ 0 w 1684"/>
                  <a:gd name="T5" fmla="*/ 26 h 880"/>
                  <a:gd name="T6" fmla="*/ 11 w 1684"/>
                  <a:gd name="T7" fmla="*/ 45 h 880"/>
                  <a:gd name="T8" fmla="*/ 185 w 1684"/>
                  <a:gd name="T9" fmla="*/ 108 h 880"/>
                  <a:gd name="T10" fmla="*/ 223 w 1684"/>
                  <a:gd name="T11" fmla="*/ 104 h 880"/>
                  <a:gd name="T12" fmla="*/ 253 w 1684"/>
                  <a:gd name="T13" fmla="*/ 110 h 880"/>
                  <a:gd name="T14" fmla="*/ 264 w 1684"/>
                  <a:gd name="T15" fmla="*/ 101 h 880"/>
                  <a:gd name="T16" fmla="*/ 236 w 1684"/>
                  <a:gd name="T17" fmla="*/ 83 h 880"/>
                  <a:gd name="T18" fmla="*/ 224 w 1684"/>
                  <a:gd name="T19" fmla="*/ 64 h 880"/>
                  <a:gd name="T20" fmla="*/ 215 w 1684"/>
                  <a:gd name="T21" fmla="*/ 66 h 880"/>
                  <a:gd name="T22" fmla="*/ 226 w 1684"/>
                  <a:gd name="T23" fmla="*/ 83 h 880"/>
                  <a:gd name="T24" fmla="*/ 248 w 1684"/>
                  <a:gd name="T25" fmla="*/ 101 h 880"/>
                  <a:gd name="T26" fmla="*/ 222 w 1684"/>
                  <a:gd name="T27" fmla="*/ 98 h 880"/>
                  <a:gd name="T28" fmla="*/ 191 w 1684"/>
                  <a:gd name="T29" fmla="*/ 102 h 880"/>
                  <a:gd name="T30" fmla="*/ 197 w 1684"/>
                  <a:gd name="T31" fmla="*/ 81 h 880"/>
                  <a:gd name="T32" fmla="*/ 210 w 1684"/>
                  <a:gd name="T33" fmla="*/ 67 h 880"/>
                  <a:gd name="T34" fmla="*/ 195 w 1684"/>
                  <a:gd name="T35" fmla="*/ 69 h 880"/>
                  <a:gd name="T36" fmla="*/ 183 w 1684"/>
                  <a:gd name="T37" fmla="*/ 82 h 880"/>
                  <a:gd name="T38" fmla="*/ 179 w 1684"/>
                  <a:gd name="T39" fmla="*/ 99 h 880"/>
                  <a:gd name="T40" fmla="*/ 17 w 1684"/>
                  <a:gd name="T41" fmla="*/ 39 h 880"/>
                  <a:gd name="T42" fmla="*/ 13 w 1684"/>
                  <a:gd name="T43" fmla="*/ 27 h 880"/>
                  <a:gd name="T44" fmla="*/ 16 w 1684"/>
                  <a:gd name="T45" fmla="*/ 12 h 880"/>
                  <a:gd name="T46" fmla="*/ 34 w 1684"/>
                  <a:gd name="T47" fmla="*/ 0 h 880"/>
                  <a:gd name="T48" fmla="*/ 25 w 1684"/>
                  <a:gd name="T49" fmla="*/ 0 h 880"/>
                  <a:gd name="T50" fmla="*/ 25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449263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i-FI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066" name="Freeform 23"/>
              <p:cNvSpPr>
                <a:spLocks noChangeArrowheads="1"/>
              </p:cNvSpPr>
              <p:nvPr/>
            </p:nvSpPr>
            <p:spPr bwMode="auto">
              <a:xfrm rot="7320000">
                <a:off x="5063" y="2996"/>
                <a:ext cx="472" cy="176"/>
              </a:xfrm>
              <a:custGeom>
                <a:avLst/>
                <a:gdLst>
                  <a:gd name="T0" fmla="*/ 16 w 1190"/>
                  <a:gd name="T1" fmla="*/ 0 h 500"/>
                  <a:gd name="T2" fmla="*/ 187 w 1190"/>
                  <a:gd name="T3" fmla="*/ 61 h 500"/>
                  <a:gd name="T4" fmla="*/ 169 w 1190"/>
                  <a:gd name="T5" fmla="*/ 62 h 500"/>
                  <a:gd name="T6" fmla="*/ 0 w 1190"/>
                  <a:gd name="T7" fmla="*/ 4 h 500"/>
                  <a:gd name="T8" fmla="*/ 16 w 1190"/>
                  <a:gd name="T9" fmla="*/ 0 h 500"/>
                  <a:gd name="T10" fmla="*/ 16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449263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i-FI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067" name="Freeform 24"/>
              <p:cNvSpPr>
                <a:spLocks noChangeArrowheads="1"/>
              </p:cNvSpPr>
              <p:nvPr/>
            </p:nvSpPr>
            <p:spPr bwMode="auto">
              <a:xfrm rot="7320000">
                <a:off x="5365" y="2875"/>
                <a:ext cx="63" cy="118"/>
              </a:xfrm>
              <a:custGeom>
                <a:avLst/>
                <a:gdLst>
                  <a:gd name="T0" fmla="*/ 18 w 160"/>
                  <a:gd name="T1" fmla="*/ 0 h 335"/>
                  <a:gd name="T2" fmla="*/ 3 w 160"/>
                  <a:gd name="T3" fmla="*/ 13 h 335"/>
                  <a:gd name="T4" fmla="*/ 0 w 160"/>
                  <a:gd name="T5" fmla="*/ 29 h 335"/>
                  <a:gd name="T6" fmla="*/ 5 w 160"/>
                  <a:gd name="T7" fmla="*/ 39 h 335"/>
                  <a:gd name="T8" fmla="*/ 15 w 160"/>
                  <a:gd name="T9" fmla="*/ 42 h 335"/>
                  <a:gd name="T10" fmla="*/ 12 w 160"/>
                  <a:gd name="T11" fmla="*/ 19 h 335"/>
                  <a:gd name="T12" fmla="*/ 25 w 160"/>
                  <a:gd name="T13" fmla="*/ 2 h 335"/>
                  <a:gd name="T14" fmla="*/ 18 w 160"/>
                  <a:gd name="T15" fmla="*/ 0 h 335"/>
                  <a:gd name="T16" fmla="*/ 18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449263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i-FI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068" name="Freeform 25"/>
              <p:cNvSpPr>
                <a:spLocks noChangeArrowheads="1"/>
              </p:cNvSpPr>
              <p:nvPr/>
            </p:nvSpPr>
            <p:spPr bwMode="auto">
              <a:xfrm rot="7320000">
                <a:off x="5137" y="2999"/>
                <a:ext cx="193" cy="104"/>
              </a:xfrm>
              <a:custGeom>
                <a:avLst/>
                <a:gdLst>
                  <a:gd name="T0" fmla="*/ 2 w 489"/>
                  <a:gd name="T1" fmla="*/ 4 h 296"/>
                  <a:gd name="T2" fmla="*/ 25 w 489"/>
                  <a:gd name="T3" fmla="*/ 8 h 296"/>
                  <a:gd name="T4" fmla="*/ 51 w 489"/>
                  <a:gd name="T5" fmla="*/ 17 h 296"/>
                  <a:gd name="T6" fmla="*/ 69 w 489"/>
                  <a:gd name="T7" fmla="*/ 30 h 296"/>
                  <a:gd name="T8" fmla="*/ 51 w 489"/>
                  <a:gd name="T9" fmla="*/ 28 h 296"/>
                  <a:gd name="T10" fmla="*/ 22 w 489"/>
                  <a:gd name="T11" fmla="*/ 18 h 296"/>
                  <a:gd name="T12" fmla="*/ 8 w 489"/>
                  <a:gd name="T13" fmla="*/ 10 h 296"/>
                  <a:gd name="T14" fmla="*/ 17 w 489"/>
                  <a:gd name="T15" fmla="*/ 20 h 296"/>
                  <a:gd name="T16" fmla="*/ 42 w 489"/>
                  <a:gd name="T17" fmla="*/ 33 h 296"/>
                  <a:gd name="T18" fmla="*/ 73 w 489"/>
                  <a:gd name="T19" fmla="*/ 37 h 296"/>
                  <a:gd name="T20" fmla="*/ 76 w 489"/>
                  <a:gd name="T21" fmla="*/ 28 h 296"/>
                  <a:gd name="T22" fmla="*/ 62 w 489"/>
                  <a:gd name="T23" fmla="*/ 15 h 296"/>
                  <a:gd name="T24" fmla="*/ 26 w 489"/>
                  <a:gd name="T25" fmla="*/ 2 h 296"/>
                  <a:gd name="T26" fmla="*/ 0 w 489"/>
                  <a:gd name="T27" fmla="*/ 0 h 296"/>
                  <a:gd name="T28" fmla="*/ 2 w 489"/>
                  <a:gd name="T29" fmla="*/ 4 h 296"/>
                  <a:gd name="T30" fmla="*/ 2 w 489"/>
                  <a:gd name="T31" fmla="*/ 4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449263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i-FI">
                  <a:solidFill>
                    <a:srgbClr val="FFFFFF"/>
                  </a:solidFill>
                  <a:latin typeface="Arial" charset="0"/>
                </a:endParaRPr>
              </a:p>
            </p:txBody>
          </p:sp>
        </p:grpSp>
      </p:grpSp>
      <p:sp>
        <p:nvSpPr>
          <p:cNvPr id="2057" name="Freeform 26"/>
          <p:cNvSpPr>
            <a:spLocks noChangeArrowheads="1"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>
              <a:gd name="T0" fmla="*/ 0 w 4288"/>
              <a:gd name="T1" fmla="*/ 0 h 459"/>
              <a:gd name="T2" fmla="*/ 2056447500 w 4288"/>
              <a:gd name="T3" fmla="*/ 645160443 h 459"/>
              <a:gd name="T4" fmla="*/ 2147483647 w 4288"/>
              <a:gd name="T5" fmla="*/ 362902749 h 459"/>
              <a:gd name="T6" fmla="*/ 2147483647 w 4288"/>
              <a:gd name="T7" fmla="*/ 947579400 h 459"/>
              <a:gd name="T8" fmla="*/ 2147483647 w 4288"/>
              <a:gd name="T9" fmla="*/ 383064013 h 459"/>
              <a:gd name="T10" fmla="*/ 2147483647 w 4288"/>
              <a:gd name="T11" fmla="*/ 1149192039 h 459"/>
              <a:gd name="T12" fmla="*/ 2147483647 w 4288"/>
              <a:gd name="T13" fmla="*/ 342741485 h 45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320">
            <a:solidFill>
              <a:srgbClr val="703D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058" name="Freeform 27"/>
          <p:cNvSpPr>
            <a:spLocks noChangeArrowheads="1"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>
              <a:gd name="T0" fmla="*/ 0 w 560"/>
              <a:gd name="T1" fmla="*/ 80645000 h 240"/>
              <a:gd name="T2" fmla="*/ 705643750 w 560"/>
              <a:gd name="T3" fmla="*/ 362902500 h 240"/>
              <a:gd name="T4" fmla="*/ 1129030000 w 560"/>
              <a:gd name="T5" fmla="*/ 40322500 h 240"/>
              <a:gd name="T6" fmla="*/ 1411287500 w 560"/>
              <a:gd name="T7" fmla="*/ 604837500 h 24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48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059" name="Rectangle 2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i-FI" smtClean="0"/>
              <a:t>Muokkaa jäsennyksen tekstimuotoa napsauttamalla</a:t>
            </a:r>
          </a:p>
          <a:p>
            <a:pPr lvl="1"/>
            <a:r>
              <a:rPr lang="en-GB" altLang="fi-FI" smtClean="0"/>
              <a:t>Toinen jäsennystaso</a:t>
            </a:r>
          </a:p>
          <a:p>
            <a:pPr lvl="2"/>
            <a:r>
              <a:rPr lang="en-GB" altLang="fi-FI" smtClean="0"/>
              <a:t>Kolmas jäsennystaso</a:t>
            </a:r>
          </a:p>
          <a:p>
            <a:pPr lvl="3"/>
            <a:r>
              <a:rPr lang="en-GB" altLang="fi-FI" smtClean="0"/>
              <a:t>Neljäs jäsennystaso</a:t>
            </a:r>
          </a:p>
          <a:p>
            <a:pPr lvl="4"/>
            <a:r>
              <a:rPr lang="en-GB" altLang="fi-FI" smtClean="0"/>
              <a:t>Viides jäsennystaso</a:t>
            </a:r>
          </a:p>
          <a:p>
            <a:pPr lvl="4"/>
            <a:r>
              <a:rPr lang="en-GB" altLang="fi-FI" smtClean="0"/>
              <a:t>Kuudes jäsennystaso</a:t>
            </a:r>
          </a:p>
          <a:p>
            <a:pPr lvl="4"/>
            <a:r>
              <a:rPr lang="en-GB" altLang="fi-FI" smtClean="0"/>
              <a:t>Seitsemäs jäsennystaso</a:t>
            </a:r>
          </a:p>
          <a:p>
            <a:pPr lvl="4"/>
            <a:r>
              <a:rPr lang="en-GB" altLang="fi-FI" smtClean="0"/>
              <a:t>Kahdeksas jäsennystaso</a:t>
            </a:r>
          </a:p>
          <a:p>
            <a:pPr lvl="4"/>
            <a:r>
              <a:rPr lang="en-GB" altLang="fi-FI" smtClean="0"/>
              <a:t>Yhdeksäs jäsennystaso</a:t>
            </a:r>
          </a:p>
        </p:txBody>
      </p:sp>
    </p:spTree>
    <p:extLst>
      <p:ext uri="{BB962C8B-B14F-4D97-AF65-F5344CB8AC3E}">
        <p14:creationId xmlns:p14="http://schemas.microsoft.com/office/powerpoint/2010/main" val="1949667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Comic Sans MS" pitchFamily="64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Comic Sans MS" pitchFamily="64" charset="0"/>
        <a:defRPr sz="4400">
          <a:solidFill>
            <a:srgbClr val="000000"/>
          </a:solidFill>
          <a:latin typeface="Comic Sans MS" pitchFamily="64" charset="0"/>
          <a:ea typeface="MS Gothic" charset="-128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Comic Sans MS" pitchFamily="64" charset="0"/>
        <a:defRPr sz="4400">
          <a:solidFill>
            <a:srgbClr val="000000"/>
          </a:solidFill>
          <a:latin typeface="Comic Sans MS" pitchFamily="64" charset="0"/>
          <a:ea typeface="MS Gothic" charset="-128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Comic Sans MS" pitchFamily="64" charset="0"/>
        <a:defRPr sz="4400">
          <a:solidFill>
            <a:srgbClr val="000000"/>
          </a:solidFill>
          <a:latin typeface="Comic Sans MS" pitchFamily="64" charset="0"/>
          <a:ea typeface="MS Gothic" charset="-128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Comic Sans MS" pitchFamily="64" charset="0"/>
        <a:defRPr sz="4400">
          <a:solidFill>
            <a:srgbClr val="000000"/>
          </a:solidFill>
          <a:latin typeface="Comic Sans MS" pitchFamily="64" charset="0"/>
          <a:ea typeface="MS Gothic" charset="-128"/>
        </a:defRPr>
      </a:lvl5pPr>
      <a:lvl6pPr marL="4572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Comic Sans MS" pitchFamily="64" charset="0"/>
        <a:defRPr sz="4400">
          <a:solidFill>
            <a:srgbClr val="000000"/>
          </a:solidFill>
          <a:latin typeface="Comic Sans MS" pitchFamily="64" charset="0"/>
          <a:ea typeface="MS Gothic" charset="-128"/>
        </a:defRPr>
      </a:lvl6pPr>
      <a:lvl7pPr marL="9144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Comic Sans MS" pitchFamily="64" charset="0"/>
        <a:defRPr sz="4400">
          <a:solidFill>
            <a:srgbClr val="000000"/>
          </a:solidFill>
          <a:latin typeface="Comic Sans MS" pitchFamily="64" charset="0"/>
          <a:ea typeface="MS Gothic" charset="-128"/>
        </a:defRPr>
      </a:lvl7pPr>
      <a:lvl8pPr marL="1371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Comic Sans MS" pitchFamily="64" charset="0"/>
        <a:defRPr sz="4400">
          <a:solidFill>
            <a:srgbClr val="000000"/>
          </a:solidFill>
          <a:latin typeface="Comic Sans MS" pitchFamily="64" charset="0"/>
          <a:ea typeface="MS Gothic" charset="-128"/>
        </a:defRPr>
      </a:lvl8pPr>
      <a:lvl9pPr marL="18288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Comic Sans MS" pitchFamily="64" charset="0"/>
        <a:defRPr sz="4400">
          <a:solidFill>
            <a:srgbClr val="000000"/>
          </a:solidFill>
          <a:latin typeface="Comic Sans MS" pitchFamily="64" charset="0"/>
          <a:ea typeface="MS Gothic" charset="-128"/>
        </a:defRPr>
      </a:lvl9pPr>
    </p:titleStyle>
    <p:bodyStyle>
      <a:lvl1pPr marL="341313" indent="-341313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Comic Sans MS" pitchFamily="64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1363" indent="-284163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Comic Sans MS" pitchFamily="64" charset="0"/>
        <a:buChar char="–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Comic Sans MS" pitchFamily="64" charset="0"/>
        <a:buChar char="•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Comic Sans MS" pitchFamily="64" charset="0"/>
        <a:buChar char="–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Comic Sans MS" pitchFamily="64" charset="0"/>
        <a:buChar char="»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omic Sans MS" pitchFamily="64" charset="0"/>
        <a:buChar char="»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omic Sans MS" pitchFamily="64" charset="0"/>
        <a:buChar char="»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omic Sans MS" pitchFamily="64" charset="0"/>
        <a:buChar char="»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omic Sans MS" pitchFamily="64" charset="0"/>
        <a:buChar char="»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l.fi/fi_FI/web/fi/tutkimus/hankkeet/finip_rokotetutkimus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1371600" y="1511300"/>
            <a:ext cx="6400800" cy="2273300"/>
          </a:xfrm>
        </p:spPr>
        <p:txBody>
          <a:bodyPr/>
          <a:lstStyle/>
          <a:p>
            <a:pPr eaLnBrk="1" hangingPunct="1">
              <a:buClr>
                <a:srgbClr val="FF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Terveystutkimus</a:t>
            </a:r>
            <a:r>
              <a:rPr lang="en-GB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</a:t>
            </a:r>
            <a:r>
              <a:rPr lang="en-GB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kertausta</a:t>
            </a:r>
            <a:endParaRPr lang="en-GB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549400" y="4095750"/>
            <a:ext cx="6032500" cy="1003300"/>
          </a:xfrm>
        </p:spPr>
        <p:txBody>
          <a:bodyPr anchor="ctr"/>
          <a:lstStyle/>
          <a:p>
            <a:pPr marL="0" indent="0" algn="ctr" eaLnBrk="1" hangingPunct="1">
              <a:spcBef>
                <a:spcPts val="700"/>
              </a:spcBef>
              <a:buFont typeface="Comic Sans MS" pitchFamily="64" charset="0"/>
              <a:buNone/>
              <a:defRPr/>
            </a:pPr>
            <a:endParaRPr lang="fi-FI" sz="28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1499133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Otos- kato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45" t="30487" r="18117" b="11476"/>
          <a:stretch/>
        </p:blipFill>
        <p:spPr bwMode="auto">
          <a:xfrm>
            <a:off x="755576" y="2060848"/>
            <a:ext cx="3952440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755576" y="4499506"/>
            <a:ext cx="42484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2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fi-FI" sz="1600" b="1" dirty="0" smtClean="0"/>
              <a:t>Näyte</a:t>
            </a:r>
            <a:r>
              <a:rPr lang="fi-FI" sz="1600" dirty="0" smtClean="0"/>
              <a:t> = Jos tutkittavista ei voi ottaa otosta (koko tutkimusjoukkoa edustavaa ryhmää) otetaan </a:t>
            </a:r>
            <a:r>
              <a:rPr lang="fi-FI" sz="1600" i="1" u="sng" dirty="0" smtClean="0"/>
              <a:t>näyte</a:t>
            </a:r>
            <a:r>
              <a:rPr lang="fi-FI" sz="1600" dirty="0" smtClean="0"/>
              <a:t> </a:t>
            </a:r>
            <a:r>
              <a:rPr lang="fi-FI" sz="1600" dirty="0" smtClean="0">
                <a:sym typeface="Wingdings" panose="05000000000000000000" pitchFamily="2" charset="2"/>
              </a:rPr>
              <a:t> ei edusta välttämättä yhtä hyvin tutkittavaa ryhmää kuin otos</a:t>
            </a:r>
            <a:endParaRPr lang="fi-FI" sz="1600" dirty="0"/>
          </a:p>
        </p:txBody>
      </p:sp>
    </p:spTree>
    <p:extLst>
      <p:ext uri="{BB962C8B-B14F-4D97-AF65-F5344CB8AC3E}">
        <p14:creationId xmlns:p14="http://schemas.microsoft.com/office/powerpoint/2010/main" val="39797262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Hypoteesitutkimuksen keskeiset käsitteet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390"/>
          <a:stretch/>
        </p:blipFill>
        <p:spPr bwMode="auto">
          <a:xfrm>
            <a:off x="395536" y="1556792"/>
            <a:ext cx="8857126" cy="3819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8250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Tutkimusasetelma</a:t>
            </a:r>
            <a:endParaRPr lang="fi-FI" dirty="0"/>
          </a:p>
        </p:txBody>
      </p:sp>
      <p:sp>
        <p:nvSpPr>
          <p:cNvPr id="5" name="Sisällön paikkamerkki 1"/>
          <p:cNvSpPr>
            <a:spLocks noGrp="1"/>
          </p:cNvSpPr>
          <p:nvPr>
            <p:ph idx="1"/>
          </p:nvPr>
        </p:nvSpPr>
        <p:spPr>
          <a:xfrm>
            <a:off x="179512" y="1268760"/>
            <a:ext cx="8758808" cy="4827992"/>
          </a:xfrm>
        </p:spPr>
        <p:txBody>
          <a:bodyPr>
            <a:normAutofit fontScale="92500" lnSpcReduction="20000"/>
          </a:bodyPr>
          <a:lstStyle/>
          <a:p>
            <a:r>
              <a:rPr lang="fi-FI" dirty="0" smtClean="0"/>
              <a:t>Poikittaistutkimus</a:t>
            </a:r>
          </a:p>
          <a:p>
            <a:pPr lvl="2"/>
            <a:r>
              <a:rPr lang="fi-FI" dirty="0" smtClean="0"/>
              <a:t>Suurelta joukolta kerran</a:t>
            </a:r>
          </a:p>
          <a:p>
            <a:pPr lvl="2"/>
            <a:r>
              <a:rPr lang="fi-FI" dirty="0" smtClean="0"/>
              <a:t>Poikkeus: toistettava poikittaistutkimus </a:t>
            </a:r>
            <a:r>
              <a:rPr lang="fi-FI" sz="1400" dirty="0" smtClean="0"/>
              <a:t>(esim. kouluterveyskysely)</a:t>
            </a:r>
          </a:p>
          <a:p>
            <a:pPr lvl="2"/>
            <a:r>
              <a:rPr lang="fi-FI" dirty="0" smtClean="0"/>
              <a:t>Usein kuvataan jonkin asian </a:t>
            </a:r>
            <a:r>
              <a:rPr lang="fi-FI" u="sng" dirty="0" smtClean="0">
                <a:hlinkClick r:id="" action="ppaction://noaction"/>
              </a:rPr>
              <a:t>vallitsevuutta</a:t>
            </a:r>
            <a:endParaRPr lang="fi-FI" u="sng" dirty="0" smtClean="0"/>
          </a:p>
          <a:p>
            <a:r>
              <a:rPr lang="fi-FI" dirty="0" smtClean="0"/>
              <a:t>Tapaus-verrokkitutkimus</a:t>
            </a:r>
          </a:p>
          <a:p>
            <a:pPr lvl="2"/>
            <a:r>
              <a:rPr lang="fi-FI" dirty="0" smtClean="0"/>
              <a:t>Yksittäisen tapauksen </a:t>
            </a:r>
            <a:r>
              <a:rPr lang="fi-FI" sz="1200" dirty="0" smtClean="0"/>
              <a:t>(</a:t>
            </a:r>
            <a:r>
              <a:rPr lang="fi-FI" sz="1200" dirty="0" smtClean="0">
                <a:hlinkClick r:id="" action="ppaction://noaction"/>
              </a:rPr>
              <a:t>esim. harvinaisen sairauden</a:t>
            </a:r>
            <a:r>
              <a:rPr lang="fi-FI" sz="1200" dirty="0" smtClean="0"/>
              <a:t>) </a:t>
            </a:r>
            <a:r>
              <a:rPr lang="fi-FI" dirty="0" smtClean="0"/>
              <a:t>ymmärtäminen</a:t>
            </a:r>
          </a:p>
          <a:p>
            <a:r>
              <a:rPr lang="fi-FI" dirty="0" smtClean="0"/>
              <a:t>Pitkittäistutkimus</a:t>
            </a:r>
          </a:p>
          <a:p>
            <a:pPr lvl="2"/>
            <a:r>
              <a:rPr lang="fi-FI" dirty="0" smtClean="0"/>
              <a:t>Samalta joukolta eli </a:t>
            </a:r>
            <a:r>
              <a:rPr lang="fi-FI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" action="ppaction://noaction"/>
              </a:rPr>
              <a:t>kohortilta</a:t>
            </a:r>
            <a:r>
              <a:rPr lang="fi-FI" dirty="0" smtClean="0">
                <a:hlinkClick r:id="" action="ppaction://noaction"/>
              </a:rPr>
              <a:t> </a:t>
            </a:r>
            <a:r>
              <a:rPr lang="fi-FI" dirty="0" smtClean="0"/>
              <a:t>joka vuosi</a:t>
            </a:r>
          </a:p>
          <a:p>
            <a:r>
              <a:rPr lang="fi-FI" dirty="0" smtClean="0"/>
              <a:t>Kokeellinen tutkimus eli interventio</a:t>
            </a:r>
          </a:p>
          <a:p>
            <a:pPr lvl="1"/>
            <a:r>
              <a:rPr lang="fi-FI" dirty="0" smtClean="0"/>
              <a:t>Tutkittavien satunnaistaminen </a:t>
            </a:r>
          </a:p>
          <a:p>
            <a:pPr lvl="2"/>
            <a:r>
              <a:rPr lang="fi-FI" dirty="0" smtClean="0"/>
              <a:t>Kontrolloitu koe </a:t>
            </a:r>
            <a:r>
              <a:rPr lang="fi-FI" sz="1400" dirty="0" smtClean="0"/>
              <a:t>(esim. </a:t>
            </a:r>
            <a:r>
              <a:rPr lang="fi-FI" sz="1400" dirty="0" smtClean="0">
                <a:hlinkClick r:id="" action="ppaction://noaction"/>
              </a:rPr>
              <a:t>lääkkeen teho, verrokkiryhmät</a:t>
            </a:r>
            <a:r>
              <a:rPr lang="fi-FI" sz="1400" dirty="0" smtClean="0"/>
              <a:t>)</a:t>
            </a:r>
          </a:p>
          <a:p>
            <a:pPr lvl="2"/>
            <a:r>
              <a:rPr lang="fi-FI" dirty="0" smtClean="0"/>
              <a:t>Kontrolloimaton koe </a:t>
            </a:r>
            <a:r>
              <a:rPr lang="fi-FI" sz="1200" dirty="0" smtClean="0"/>
              <a:t>( </a:t>
            </a:r>
            <a:r>
              <a:rPr lang="fi-FI" sz="1200" dirty="0" smtClean="0">
                <a:hlinkClick r:id="" action="ppaction://noaction"/>
              </a:rPr>
              <a:t>esim. Pohjois- Karjala projekti</a:t>
            </a:r>
            <a:r>
              <a:rPr lang="fi-FI" sz="1200" dirty="0" smtClean="0"/>
              <a:t>)</a:t>
            </a:r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3962077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482333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i-FI" dirty="0"/>
              <a:t>Sairauden vallitsevuus ja ilmaantuvuus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61" y="1395854"/>
            <a:ext cx="8379668" cy="4954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uora yhdysviiva 4"/>
          <p:cNvCxnSpPr/>
          <p:nvPr/>
        </p:nvCxnSpPr>
        <p:spPr>
          <a:xfrm>
            <a:off x="1403648" y="2564904"/>
            <a:ext cx="23042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uora yhdysviiva 6"/>
          <p:cNvCxnSpPr/>
          <p:nvPr/>
        </p:nvCxnSpPr>
        <p:spPr>
          <a:xfrm>
            <a:off x="2483768" y="2924944"/>
            <a:ext cx="20162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uora yhdysviiva 8"/>
          <p:cNvCxnSpPr/>
          <p:nvPr/>
        </p:nvCxnSpPr>
        <p:spPr>
          <a:xfrm>
            <a:off x="1331640" y="3284984"/>
            <a:ext cx="11521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uora yhdysviiva 10"/>
          <p:cNvCxnSpPr/>
          <p:nvPr/>
        </p:nvCxnSpPr>
        <p:spPr>
          <a:xfrm>
            <a:off x="5220072" y="2204864"/>
            <a:ext cx="33843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/>
          <p:cNvCxnSpPr/>
          <p:nvPr/>
        </p:nvCxnSpPr>
        <p:spPr>
          <a:xfrm>
            <a:off x="5220072" y="2564904"/>
            <a:ext cx="19442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852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Laadullinen - määrällinen tutkimus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95" t="29327" r="10846" b="3343"/>
          <a:stretch/>
        </p:blipFill>
        <p:spPr bwMode="auto">
          <a:xfrm>
            <a:off x="559628" y="1556792"/>
            <a:ext cx="7684780" cy="4828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71073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47261" y="0"/>
            <a:ext cx="8229600" cy="1143000"/>
          </a:xfrm>
        </p:spPr>
        <p:txBody>
          <a:bodyPr>
            <a:normAutofit/>
          </a:bodyPr>
          <a:lstStyle/>
          <a:p>
            <a:r>
              <a:rPr lang="fi-FI" sz="3600" dirty="0" smtClean="0"/>
              <a:t>Tutkimuksen aineistonkeruumenetelmät</a:t>
            </a:r>
            <a:endParaRPr lang="fi-FI" sz="36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22" y="980728"/>
            <a:ext cx="8963878" cy="5688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38439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Kohorttien tutkiminen</a:t>
            </a:r>
            <a:endParaRPr lang="fi-FI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8133556" cy="4662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849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Kaksoissokkotutkimus</a:t>
            </a:r>
            <a:endParaRPr lang="fi-FI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7681689" cy="4348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uorakulmio 3"/>
          <p:cNvSpPr/>
          <p:nvPr/>
        </p:nvSpPr>
        <p:spPr>
          <a:xfrm>
            <a:off x="4139952" y="6165304"/>
            <a:ext cx="4572000" cy="5078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i-FI" sz="900" dirty="0">
                <a:solidFill>
                  <a:schemeClr val="accent6">
                    <a:lumMod val="60000"/>
                    <a:lumOff val="40000"/>
                  </a:schemeClr>
                </a:solidFill>
                <a:hlinkClick r:id="rId3"/>
              </a:rPr>
              <a:t>http://</a:t>
            </a:r>
            <a:r>
              <a:rPr lang="fi-FI" sz="900" dirty="0" smtClean="0">
                <a:solidFill>
                  <a:schemeClr val="accent6">
                    <a:lumMod val="60000"/>
                    <a:lumOff val="40000"/>
                  </a:schemeClr>
                </a:solidFill>
                <a:hlinkClick r:id="rId3"/>
              </a:rPr>
              <a:t>www.thl.fi/fi_FI/web/fi/tutkimus/hankkeet/finip_rokotetutkimus</a:t>
            </a:r>
            <a:endParaRPr lang="fi-FI" sz="900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8823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-teema">
  <a:themeElements>
    <a:clrScheme name="Office-teem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-teema">
      <a:majorFont>
        <a:latin typeface="Comic Sans MS"/>
        <a:ea typeface="MS Gothic"/>
        <a:cs typeface=""/>
      </a:majorFont>
      <a:minorFont>
        <a:latin typeface="Comic Sans MS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S Gothic" charset="-128"/>
          </a:defRPr>
        </a:defPPr>
      </a:lstStyle>
    </a:lnDef>
  </a:objectDefaults>
  <a:extraClrSchemeLst>
    <a:extraClrScheme>
      <a:clrScheme name="Office-tee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em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em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em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em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em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em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110</Words>
  <Application>Microsoft Office PowerPoint</Application>
  <PresentationFormat>Näytössä katseltava diaesitys (4:3)</PresentationFormat>
  <Paragraphs>23</Paragraphs>
  <Slides>9</Slides>
  <Notes>1</Notes>
  <HiddenSlides>0</HiddenSlides>
  <MMClips>0</MMClips>
  <ScaleCrop>false</ScaleCrop>
  <HeadingPairs>
    <vt:vector size="4" baseType="variant">
      <vt:variant>
        <vt:lpstr>Teema</vt:lpstr>
      </vt:variant>
      <vt:variant>
        <vt:i4>2</vt:i4>
      </vt:variant>
      <vt:variant>
        <vt:lpstr>Dian otsikot</vt:lpstr>
      </vt:variant>
      <vt:variant>
        <vt:i4>9</vt:i4>
      </vt:variant>
    </vt:vector>
  </HeadingPairs>
  <TitlesOfParts>
    <vt:vector size="11" baseType="lpstr">
      <vt:lpstr>Office-teema</vt:lpstr>
      <vt:lpstr>1_Office-teema</vt:lpstr>
      <vt:lpstr>Terveystutkimus- kertausta</vt:lpstr>
      <vt:lpstr>Otos- kato</vt:lpstr>
      <vt:lpstr>Hypoteesitutkimuksen keskeiset käsitteet</vt:lpstr>
      <vt:lpstr>Tutkimusasetelma</vt:lpstr>
      <vt:lpstr>Sairauden vallitsevuus ja ilmaantuvuus</vt:lpstr>
      <vt:lpstr>Laadullinen - määrällinen tutkimus</vt:lpstr>
      <vt:lpstr>Tutkimuksen aineistonkeruumenetelmät</vt:lpstr>
      <vt:lpstr>Kohorttien tutkiminen</vt:lpstr>
      <vt:lpstr>Kaksoissokkotutkimus</vt:lpstr>
    </vt:vector>
  </TitlesOfParts>
  <Company>PKMKV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Terveystutkimus- kertausta</dc:title>
  <dc:creator>Immonen Pauliina</dc:creator>
  <cp:lastModifiedBy>Immonen Pauliina</cp:lastModifiedBy>
  <cp:revision>4</cp:revision>
  <dcterms:created xsi:type="dcterms:W3CDTF">2015-08-28T12:16:32Z</dcterms:created>
  <dcterms:modified xsi:type="dcterms:W3CDTF">2015-09-01T10:34:49Z</dcterms:modified>
</cp:coreProperties>
</file>